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4.jpg" ContentType="image/jpg"/>
  <Override PartName="/ppt/media/image56.jpg" ContentType="image/jpg"/>
  <Override PartName="/ppt/media/image57.jpg" ContentType="image/jpg"/>
  <Override PartName="/ppt/media/image66.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1"/>
  </p:sldMasterIdLst>
  <p:notesMasterIdLst>
    <p:notesMasterId r:id="rId57"/>
  </p:notesMasterIdLst>
  <p:sldIdLst>
    <p:sldId id="256" r:id="rId2"/>
    <p:sldId id="257" r:id="rId3"/>
    <p:sldId id="423" r:id="rId4"/>
    <p:sldId id="293" r:id="rId5"/>
    <p:sldId id="260" r:id="rId6"/>
    <p:sldId id="282" r:id="rId7"/>
    <p:sldId id="2147483161" r:id="rId8"/>
    <p:sldId id="2147483163" r:id="rId9"/>
    <p:sldId id="2147483164" r:id="rId10"/>
    <p:sldId id="2147483165" r:id="rId11"/>
    <p:sldId id="2147483166" r:id="rId12"/>
    <p:sldId id="2147483167" r:id="rId13"/>
    <p:sldId id="2147483183" r:id="rId14"/>
    <p:sldId id="2147483184" r:id="rId15"/>
    <p:sldId id="2147483185" r:id="rId16"/>
    <p:sldId id="2147483186" r:id="rId17"/>
    <p:sldId id="2147483174" r:id="rId18"/>
    <p:sldId id="2147483156" r:id="rId19"/>
    <p:sldId id="2147483175" r:id="rId20"/>
    <p:sldId id="2147483176" r:id="rId21"/>
    <p:sldId id="2147483177" r:id="rId22"/>
    <p:sldId id="2147483178" r:id="rId23"/>
    <p:sldId id="2147483179" r:id="rId24"/>
    <p:sldId id="2147483180" r:id="rId25"/>
    <p:sldId id="263" r:id="rId26"/>
    <p:sldId id="2147483168" r:id="rId27"/>
    <p:sldId id="265" r:id="rId28"/>
    <p:sldId id="268" r:id="rId29"/>
    <p:sldId id="269" r:id="rId30"/>
    <p:sldId id="2147483169" r:id="rId31"/>
    <p:sldId id="264" r:id="rId32"/>
    <p:sldId id="294" r:id="rId33"/>
    <p:sldId id="266" r:id="rId34"/>
    <p:sldId id="295" r:id="rId35"/>
    <p:sldId id="270" r:id="rId36"/>
    <p:sldId id="271" r:id="rId37"/>
    <p:sldId id="272" r:id="rId38"/>
    <p:sldId id="316" r:id="rId39"/>
    <p:sldId id="323" r:id="rId40"/>
    <p:sldId id="318" r:id="rId41"/>
    <p:sldId id="319" r:id="rId42"/>
    <p:sldId id="324" r:id="rId43"/>
    <p:sldId id="411" r:id="rId44"/>
    <p:sldId id="288" r:id="rId45"/>
    <p:sldId id="322" r:id="rId46"/>
    <p:sldId id="412" r:id="rId47"/>
    <p:sldId id="413" r:id="rId48"/>
    <p:sldId id="414" r:id="rId49"/>
    <p:sldId id="308" r:id="rId50"/>
    <p:sldId id="2147483182" r:id="rId51"/>
    <p:sldId id="309" r:id="rId52"/>
    <p:sldId id="310" r:id="rId53"/>
    <p:sldId id="311" r:id="rId54"/>
    <p:sldId id="305" r:id="rId55"/>
    <p:sldId id="262" r:id="rId5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07" d="100"/>
          <a:sy n="107" d="100"/>
        </p:scale>
        <p:origin x="594" y="102"/>
      </p:cViewPr>
      <p:guideLst/>
    </p:cSldViewPr>
  </p:slid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1" Type="http://schemas.openxmlformats.org/officeDocument/2006/relationships/hyperlink" Target="https://www.smithrx.com/porta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smithrx.com/porta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D1DE6-3ECD-4E60-B068-51C59DEEE2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599350-8D37-44C6-B773-4C3F77CD1717}">
      <dgm:prSet/>
      <dgm:spPr/>
      <dgm:t>
        <a:bodyPr/>
        <a:lstStyle/>
        <a:p>
          <a:r>
            <a:rPr lang="en-US"/>
            <a:t>Makes infusion care simpler, more affordable and easier to manage</a:t>
          </a:r>
        </a:p>
      </dgm:t>
    </dgm:pt>
    <dgm:pt modelId="{33C39F65-BFC9-42B4-9E7C-EFA365356343}" type="parTrans" cxnId="{0606E034-CD27-4D5A-B16C-09D324B79157}">
      <dgm:prSet/>
      <dgm:spPr/>
      <dgm:t>
        <a:bodyPr/>
        <a:lstStyle/>
        <a:p>
          <a:endParaRPr lang="en-US"/>
        </a:p>
      </dgm:t>
    </dgm:pt>
    <dgm:pt modelId="{4C7B296A-89AA-4163-AE30-7F1AE13ED178}" type="sibTrans" cxnId="{0606E034-CD27-4D5A-B16C-09D324B79157}">
      <dgm:prSet/>
      <dgm:spPr/>
      <dgm:t>
        <a:bodyPr/>
        <a:lstStyle/>
        <a:p>
          <a:endParaRPr lang="en-US"/>
        </a:p>
      </dgm:t>
    </dgm:pt>
    <dgm:pt modelId="{A1439074-1F6E-4AED-AA69-019BBDC7E065}">
      <dgm:prSet/>
      <dgm:spPr/>
      <dgm:t>
        <a:bodyPr/>
        <a:lstStyle/>
        <a:p>
          <a:r>
            <a:rPr lang="en-US" dirty="0"/>
            <a:t>Changes site of care from hospital to home (or other) settings</a:t>
          </a:r>
        </a:p>
      </dgm:t>
    </dgm:pt>
    <dgm:pt modelId="{7A5C8294-76D8-45F2-95DD-6A5988323CD7}" type="parTrans" cxnId="{DF66B35F-AA98-4EBD-B73D-ED0A47C26051}">
      <dgm:prSet/>
      <dgm:spPr/>
      <dgm:t>
        <a:bodyPr/>
        <a:lstStyle/>
        <a:p>
          <a:endParaRPr lang="en-US"/>
        </a:p>
      </dgm:t>
    </dgm:pt>
    <dgm:pt modelId="{3F63EF3F-0C68-4A87-84FD-4B99E84DB721}" type="sibTrans" cxnId="{DF66B35F-AA98-4EBD-B73D-ED0A47C26051}">
      <dgm:prSet/>
      <dgm:spPr/>
      <dgm:t>
        <a:bodyPr/>
        <a:lstStyle/>
        <a:p>
          <a:endParaRPr lang="en-US"/>
        </a:p>
      </dgm:t>
    </dgm:pt>
    <dgm:pt modelId="{6BFEB521-F4EF-4A14-8D9E-1892E173AFFC}">
      <dgm:prSet custT="1"/>
      <dgm:spPr/>
      <dgm:t>
        <a:bodyPr/>
        <a:lstStyle/>
        <a:p>
          <a:r>
            <a:rPr lang="en-US" sz="1600" dirty="0"/>
            <a:t>Less expensive</a:t>
          </a:r>
        </a:p>
        <a:p>
          <a:endParaRPr lang="en-US" sz="1200" dirty="0"/>
        </a:p>
      </dgm:t>
    </dgm:pt>
    <dgm:pt modelId="{1DA1DD7D-B178-4935-9100-7430EC838F9C}" type="parTrans" cxnId="{8F55B8C6-CD2B-458D-BCD8-087600B1A107}">
      <dgm:prSet/>
      <dgm:spPr/>
      <dgm:t>
        <a:bodyPr/>
        <a:lstStyle/>
        <a:p>
          <a:endParaRPr lang="en-US"/>
        </a:p>
      </dgm:t>
    </dgm:pt>
    <dgm:pt modelId="{7E9F6E17-7B83-4259-A3EF-C9B6E17070CF}" type="sibTrans" cxnId="{8F55B8C6-CD2B-458D-BCD8-087600B1A107}">
      <dgm:prSet/>
      <dgm:spPr/>
      <dgm:t>
        <a:bodyPr/>
        <a:lstStyle/>
        <a:p>
          <a:endParaRPr lang="en-US"/>
        </a:p>
      </dgm:t>
    </dgm:pt>
    <dgm:pt modelId="{16F79843-AAE7-4F06-98ED-19FEC662937B}">
      <dgm:prSet custT="1"/>
      <dgm:spPr/>
      <dgm:t>
        <a:bodyPr/>
        <a:lstStyle/>
        <a:p>
          <a:r>
            <a:rPr lang="en-US" sz="1600" dirty="0"/>
            <a:t>More comfortable</a:t>
          </a:r>
        </a:p>
      </dgm:t>
    </dgm:pt>
    <dgm:pt modelId="{8A42DA6C-6A88-4EEE-B1C7-711D2B085108}" type="parTrans" cxnId="{4B38D91D-5199-4E3D-BBC1-372E9ADD87EB}">
      <dgm:prSet/>
      <dgm:spPr/>
      <dgm:t>
        <a:bodyPr/>
        <a:lstStyle/>
        <a:p>
          <a:endParaRPr lang="en-US"/>
        </a:p>
      </dgm:t>
    </dgm:pt>
    <dgm:pt modelId="{8C55C02A-58C5-4D71-953C-912A4AA0931D}" type="sibTrans" cxnId="{4B38D91D-5199-4E3D-BBC1-372E9ADD87EB}">
      <dgm:prSet/>
      <dgm:spPr/>
      <dgm:t>
        <a:bodyPr/>
        <a:lstStyle/>
        <a:p>
          <a:endParaRPr lang="en-US"/>
        </a:p>
      </dgm:t>
    </dgm:pt>
    <dgm:pt modelId="{2B38EFF5-0D78-4781-9D18-FCCB11D96308}">
      <dgm:prSet/>
      <dgm:spPr/>
      <dgm:t>
        <a:bodyPr/>
        <a:lstStyle/>
        <a:p>
          <a:r>
            <a:rPr lang="en-US" dirty="0"/>
            <a:t>Lower cost medications</a:t>
          </a:r>
        </a:p>
      </dgm:t>
    </dgm:pt>
    <dgm:pt modelId="{56488CF5-1B2F-47EB-B9DA-B549FF5945D8}" type="parTrans" cxnId="{393EE851-B860-418B-B512-168A3ACF70B1}">
      <dgm:prSet/>
      <dgm:spPr/>
      <dgm:t>
        <a:bodyPr/>
        <a:lstStyle/>
        <a:p>
          <a:endParaRPr lang="en-US"/>
        </a:p>
      </dgm:t>
    </dgm:pt>
    <dgm:pt modelId="{23A160E6-760F-49A0-9123-8E28483AAC68}" type="sibTrans" cxnId="{393EE851-B860-418B-B512-168A3ACF70B1}">
      <dgm:prSet/>
      <dgm:spPr/>
      <dgm:t>
        <a:bodyPr/>
        <a:lstStyle/>
        <a:p>
          <a:endParaRPr lang="en-US"/>
        </a:p>
      </dgm:t>
    </dgm:pt>
    <dgm:pt modelId="{28EA9410-0BE5-440F-92F7-5E61ACAE8F6A}" type="pres">
      <dgm:prSet presAssocID="{2A3D1DE6-3ECD-4E60-B068-51C59DEEE2D6}" presName="root" presStyleCnt="0">
        <dgm:presLayoutVars>
          <dgm:dir/>
          <dgm:resizeHandles val="exact"/>
        </dgm:presLayoutVars>
      </dgm:prSet>
      <dgm:spPr/>
    </dgm:pt>
    <dgm:pt modelId="{466D7986-7961-45E3-84B3-DA56CB585948}" type="pres">
      <dgm:prSet presAssocID="{67599350-8D37-44C6-B773-4C3F77CD1717}" presName="compNode" presStyleCnt="0"/>
      <dgm:spPr/>
    </dgm:pt>
    <dgm:pt modelId="{2D7376C4-32F1-42E9-AD79-37AE3F654B74}" type="pres">
      <dgm:prSet presAssocID="{67599350-8D37-44C6-B773-4C3F77CD1717}" presName="bgRect" presStyleLbl="bgShp" presStyleIdx="0" presStyleCnt="3"/>
      <dgm:spPr/>
    </dgm:pt>
    <dgm:pt modelId="{9556A734-7DB1-4F54-BB4D-D044FC4F50E4}" type="pres">
      <dgm:prSet presAssocID="{67599350-8D37-44C6-B773-4C3F77CD1717}"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IV"/>
        </a:ext>
      </dgm:extLst>
    </dgm:pt>
    <dgm:pt modelId="{C355EDC1-40C6-44B4-AC0D-F7AFBB9648D1}" type="pres">
      <dgm:prSet presAssocID="{67599350-8D37-44C6-B773-4C3F77CD1717}" presName="spaceRect" presStyleCnt="0"/>
      <dgm:spPr/>
    </dgm:pt>
    <dgm:pt modelId="{A1A6D512-B770-43B5-B409-0C29FF1E4B33}" type="pres">
      <dgm:prSet presAssocID="{67599350-8D37-44C6-B773-4C3F77CD1717}" presName="parTx" presStyleLbl="revTx" presStyleIdx="0" presStyleCnt="4">
        <dgm:presLayoutVars>
          <dgm:chMax val="0"/>
          <dgm:chPref val="0"/>
        </dgm:presLayoutVars>
      </dgm:prSet>
      <dgm:spPr/>
    </dgm:pt>
    <dgm:pt modelId="{F9C79060-5115-412E-A9E9-C8978BE9782D}" type="pres">
      <dgm:prSet presAssocID="{4C7B296A-89AA-4163-AE30-7F1AE13ED178}" presName="sibTrans" presStyleCnt="0"/>
      <dgm:spPr/>
    </dgm:pt>
    <dgm:pt modelId="{083711D3-EFEE-4D7F-8227-4964E63BA7DE}" type="pres">
      <dgm:prSet presAssocID="{A1439074-1F6E-4AED-AA69-019BBDC7E065}" presName="compNode" presStyleCnt="0"/>
      <dgm:spPr/>
    </dgm:pt>
    <dgm:pt modelId="{6DBA0D30-E052-4218-BE40-8BCC2A4F43AD}" type="pres">
      <dgm:prSet presAssocID="{A1439074-1F6E-4AED-AA69-019BBDC7E065}" presName="bgRect" presStyleLbl="bgShp" presStyleIdx="1" presStyleCnt="3"/>
      <dgm:spPr/>
    </dgm:pt>
    <dgm:pt modelId="{6DE62AC8-B3A5-4949-8C43-14BF839CD04A}" type="pres">
      <dgm:prSet presAssocID="{A1439074-1F6E-4AED-AA69-019BBDC7E06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C406C431-1E40-4B4F-AFDE-FC136E49789C}" type="pres">
      <dgm:prSet presAssocID="{A1439074-1F6E-4AED-AA69-019BBDC7E065}" presName="spaceRect" presStyleCnt="0"/>
      <dgm:spPr/>
    </dgm:pt>
    <dgm:pt modelId="{1CFA560A-11AA-4BCB-82FB-6A88E37426B9}" type="pres">
      <dgm:prSet presAssocID="{A1439074-1F6E-4AED-AA69-019BBDC7E065}" presName="parTx" presStyleLbl="revTx" presStyleIdx="1" presStyleCnt="4">
        <dgm:presLayoutVars>
          <dgm:chMax val="0"/>
          <dgm:chPref val="0"/>
        </dgm:presLayoutVars>
      </dgm:prSet>
      <dgm:spPr/>
    </dgm:pt>
    <dgm:pt modelId="{3DBB011C-84F8-4FA3-BFC8-A9B1BA368352}" type="pres">
      <dgm:prSet presAssocID="{A1439074-1F6E-4AED-AA69-019BBDC7E065}" presName="desTx" presStyleLbl="revTx" presStyleIdx="2" presStyleCnt="4">
        <dgm:presLayoutVars/>
      </dgm:prSet>
      <dgm:spPr/>
    </dgm:pt>
    <dgm:pt modelId="{3077CFD9-266B-4AE3-A41B-E3F89EB18167}" type="pres">
      <dgm:prSet presAssocID="{3F63EF3F-0C68-4A87-84FD-4B99E84DB721}" presName="sibTrans" presStyleCnt="0"/>
      <dgm:spPr/>
    </dgm:pt>
    <dgm:pt modelId="{CC477699-4CE1-4B26-8BA5-201F8C72DE07}" type="pres">
      <dgm:prSet presAssocID="{2B38EFF5-0D78-4781-9D18-FCCB11D96308}" presName="compNode" presStyleCnt="0"/>
      <dgm:spPr/>
    </dgm:pt>
    <dgm:pt modelId="{E924874A-074A-412C-BB1D-17E52217338D}" type="pres">
      <dgm:prSet presAssocID="{2B38EFF5-0D78-4781-9D18-FCCB11D96308}" presName="bgRect" presStyleLbl="bgShp" presStyleIdx="2" presStyleCnt="3"/>
      <dgm:spPr/>
    </dgm:pt>
    <dgm:pt modelId="{CAACA124-D1D8-4965-B5EA-5A1BD537B37B}" type="pres">
      <dgm:prSet presAssocID="{2B38EFF5-0D78-4781-9D18-FCCB11D96308}"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D1FBB1C8-97C1-40F0-88F2-85A615872C57}" type="pres">
      <dgm:prSet presAssocID="{2B38EFF5-0D78-4781-9D18-FCCB11D96308}" presName="spaceRect" presStyleCnt="0"/>
      <dgm:spPr/>
    </dgm:pt>
    <dgm:pt modelId="{3DB2A4C5-2CBB-4F39-9605-AFDEB3D79396}" type="pres">
      <dgm:prSet presAssocID="{2B38EFF5-0D78-4781-9D18-FCCB11D96308}" presName="parTx" presStyleLbl="revTx" presStyleIdx="3" presStyleCnt="4">
        <dgm:presLayoutVars>
          <dgm:chMax val="0"/>
          <dgm:chPref val="0"/>
        </dgm:presLayoutVars>
      </dgm:prSet>
      <dgm:spPr/>
    </dgm:pt>
  </dgm:ptLst>
  <dgm:cxnLst>
    <dgm:cxn modelId="{4B38D91D-5199-4E3D-BBC1-372E9ADD87EB}" srcId="{A1439074-1F6E-4AED-AA69-019BBDC7E065}" destId="{16F79843-AAE7-4F06-98ED-19FEC662937B}" srcOrd="1" destOrd="0" parTransId="{8A42DA6C-6A88-4EEE-B1C7-711D2B085108}" sibTransId="{8C55C02A-58C5-4D71-953C-912A4AA0931D}"/>
    <dgm:cxn modelId="{0606E034-CD27-4D5A-B16C-09D324B79157}" srcId="{2A3D1DE6-3ECD-4E60-B068-51C59DEEE2D6}" destId="{67599350-8D37-44C6-B773-4C3F77CD1717}" srcOrd="0" destOrd="0" parTransId="{33C39F65-BFC9-42B4-9E7C-EFA365356343}" sibTransId="{4C7B296A-89AA-4163-AE30-7F1AE13ED178}"/>
    <dgm:cxn modelId="{DF66B35F-AA98-4EBD-B73D-ED0A47C26051}" srcId="{2A3D1DE6-3ECD-4E60-B068-51C59DEEE2D6}" destId="{A1439074-1F6E-4AED-AA69-019BBDC7E065}" srcOrd="1" destOrd="0" parTransId="{7A5C8294-76D8-45F2-95DD-6A5988323CD7}" sibTransId="{3F63EF3F-0C68-4A87-84FD-4B99E84DB721}"/>
    <dgm:cxn modelId="{B3DC9365-3223-4207-938D-14A4DB2849C8}" type="presOf" srcId="{2A3D1DE6-3ECD-4E60-B068-51C59DEEE2D6}" destId="{28EA9410-0BE5-440F-92F7-5E61ACAE8F6A}" srcOrd="0" destOrd="0" presId="urn:microsoft.com/office/officeart/2018/2/layout/IconVerticalSolidList"/>
    <dgm:cxn modelId="{393EE851-B860-418B-B512-168A3ACF70B1}" srcId="{2A3D1DE6-3ECD-4E60-B068-51C59DEEE2D6}" destId="{2B38EFF5-0D78-4781-9D18-FCCB11D96308}" srcOrd="2" destOrd="0" parTransId="{56488CF5-1B2F-47EB-B9DA-B549FF5945D8}" sibTransId="{23A160E6-760F-49A0-9123-8E28483AAC68}"/>
    <dgm:cxn modelId="{10E51A78-D8EA-48A1-926C-84B869323748}" type="presOf" srcId="{6BFEB521-F4EF-4A14-8D9E-1892E173AFFC}" destId="{3DBB011C-84F8-4FA3-BFC8-A9B1BA368352}" srcOrd="0" destOrd="0" presId="urn:microsoft.com/office/officeart/2018/2/layout/IconVerticalSolidList"/>
    <dgm:cxn modelId="{B970788E-B1FD-41AE-ADB4-2DD71906DFEB}" type="presOf" srcId="{A1439074-1F6E-4AED-AA69-019BBDC7E065}" destId="{1CFA560A-11AA-4BCB-82FB-6A88E37426B9}" srcOrd="0" destOrd="0" presId="urn:microsoft.com/office/officeart/2018/2/layout/IconVerticalSolidList"/>
    <dgm:cxn modelId="{C3D9E2B7-5330-4E87-8001-48CE858B2ECD}" type="presOf" srcId="{2B38EFF5-0D78-4781-9D18-FCCB11D96308}" destId="{3DB2A4C5-2CBB-4F39-9605-AFDEB3D79396}" srcOrd="0" destOrd="0" presId="urn:microsoft.com/office/officeart/2018/2/layout/IconVerticalSolidList"/>
    <dgm:cxn modelId="{D824DDBE-7A7A-4528-8C75-92F9CAA211E0}" type="presOf" srcId="{16F79843-AAE7-4F06-98ED-19FEC662937B}" destId="{3DBB011C-84F8-4FA3-BFC8-A9B1BA368352}" srcOrd="0" destOrd="1" presId="urn:microsoft.com/office/officeart/2018/2/layout/IconVerticalSolidList"/>
    <dgm:cxn modelId="{8F55B8C6-CD2B-458D-BCD8-087600B1A107}" srcId="{A1439074-1F6E-4AED-AA69-019BBDC7E065}" destId="{6BFEB521-F4EF-4A14-8D9E-1892E173AFFC}" srcOrd="0" destOrd="0" parTransId="{1DA1DD7D-B178-4935-9100-7430EC838F9C}" sibTransId="{7E9F6E17-7B83-4259-A3EF-C9B6E17070CF}"/>
    <dgm:cxn modelId="{5C4816D9-A2AA-490D-843D-BDD6F2174EC9}" type="presOf" srcId="{67599350-8D37-44C6-B773-4C3F77CD1717}" destId="{A1A6D512-B770-43B5-B409-0C29FF1E4B33}" srcOrd="0" destOrd="0" presId="urn:microsoft.com/office/officeart/2018/2/layout/IconVerticalSolidList"/>
    <dgm:cxn modelId="{695A6E83-E041-49B2-9F93-1F9F337B813B}" type="presParOf" srcId="{28EA9410-0BE5-440F-92F7-5E61ACAE8F6A}" destId="{466D7986-7961-45E3-84B3-DA56CB585948}" srcOrd="0" destOrd="0" presId="urn:microsoft.com/office/officeart/2018/2/layout/IconVerticalSolidList"/>
    <dgm:cxn modelId="{7DD7FE01-2CD0-41EB-BCB7-5F83E3AC7A8B}" type="presParOf" srcId="{466D7986-7961-45E3-84B3-DA56CB585948}" destId="{2D7376C4-32F1-42E9-AD79-37AE3F654B74}" srcOrd="0" destOrd="0" presId="urn:microsoft.com/office/officeart/2018/2/layout/IconVerticalSolidList"/>
    <dgm:cxn modelId="{0C539BF2-B92A-4F38-B77E-B48F02DA5049}" type="presParOf" srcId="{466D7986-7961-45E3-84B3-DA56CB585948}" destId="{9556A734-7DB1-4F54-BB4D-D044FC4F50E4}" srcOrd="1" destOrd="0" presId="urn:microsoft.com/office/officeart/2018/2/layout/IconVerticalSolidList"/>
    <dgm:cxn modelId="{85D0E90F-5DB6-4249-B37C-7A5475B17724}" type="presParOf" srcId="{466D7986-7961-45E3-84B3-DA56CB585948}" destId="{C355EDC1-40C6-44B4-AC0D-F7AFBB9648D1}" srcOrd="2" destOrd="0" presId="urn:microsoft.com/office/officeart/2018/2/layout/IconVerticalSolidList"/>
    <dgm:cxn modelId="{C35B2C1A-C63E-4441-B1BE-F9D8E6D88747}" type="presParOf" srcId="{466D7986-7961-45E3-84B3-DA56CB585948}" destId="{A1A6D512-B770-43B5-B409-0C29FF1E4B33}" srcOrd="3" destOrd="0" presId="urn:microsoft.com/office/officeart/2018/2/layout/IconVerticalSolidList"/>
    <dgm:cxn modelId="{F474994E-7ED9-4B78-906A-A7907DC2DD14}" type="presParOf" srcId="{28EA9410-0BE5-440F-92F7-5E61ACAE8F6A}" destId="{F9C79060-5115-412E-A9E9-C8978BE9782D}" srcOrd="1" destOrd="0" presId="urn:microsoft.com/office/officeart/2018/2/layout/IconVerticalSolidList"/>
    <dgm:cxn modelId="{CCECFC24-9980-4380-9878-C8C02746EA3A}" type="presParOf" srcId="{28EA9410-0BE5-440F-92F7-5E61ACAE8F6A}" destId="{083711D3-EFEE-4D7F-8227-4964E63BA7DE}" srcOrd="2" destOrd="0" presId="urn:microsoft.com/office/officeart/2018/2/layout/IconVerticalSolidList"/>
    <dgm:cxn modelId="{FE9154B4-2F2A-4345-8B6B-9A95DF823271}" type="presParOf" srcId="{083711D3-EFEE-4D7F-8227-4964E63BA7DE}" destId="{6DBA0D30-E052-4218-BE40-8BCC2A4F43AD}" srcOrd="0" destOrd="0" presId="urn:microsoft.com/office/officeart/2018/2/layout/IconVerticalSolidList"/>
    <dgm:cxn modelId="{79DB6878-5798-48FA-BFC5-F9D4E9DCDCAE}" type="presParOf" srcId="{083711D3-EFEE-4D7F-8227-4964E63BA7DE}" destId="{6DE62AC8-B3A5-4949-8C43-14BF839CD04A}" srcOrd="1" destOrd="0" presId="urn:microsoft.com/office/officeart/2018/2/layout/IconVerticalSolidList"/>
    <dgm:cxn modelId="{953DB87C-F899-41DA-9766-212CDC85FD3C}" type="presParOf" srcId="{083711D3-EFEE-4D7F-8227-4964E63BA7DE}" destId="{C406C431-1E40-4B4F-AFDE-FC136E49789C}" srcOrd="2" destOrd="0" presId="urn:microsoft.com/office/officeart/2018/2/layout/IconVerticalSolidList"/>
    <dgm:cxn modelId="{4A25FB96-DD39-4241-BAED-9202B73CA06F}" type="presParOf" srcId="{083711D3-EFEE-4D7F-8227-4964E63BA7DE}" destId="{1CFA560A-11AA-4BCB-82FB-6A88E37426B9}" srcOrd="3" destOrd="0" presId="urn:microsoft.com/office/officeart/2018/2/layout/IconVerticalSolidList"/>
    <dgm:cxn modelId="{0B78BB51-7A80-4F41-9D78-EE2D00A9C0C8}" type="presParOf" srcId="{083711D3-EFEE-4D7F-8227-4964E63BA7DE}" destId="{3DBB011C-84F8-4FA3-BFC8-A9B1BA368352}" srcOrd="4" destOrd="0" presId="urn:microsoft.com/office/officeart/2018/2/layout/IconVerticalSolidList"/>
    <dgm:cxn modelId="{EFB51FA7-0E95-4887-A59B-D71896631710}" type="presParOf" srcId="{28EA9410-0BE5-440F-92F7-5E61ACAE8F6A}" destId="{3077CFD9-266B-4AE3-A41B-E3F89EB18167}" srcOrd="3" destOrd="0" presId="urn:microsoft.com/office/officeart/2018/2/layout/IconVerticalSolidList"/>
    <dgm:cxn modelId="{493613E8-74A7-49C3-ABD5-03310152DFA2}" type="presParOf" srcId="{28EA9410-0BE5-440F-92F7-5E61ACAE8F6A}" destId="{CC477699-4CE1-4B26-8BA5-201F8C72DE07}" srcOrd="4" destOrd="0" presId="urn:microsoft.com/office/officeart/2018/2/layout/IconVerticalSolidList"/>
    <dgm:cxn modelId="{222896E7-0FDA-41A1-A689-95F4D179ABB7}" type="presParOf" srcId="{CC477699-4CE1-4B26-8BA5-201F8C72DE07}" destId="{E924874A-074A-412C-BB1D-17E52217338D}" srcOrd="0" destOrd="0" presId="urn:microsoft.com/office/officeart/2018/2/layout/IconVerticalSolidList"/>
    <dgm:cxn modelId="{9D8BED5F-ECDA-4B00-AEDF-00F7F7766C18}" type="presParOf" srcId="{CC477699-4CE1-4B26-8BA5-201F8C72DE07}" destId="{CAACA124-D1D8-4965-B5EA-5A1BD537B37B}" srcOrd="1" destOrd="0" presId="urn:microsoft.com/office/officeart/2018/2/layout/IconVerticalSolidList"/>
    <dgm:cxn modelId="{59BBCC11-4D84-4A25-AC23-0541748614A7}" type="presParOf" srcId="{CC477699-4CE1-4B26-8BA5-201F8C72DE07}" destId="{D1FBB1C8-97C1-40F0-88F2-85A615872C57}" srcOrd="2" destOrd="0" presId="urn:microsoft.com/office/officeart/2018/2/layout/IconVerticalSolidList"/>
    <dgm:cxn modelId="{BC8DAA81-50D1-4B56-B607-808F0DCBB6E2}" type="presParOf" srcId="{CC477699-4CE1-4B26-8BA5-201F8C72DE07}" destId="{3DB2A4C5-2CBB-4F39-9605-AFDEB3D793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EFC44D-5DF0-4C90-AAFA-DF50C746066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1C28597-2771-4291-A70A-BE13FC1214EE}">
      <dgm:prSet custT="1"/>
      <dgm:spPr/>
      <dgm:t>
        <a:bodyPr/>
        <a:lstStyle/>
        <a:p>
          <a:pPr>
            <a:defRPr b="1"/>
          </a:pPr>
          <a:r>
            <a:rPr lang="en-US" sz="2000" dirty="0"/>
            <a:t>Provides access to national BlueCard PPO network</a:t>
          </a:r>
        </a:p>
      </dgm:t>
    </dgm:pt>
    <dgm:pt modelId="{432B874B-9AFE-4DDB-916F-240950E61CC1}" type="parTrans" cxnId="{6E4E146B-3C2E-4351-AD96-FFC0E8603623}">
      <dgm:prSet/>
      <dgm:spPr/>
      <dgm:t>
        <a:bodyPr/>
        <a:lstStyle/>
        <a:p>
          <a:endParaRPr lang="en-US"/>
        </a:p>
      </dgm:t>
    </dgm:pt>
    <dgm:pt modelId="{066DE0AA-3CBA-4510-89A4-57E4743D2B89}" type="sibTrans" cxnId="{6E4E146B-3C2E-4351-AD96-FFC0E8603623}">
      <dgm:prSet/>
      <dgm:spPr/>
      <dgm:t>
        <a:bodyPr/>
        <a:lstStyle/>
        <a:p>
          <a:endParaRPr lang="en-US"/>
        </a:p>
      </dgm:t>
    </dgm:pt>
    <dgm:pt modelId="{EBAF6F1A-ED51-4FCA-8130-1E42156FD9DC}">
      <dgm:prSet/>
      <dgm:spPr/>
      <dgm:t>
        <a:bodyPr/>
        <a:lstStyle/>
        <a:p>
          <a:pPr>
            <a:defRPr b="1"/>
          </a:pPr>
          <a:r>
            <a:rPr lang="en-US" dirty="0" err="1"/>
            <a:t>AmeriBen</a:t>
          </a:r>
          <a:r>
            <a:rPr lang="en-US" dirty="0"/>
            <a:t> continues to process claims</a:t>
          </a:r>
        </a:p>
      </dgm:t>
    </dgm:pt>
    <dgm:pt modelId="{DDCDEDD3-7238-4329-81E6-185C03E2CE29}" type="parTrans" cxnId="{AE1FF5D2-E4A3-4CB4-8A88-2B32BFAE5F76}">
      <dgm:prSet/>
      <dgm:spPr/>
      <dgm:t>
        <a:bodyPr/>
        <a:lstStyle/>
        <a:p>
          <a:endParaRPr lang="en-US"/>
        </a:p>
      </dgm:t>
    </dgm:pt>
    <dgm:pt modelId="{A358F3EB-8436-474B-9A44-C0722ABEF5EC}" type="sibTrans" cxnId="{AE1FF5D2-E4A3-4CB4-8A88-2B32BFAE5F76}">
      <dgm:prSet/>
      <dgm:spPr/>
      <dgm:t>
        <a:bodyPr/>
        <a:lstStyle/>
        <a:p>
          <a:endParaRPr lang="en-US"/>
        </a:p>
      </dgm:t>
    </dgm:pt>
    <dgm:pt modelId="{22F0D7E5-42CA-47AA-A99B-51A2D95CDD41}">
      <dgm:prSet/>
      <dgm:spPr/>
      <dgm:t>
        <a:bodyPr/>
        <a:lstStyle/>
        <a:p>
          <a:pPr>
            <a:defRPr b="1"/>
          </a:pPr>
          <a:r>
            <a:rPr lang="en-US" dirty="0"/>
            <a:t>Includes telehealth (</a:t>
          </a:r>
          <a:r>
            <a:rPr lang="en-US" dirty="0" err="1"/>
            <a:t>AZBlue</a:t>
          </a:r>
          <a:r>
            <a:rPr lang="en-US" dirty="0"/>
            <a:t> Telehealth)</a:t>
          </a:r>
        </a:p>
      </dgm:t>
    </dgm:pt>
    <dgm:pt modelId="{9A472AF2-3D11-4BB9-B16F-3FCE933BA055}" type="parTrans" cxnId="{1EBC7F29-2B8D-4EFF-A8E6-DF92CE8EAD51}">
      <dgm:prSet/>
      <dgm:spPr/>
      <dgm:t>
        <a:bodyPr/>
        <a:lstStyle/>
        <a:p>
          <a:endParaRPr lang="en-US"/>
        </a:p>
      </dgm:t>
    </dgm:pt>
    <dgm:pt modelId="{275E15DA-0706-41FB-B109-ECBAC88BF4B1}" type="sibTrans" cxnId="{1EBC7F29-2B8D-4EFF-A8E6-DF92CE8EAD51}">
      <dgm:prSet/>
      <dgm:spPr/>
      <dgm:t>
        <a:bodyPr/>
        <a:lstStyle/>
        <a:p>
          <a:endParaRPr lang="en-US"/>
        </a:p>
      </dgm:t>
    </dgm:pt>
    <dgm:pt modelId="{C15DC4E5-83C0-4752-8C7A-B813602B602D}">
      <dgm:prSet custT="1"/>
      <dgm:spPr/>
      <dgm:t>
        <a:bodyPr/>
        <a:lstStyle/>
        <a:p>
          <a:r>
            <a:rPr lang="en-US" sz="1800" dirty="0"/>
            <a:t>General Medical</a:t>
          </a:r>
        </a:p>
      </dgm:t>
    </dgm:pt>
    <dgm:pt modelId="{65AF9A5D-D95E-4729-B7FE-641797EA3ED6}" type="parTrans" cxnId="{C7DD5F9B-CDAB-4D9C-8DB4-823FC3D521F6}">
      <dgm:prSet/>
      <dgm:spPr/>
      <dgm:t>
        <a:bodyPr/>
        <a:lstStyle/>
        <a:p>
          <a:endParaRPr lang="en-US"/>
        </a:p>
      </dgm:t>
    </dgm:pt>
    <dgm:pt modelId="{8AEF6E0D-1989-4494-B86E-78794E90279C}" type="sibTrans" cxnId="{C7DD5F9B-CDAB-4D9C-8DB4-823FC3D521F6}">
      <dgm:prSet/>
      <dgm:spPr/>
      <dgm:t>
        <a:bodyPr/>
        <a:lstStyle/>
        <a:p>
          <a:endParaRPr lang="en-US"/>
        </a:p>
      </dgm:t>
    </dgm:pt>
    <dgm:pt modelId="{23F0380B-CB15-4CC2-BF7C-ED5D17F2D4DE}">
      <dgm:prSet custT="1"/>
      <dgm:spPr/>
      <dgm:t>
        <a:bodyPr/>
        <a:lstStyle/>
        <a:p>
          <a:r>
            <a:rPr lang="en-US" sz="1800" dirty="0"/>
            <a:t>Counseling</a:t>
          </a:r>
        </a:p>
      </dgm:t>
    </dgm:pt>
    <dgm:pt modelId="{21A80961-51DA-4631-9D83-684FC6C50404}" type="parTrans" cxnId="{12A1725C-1D39-4ED5-89F8-388CBFB80F4C}">
      <dgm:prSet/>
      <dgm:spPr/>
      <dgm:t>
        <a:bodyPr/>
        <a:lstStyle/>
        <a:p>
          <a:endParaRPr lang="en-US"/>
        </a:p>
      </dgm:t>
    </dgm:pt>
    <dgm:pt modelId="{86259F75-A9F8-41E6-8251-B6E33016D6CE}" type="sibTrans" cxnId="{12A1725C-1D39-4ED5-89F8-388CBFB80F4C}">
      <dgm:prSet/>
      <dgm:spPr/>
      <dgm:t>
        <a:bodyPr/>
        <a:lstStyle/>
        <a:p>
          <a:endParaRPr lang="en-US"/>
        </a:p>
      </dgm:t>
    </dgm:pt>
    <dgm:pt modelId="{02B17148-7676-431E-ACD4-3DE79148D351}">
      <dgm:prSet custT="1"/>
      <dgm:spPr/>
      <dgm:t>
        <a:bodyPr/>
        <a:lstStyle/>
        <a:p>
          <a:r>
            <a:rPr lang="en-US" sz="1800" dirty="0"/>
            <a:t>Psychiatry</a:t>
          </a:r>
        </a:p>
      </dgm:t>
    </dgm:pt>
    <dgm:pt modelId="{76AE9745-DFF6-4BD6-A956-501C288D5312}" type="parTrans" cxnId="{B080D45E-8A1B-4052-8CC2-ED23D378A7B0}">
      <dgm:prSet/>
      <dgm:spPr/>
      <dgm:t>
        <a:bodyPr/>
        <a:lstStyle/>
        <a:p>
          <a:endParaRPr lang="en-US"/>
        </a:p>
      </dgm:t>
    </dgm:pt>
    <dgm:pt modelId="{C37EB20C-18A9-4693-8136-474E4DE53090}" type="sibTrans" cxnId="{B080D45E-8A1B-4052-8CC2-ED23D378A7B0}">
      <dgm:prSet/>
      <dgm:spPr/>
      <dgm:t>
        <a:bodyPr/>
        <a:lstStyle/>
        <a:p>
          <a:endParaRPr lang="en-US"/>
        </a:p>
      </dgm:t>
    </dgm:pt>
    <dgm:pt modelId="{4AD4BD77-7731-432A-B418-106F6E7969A6}">
      <dgm:prSet/>
      <dgm:spPr/>
      <dgm:t>
        <a:bodyPr/>
        <a:lstStyle/>
        <a:p>
          <a:pPr>
            <a:defRPr b="1"/>
          </a:pPr>
          <a:r>
            <a:rPr lang="en-US" dirty="0"/>
            <a:t>New ID cards required</a:t>
          </a:r>
        </a:p>
      </dgm:t>
    </dgm:pt>
    <dgm:pt modelId="{2CA13D44-B0A1-4542-9DB6-0EF79DA68BDC}" type="parTrans" cxnId="{1EFBF039-223E-4598-9AAF-F9B929C82A49}">
      <dgm:prSet/>
      <dgm:spPr/>
      <dgm:t>
        <a:bodyPr/>
        <a:lstStyle/>
        <a:p>
          <a:endParaRPr lang="en-US"/>
        </a:p>
      </dgm:t>
    </dgm:pt>
    <dgm:pt modelId="{A07D1570-F4E2-4EFE-A033-4340FE521B3A}" type="sibTrans" cxnId="{1EFBF039-223E-4598-9AAF-F9B929C82A49}">
      <dgm:prSet/>
      <dgm:spPr/>
      <dgm:t>
        <a:bodyPr/>
        <a:lstStyle/>
        <a:p>
          <a:endParaRPr lang="en-US"/>
        </a:p>
      </dgm:t>
    </dgm:pt>
    <dgm:pt modelId="{1318B769-45F4-481B-89E5-2AF6B043C185}" type="pres">
      <dgm:prSet presAssocID="{83EFC44D-5DF0-4C90-AAFA-DF50C746066E}" presName="root" presStyleCnt="0">
        <dgm:presLayoutVars>
          <dgm:dir/>
          <dgm:resizeHandles val="exact"/>
        </dgm:presLayoutVars>
      </dgm:prSet>
      <dgm:spPr/>
    </dgm:pt>
    <dgm:pt modelId="{0A7B3EA0-617A-4090-A682-D3CCB9675237}" type="pres">
      <dgm:prSet presAssocID="{21C28597-2771-4291-A70A-BE13FC1214EE}" presName="compNode" presStyleCnt="0"/>
      <dgm:spPr/>
    </dgm:pt>
    <dgm:pt modelId="{5B89DA04-01BE-4166-A5FD-7DAFBB41C1DA}" type="pres">
      <dgm:prSet presAssocID="{21C28597-2771-4291-A70A-BE13FC1214E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ilding"/>
        </a:ext>
      </dgm:extLst>
    </dgm:pt>
    <dgm:pt modelId="{ACDD2350-5F77-4B9F-95E0-927BE36CE593}" type="pres">
      <dgm:prSet presAssocID="{21C28597-2771-4291-A70A-BE13FC1214EE}" presName="iconSpace" presStyleCnt="0"/>
      <dgm:spPr/>
    </dgm:pt>
    <dgm:pt modelId="{79DFB23F-0A83-4158-BBD6-AAC62C3CBB81}" type="pres">
      <dgm:prSet presAssocID="{21C28597-2771-4291-A70A-BE13FC1214EE}" presName="parTx" presStyleLbl="revTx" presStyleIdx="0" presStyleCnt="8">
        <dgm:presLayoutVars>
          <dgm:chMax val="0"/>
          <dgm:chPref val="0"/>
        </dgm:presLayoutVars>
      </dgm:prSet>
      <dgm:spPr/>
    </dgm:pt>
    <dgm:pt modelId="{81F4DBE4-9479-45AF-8D64-386EB765772D}" type="pres">
      <dgm:prSet presAssocID="{21C28597-2771-4291-A70A-BE13FC1214EE}" presName="txSpace" presStyleCnt="0"/>
      <dgm:spPr/>
    </dgm:pt>
    <dgm:pt modelId="{0B2FDD48-639E-4C47-9A42-869DE6CD0DB1}" type="pres">
      <dgm:prSet presAssocID="{21C28597-2771-4291-A70A-BE13FC1214EE}" presName="desTx" presStyleLbl="revTx" presStyleIdx="1" presStyleCnt="8">
        <dgm:presLayoutVars/>
      </dgm:prSet>
      <dgm:spPr/>
    </dgm:pt>
    <dgm:pt modelId="{41164FF8-C1BC-4018-9D73-A31EBB12BD55}" type="pres">
      <dgm:prSet presAssocID="{066DE0AA-3CBA-4510-89A4-57E4743D2B89}" presName="sibTrans" presStyleCnt="0"/>
      <dgm:spPr/>
    </dgm:pt>
    <dgm:pt modelId="{99F75A6D-C17A-4D08-BBC1-B33D3DBE07F1}" type="pres">
      <dgm:prSet presAssocID="{EBAF6F1A-ED51-4FCA-8130-1E42156FD9DC}" presName="compNode" presStyleCnt="0"/>
      <dgm:spPr/>
    </dgm:pt>
    <dgm:pt modelId="{499E88C4-04CD-4DE7-85F8-3CD50DCF59C6}" type="pres">
      <dgm:prSet presAssocID="{EBAF6F1A-ED51-4FCA-8130-1E42156FD9D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486F9E23-0E2C-494A-883D-CBCD3A4D8367}" type="pres">
      <dgm:prSet presAssocID="{EBAF6F1A-ED51-4FCA-8130-1E42156FD9DC}" presName="iconSpace" presStyleCnt="0"/>
      <dgm:spPr/>
    </dgm:pt>
    <dgm:pt modelId="{810CDB0A-5922-49C8-BC6D-947855EE9B4A}" type="pres">
      <dgm:prSet presAssocID="{EBAF6F1A-ED51-4FCA-8130-1E42156FD9DC}" presName="parTx" presStyleLbl="revTx" presStyleIdx="2" presStyleCnt="8">
        <dgm:presLayoutVars>
          <dgm:chMax val="0"/>
          <dgm:chPref val="0"/>
        </dgm:presLayoutVars>
      </dgm:prSet>
      <dgm:spPr/>
    </dgm:pt>
    <dgm:pt modelId="{9C8FF555-2C1B-4CFC-953B-7BF5792B36A7}" type="pres">
      <dgm:prSet presAssocID="{EBAF6F1A-ED51-4FCA-8130-1E42156FD9DC}" presName="txSpace" presStyleCnt="0"/>
      <dgm:spPr/>
    </dgm:pt>
    <dgm:pt modelId="{B79DE936-FF59-4E21-B439-EE9356A7723B}" type="pres">
      <dgm:prSet presAssocID="{EBAF6F1A-ED51-4FCA-8130-1E42156FD9DC}" presName="desTx" presStyleLbl="revTx" presStyleIdx="3" presStyleCnt="8">
        <dgm:presLayoutVars/>
      </dgm:prSet>
      <dgm:spPr/>
    </dgm:pt>
    <dgm:pt modelId="{E284F4D9-A422-4F1A-8A50-26C8CD5DFCAA}" type="pres">
      <dgm:prSet presAssocID="{A358F3EB-8436-474B-9A44-C0722ABEF5EC}" presName="sibTrans" presStyleCnt="0"/>
      <dgm:spPr/>
    </dgm:pt>
    <dgm:pt modelId="{E0E5FC5B-84DA-486A-825B-04B93C2002FC}" type="pres">
      <dgm:prSet presAssocID="{22F0D7E5-42CA-47AA-A99B-51A2D95CDD41}" presName="compNode" presStyleCnt="0"/>
      <dgm:spPr/>
    </dgm:pt>
    <dgm:pt modelId="{34915EEC-D539-40F0-86B9-AB20DF38A275}" type="pres">
      <dgm:prSet presAssocID="{22F0D7E5-42CA-47AA-A99B-51A2D95CDD41}"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ethoscope"/>
        </a:ext>
      </dgm:extLst>
    </dgm:pt>
    <dgm:pt modelId="{ED191758-0022-49B2-A8EB-6FBEC7225A4E}" type="pres">
      <dgm:prSet presAssocID="{22F0D7E5-42CA-47AA-A99B-51A2D95CDD41}" presName="iconSpace" presStyleCnt="0"/>
      <dgm:spPr/>
    </dgm:pt>
    <dgm:pt modelId="{D6359515-5904-4C30-9222-097737D18DFE}" type="pres">
      <dgm:prSet presAssocID="{22F0D7E5-42CA-47AA-A99B-51A2D95CDD41}" presName="parTx" presStyleLbl="revTx" presStyleIdx="4" presStyleCnt="8">
        <dgm:presLayoutVars>
          <dgm:chMax val="0"/>
          <dgm:chPref val="0"/>
        </dgm:presLayoutVars>
      </dgm:prSet>
      <dgm:spPr/>
    </dgm:pt>
    <dgm:pt modelId="{23B87BD2-EE51-4C96-A20A-3A632E0E9376}" type="pres">
      <dgm:prSet presAssocID="{22F0D7E5-42CA-47AA-A99B-51A2D95CDD41}" presName="txSpace" presStyleCnt="0"/>
      <dgm:spPr/>
    </dgm:pt>
    <dgm:pt modelId="{4A3058AE-0E09-4F5D-A0A5-F70037D290EB}" type="pres">
      <dgm:prSet presAssocID="{22F0D7E5-42CA-47AA-A99B-51A2D95CDD41}" presName="desTx" presStyleLbl="revTx" presStyleIdx="5" presStyleCnt="8">
        <dgm:presLayoutVars/>
      </dgm:prSet>
      <dgm:spPr/>
    </dgm:pt>
    <dgm:pt modelId="{6D92EDB6-F880-4C04-8C11-FD296E07A8C9}" type="pres">
      <dgm:prSet presAssocID="{275E15DA-0706-41FB-B109-ECBAC88BF4B1}" presName="sibTrans" presStyleCnt="0"/>
      <dgm:spPr/>
    </dgm:pt>
    <dgm:pt modelId="{B47E1AD8-147C-4B48-8C9D-A91AE0DEAFC0}" type="pres">
      <dgm:prSet presAssocID="{4AD4BD77-7731-432A-B418-106F6E7969A6}" presName="compNode" presStyleCnt="0"/>
      <dgm:spPr/>
    </dgm:pt>
    <dgm:pt modelId="{7020CC38-2D6A-4433-85A9-AF11DC17D53F}" type="pres">
      <dgm:prSet presAssocID="{4AD4BD77-7731-432A-B418-106F6E7969A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6E6724E1-0867-4B4C-9F53-F5369B93E7BD}" type="pres">
      <dgm:prSet presAssocID="{4AD4BD77-7731-432A-B418-106F6E7969A6}" presName="iconSpace" presStyleCnt="0"/>
      <dgm:spPr/>
    </dgm:pt>
    <dgm:pt modelId="{6918E3E0-B69F-4F3F-924C-0028E59B39EC}" type="pres">
      <dgm:prSet presAssocID="{4AD4BD77-7731-432A-B418-106F6E7969A6}" presName="parTx" presStyleLbl="revTx" presStyleIdx="6" presStyleCnt="8">
        <dgm:presLayoutVars>
          <dgm:chMax val="0"/>
          <dgm:chPref val="0"/>
        </dgm:presLayoutVars>
      </dgm:prSet>
      <dgm:spPr/>
    </dgm:pt>
    <dgm:pt modelId="{67444A17-01F2-414B-B4BA-6D8BD2710589}" type="pres">
      <dgm:prSet presAssocID="{4AD4BD77-7731-432A-B418-106F6E7969A6}" presName="txSpace" presStyleCnt="0"/>
      <dgm:spPr/>
    </dgm:pt>
    <dgm:pt modelId="{378D1833-4598-40FF-99CD-2B11EB3209C1}" type="pres">
      <dgm:prSet presAssocID="{4AD4BD77-7731-432A-B418-106F6E7969A6}" presName="desTx" presStyleLbl="revTx" presStyleIdx="7" presStyleCnt="8">
        <dgm:presLayoutVars/>
      </dgm:prSet>
      <dgm:spPr/>
    </dgm:pt>
  </dgm:ptLst>
  <dgm:cxnLst>
    <dgm:cxn modelId="{1EBC7F29-2B8D-4EFF-A8E6-DF92CE8EAD51}" srcId="{83EFC44D-5DF0-4C90-AAFA-DF50C746066E}" destId="{22F0D7E5-42CA-47AA-A99B-51A2D95CDD41}" srcOrd="2" destOrd="0" parTransId="{9A472AF2-3D11-4BB9-B16F-3FCE933BA055}" sibTransId="{275E15DA-0706-41FB-B109-ECBAC88BF4B1}"/>
    <dgm:cxn modelId="{8B5DDC34-3E0A-4DEE-8E95-766AEBCA7E96}" type="presOf" srcId="{21C28597-2771-4291-A70A-BE13FC1214EE}" destId="{79DFB23F-0A83-4158-BBD6-AAC62C3CBB81}" srcOrd="0" destOrd="0" presId="urn:microsoft.com/office/officeart/2018/2/layout/IconLabelDescriptionList"/>
    <dgm:cxn modelId="{9BD14635-B83B-4751-A2C4-8A6F695B34E8}" type="presOf" srcId="{23F0380B-CB15-4CC2-BF7C-ED5D17F2D4DE}" destId="{4A3058AE-0E09-4F5D-A0A5-F70037D290EB}" srcOrd="0" destOrd="1" presId="urn:microsoft.com/office/officeart/2018/2/layout/IconLabelDescriptionList"/>
    <dgm:cxn modelId="{1EFBF039-223E-4598-9AAF-F9B929C82A49}" srcId="{83EFC44D-5DF0-4C90-AAFA-DF50C746066E}" destId="{4AD4BD77-7731-432A-B418-106F6E7969A6}" srcOrd="3" destOrd="0" parTransId="{2CA13D44-B0A1-4542-9DB6-0EF79DA68BDC}" sibTransId="{A07D1570-F4E2-4EFE-A033-4340FE521B3A}"/>
    <dgm:cxn modelId="{3C33A23C-EB41-4C77-AC59-104D6074F806}" type="presOf" srcId="{22F0D7E5-42CA-47AA-A99B-51A2D95CDD41}" destId="{D6359515-5904-4C30-9222-097737D18DFE}" srcOrd="0" destOrd="0" presId="urn:microsoft.com/office/officeart/2018/2/layout/IconLabelDescriptionList"/>
    <dgm:cxn modelId="{12A1725C-1D39-4ED5-89F8-388CBFB80F4C}" srcId="{22F0D7E5-42CA-47AA-A99B-51A2D95CDD41}" destId="{23F0380B-CB15-4CC2-BF7C-ED5D17F2D4DE}" srcOrd="1" destOrd="0" parTransId="{21A80961-51DA-4631-9D83-684FC6C50404}" sibTransId="{86259F75-A9F8-41E6-8251-B6E33016D6CE}"/>
    <dgm:cxn modelId="{B080D45E-8A1B-4052-8CC2-ED23D378A7B0}" srcId="{22F0D7E5-42CA-47AA-A99B-51A2D95CDD41}" destId="{02B17148-7676-431E-ACD4-3DE79148D351}" srcOrd="2" destOrd="0" parTransId="{76AE9745-DFF6-4BD6-A956-501C288D5312}" sibTransId="{C37EB20C-18A9-4693-8136-474E4DE53090}"/>
    <dgm:cxn modelId="{6E4E146B-3C2E-4351-AD96-FFC0E8603623}" srcId="{83EFC44D-5DF0-4C90-AAFA-DF50C746066E}" destId="{21C28597-2771-4291-A70A-BE13FC1214EE}" srcOrd="0" destOrd="0" parTransId="{432B874B-9AFE-4DDB-916F-240950E61CC1}" sibTransId="{066DE0AA-3CBA-4510-89A4-57E4743D2B89}"/>
    <dgm:cxn modelId="{C7DD5F9B-CDAB-4D9C-8DB4-823FC3D521F6}" srcId="{22F0D7E5-42CA-47AA-A99B-51A2D95CDD41}" destId="{C15DC4E5-83C0-4752-8C7A-B813602B602D}" srcOrd="0" destOrd="0" parTransId="{65AF9A5D-D95E-4729-B7FE-641797EA3ED6}" sibTransId="{8AEF6E0D-1989-4494-B86E-78794E90279C}"/>
    <dgm:cxn modelId="{D1ADB1B2-0021-434B-ABA1-093AA1BD057F}" type="presOf" srcId="{4AD4BD77-7731-432A-B418-106F6E7969A6}" destId="{6918E3E0-B69F-4F3F-924C-0028E59B39EC}" srcOrd="0" destOrd="0" presId="urn:microsoft.com/office/officeart/2018/2/layout/IconLabelDescriptionList"/>
    <dgm:cxn modelId="{CCB52BD0-06D7-452A-962C-BB101FAD77C1}" type="presOf" srcId="{C15DC4E5-83C0-4752-8C7A-B813602B602D}" destId="{4A3058AE-0E09-4F5D-A0A5-F70037D290EB}" srcOrd="0" destOrd="0" presId="urn:microsoft.com/office/officeart/2018/2/layout/IconLabelDescriptionList"/>
    <dgm:cxn modelId="{AE1FF5D2-E4A3-4CB4-8A88-2B32BFAE5F76}" srcId="{83EFC44D-5DF0-4C90-AAFA-DF50C746066E}" destId="{EBAF6F1A-ED51-4FCA-8130-1E42156FD9DC}" srcOrd="1" destOrd="0" parTransId="{DDCDEDD3-7238-4329-81E6-185C03E2CE29}" sibTransId="{A358F3EB-8436-474B-9A44-C0722ABEF5EC}"/>
    <dgm:cxn modelId="{7F73E2D4-2E15-4D56-A3DB-67060CBDEA50}" type="presOf" srcId="{EBAF6F1A-ED51-4FCA-8130-1E42156FD9DC}" destId="{810CDB0A-5922-49C8-BC6D-947855EE9B4A}" srcOrd="0" destOrd="0" presId="urn:microsoft.com/office/officeart/2018/2/layout/IconLabelDescriptionList"/>
    <dgm:cxn modelId="{7611C1E1-053C-40B6-AA10-DEC41E8DEBFD}" type="presOf" srcId="{02B17148-7676-431E-ACD4-3DE79148D351}" destId="{4A3058AE-0E09-4F5D-A0A5-F70037D290EB}" srcOrd="0" destOrd="2" presId="urn:microsoft.com/office/officeart/2018/2/layout/IconLabelDescriptionList"/>
    <dgm:cxn modelId="{081FB1E5-9BBB-441D-9865-5EF2FE3E58A8}" type="presOf" srcId="{83EFC44D-5DF0-4C90-AAFA-DF50C746066E}" destId="{1318B769-45F4-481B-89E5-2AF6B043C185}" srcOrd="0" destOrd="0" presId="urn:microsoft.com/office/officeart/2018/2/layout/IconLabelDescriptionList"/>
    <dgm:cxn modelId="{51CE080F-4315-4B6F-AB1F-8CD95B0BC449}" type="presParOf" srcId="{1318B769-45F4-481B-89E5-2AF6B043C185}" destId="{0A7B3EA0-617A-4090-A682-D3CCB9675237}" srcOrd="0" destOrd="0" presId="urn:microsoft.com/office/officeart/2018/2/layout/IconLabelDescriptionList"/>
    <dgm:cxn modelId="{3340CB4A-42C6-4AC0-8DB6-B664DA91C5D6}" type="presParOf" srcId="{0A7B3EA0-617A-4090-A682-D3CCB9675237}" destId="{5B89DA04-01BE-4166-A5FD-7DAFBB41C1DA}" srcOrd="0" destOrd="0" presId="urn:microsoft.com/office/officeart/2018/2/layout/IconLabelDescriptionList"/>
    <dgm:cxn modelId="{E76399E1-2D22-4835-A747-134377FA9D11}" type="presParOf" srcId="{0A7B3EA0-617A-4090-A682-D3CCB9675237}" destId="{ACDD2350-5F77-4B9F-95E0-927BE36CE593}" srcOrd="1" destOrd="0" presId="urn:microsoft.com/office/officeart/2018/2/layout/IconLabelDescriptionList"/>
    <dgm:cxn modelId="{85EF8655-931C-4610-A779-FFA60C6164FD}" type="presParOf" srcId="{0A7B3EA0-617A-4090-A682-D3CCB9675237}" destId="{79DFB23F-0A83-4158-BBD6-AAC62C3CBB81}" srcOrd="2" destOrd="0" presId="urn:microsoft.com/office/officeart/2018/2/layout/IconLabelDescriptionList"/>
    <dgm:cxn modelId="{A9BF8FF9-4C72-489A-A531-88715B6D89B2}" type="presParOf" srcId="{0A7B3EA0-617A-4090-A682-D3CCB9675237}" destId="{81F4DBE4-9479-45AF-8D64-386EB765772D}" srcOrd="3" destOrd="0" presId="urn:microsoft.com/office/officeart/2018/2/layout/IconLabelDescriptionList"/>
    <dgm:cxn modelId="{EFCA1C8B-BC78-4378-8679-2F92C295AF33}" type="presParOf" srcId="{0A7B3EA0-617A-4090-A682-D3CCB9675237}" destId="{0B2FDD48-639E-4C47-9A42-869DE6CD0DB1}" srcOrd="4" destOrd="0" presId="urn:microsoft.com/office/officeart/2018/2/layout/IconLabelDescriptionList"/>
    <dgm:cxn modelId="{749F972E-1CC8-46D4-B4E0-4A310240F9CD}" type="presParOf" srcId="{1318B769-45F4-481B-89E5-2AF6B043C185}" destId="{41164FF8-C1BC-4018-9D73-A31EBB12BD55}" srcOrd="1" destOrd="0" presId="urn:microsoft.com/office/officeart/2018/2/layout/IconLabelDescriptionList"/>
    <dgm:cxn modelId="{7D0D11D5-44EF-477E-A341-BF5CCF41B025}" type="presParOf" srcId="{1318B769-45F4-481B-89E5-2AF6B043C185}" destId="{99F75A6D-C17A-4D08-BBC1-B33D3DBE07F1}" srcOrd="2" destOrd="0" presId="urn:microsoft.com/office/officeart/2018/2/layout/IconLabelDescriptionList"/>
    <dgm:cxn modelId="{45BDD17C-E800-4EB5-B6A9-D4640C6B5162}" type="presParOf" srcId="{99F75A6D-C17A-4D08-BBC1-B33D3DBE07F1}" destId="{499E88C4-04CD-4DE7-85F8-3CD50DCF59C6}" srcOrd="0" destOrd="0" presId="urn:microsoft.com/office/officeart/2018/2/layout/IconLabelDescriptionList"/>
    <dgm:cxn modelId="{C595BD91-1A5A-4F1C-A1C8-8B3482646FB0}" type="presParOf" srcId="{99F75A6D-C17A-4D08-BBC1-B33D3DBE07F1}" destId="{486F9E23-0E2C-494A-883D-CBCD3A4D8367}" srcOrd="1" destOrd="0" presId="urn:microsoft.com/office/officeart/2018/2/layout/IconLabelDescriptionList"/>
    <dgm:cxn modelId="{6308E873-7F86-4E38-BFB3-58BA80D4AAD2}" type="presParOf" srcId="{99F75A6D-C17A-4D08-BBC1-B33D3DBE07F1}" destId="{810CDB0A-5922-49C8-BC6D-947855EE9B4A}" srcOrd="2" destOrd="0" presId="urn:microsoft.com/office/officeart/2018/2/layout/IconLabelDescriptionList"/>
    <dgm:cxn modelId="{3D5243A0-2D77-4965-97AA-032ED270FB45}" type="presParOf" srcId="{99F75A6D-C17A-4D08-BBC1-B33D3DBE07F1}" destId="{9C8FF555-2C1B-4CFC-953B-7BF5792B36A7}" srcOrd="3" destOrd="0" presId="urn:microsoft.com/office/officeart/2018/2/layout/IconLabelDescriptionList"/>
    <dgm:cxn modelId="{0916306A-07FB-4640-ACA0-98C2047B56CE}" type="presParOf" srcId="{99F75A6D-C17A-4D08-BBC1-B33D3DBE07F1}" destId="{B79DE936-FF59-4E21-B439-EE9356A7723B}" srcOrd="4" destOrd="0" presId="urn:microsoft.com/office/officeart/2018/2/layout/IconLabelDescriptionList"/>
    <dgm:cxn modelId="{C9867671-6F0F-4061-844F-6F7E04C9DC55}" type="presParOf" srcId="{1318B769-45F4-481B-89E5-2AF6B043C185}" destId="{E284F4D9-A422-4F1A-8A50-26C8CD5DFCAA}" srcOrd="3" destOrd="0" presId="urn:microsoft.com/office/officeart/2018/2/layout/IconLabelDescriptionList"/>
    <dgm:cxn modelId="{5B410259-7F8E-41EE-BAFC-021F80FAC104}" type="presParOf" srcId="{1318B769-45F4-481B-89E5-2AF6B043C185}" destId="{E0E5FC5B-84DA-486A-825B-04B93C2002FC}" srcOrd="4" destOrd="0" presId="urn:microsoft.com/office/officeart/2018/2/layout/IconLabelDescriptionList"/>
    <dgm:cxn modelId="{D35295EB-469B-468E-9DE1-522C22222D0C}" type="presParOf" srcId="{E0E5FC5B-84DA-486A-825B-04B93C2002FC}" destId="{34915EEC-D539-40F0-86B9-AB20DF38A275}" srcOrd="0" destOrd="0" presId="urn:microsoft.com/office/officeart/2018/2/layout/IconLabelDescriptionList"/>
    <dgm:cxn modelId="{D57A0A91-C3C8-46B0-A657-368252620C67}" type="presParOf" srcId="{E0E5FC5B-84DA-486A-825B-04B93C2002FC}" destId="{ED191758-0022-49B2-A8EB-6FBEC7225A4E}" srcOrd="1" destOrd="0" presId="urn:microsoft.com/office/officeart/2018/2/layout/IconLabelDescriptionList"/>
    <dgm:cxn modelId="{94C9D362-4720-4146-8219-2E2F98DE209D}" type="presParOf" srcId="{E0E5FC5B-84DA-486A-825B-04B93C2002FC}" destId="{D6359515-5904-4C30-9222-097737D18DFE}" srcOrd="2" destOrd="0" presId="urn:microsoft.com/office/officeart/2018/2/layout/IconLabelDescriptionList"/>
    <dgm:cxn modelId="{565362F6-AC14-4799-BEFC-4C45748D7A43}" type="presParOf" srcId="{E0E5FC5B-84DA-486A-825B-04B93C2002FC}" destId="{23B87BD2-EE51-4C96-A20A-3A632E0E9376}" srcOrd="3" destOrd="0" presId="urn:microsoft.com/office/officeart/2018/2/layout/IconLabelDescriptionList"/>
    <dgm:cxn modelId="{DD0CF8F5-02F3-4DED-99D9-138E1182AB08}" type="presParOf" srcId="{E0E5FC5B-84DA-486A-825B-04B93C2002FC}" destId="{4A3058AE-0E09-4F5D-A0A5-F70037D290EB}" srcOrd="4" destOrd="0" presId="urn:microsoft.com/office/officeart/2018/2/layout/IconLabelDescriptionList"/>
    <dgm:cxn modelId="{FA2AD7CE-284A-4317-BA4B-E367E6B5B359}" type="presParOf" srcId="{1318B769-45F4-481B-89E5-2AF6B043C185}" destId="{6D92EDB6-F880-4C04-8C11-FD296E07A8C9}" srcOrd="5" destOrd="0" presId="urn:microsoft.com/office/officeart/2018/2/layout/IconLabelDescriptionList"/>
    <dgm:cxn modelId="{194D3A03-A502-4D6C-B0DF-BF6182496CA0}" type="presParOf" srcId="{1318B769-45F4-481B-89E5-2AF6B043C185}" destId="{B47E1AD8-147C-4B48-8C9D-A91AE0DEAFC0}" srcOrd="6" destOrd="0" presId="urn:microsoft.com/office/officeart/2018/2/layout/IconLabelDescriptionList"/>
    <dgm:cxn modelId="{0C67EC37-93CB-4D60-94E7-6947F296E54F}" type="presParOf" srcId="{B47E1AD8-147C-4B48-8C9D-A91AE0DEAFC0}" destId="{7020CC38-2D6A-4433-85A9-AF11DC17D53F}" srcOrd="0" destOrd="0" presId="urn:microsoft.com/office/officeart/2018/2/layout/IconLabelDescriptionList"/>
    <dgm:cxn modelId="{A11D4312-5B53-4335-B897-8BE6971C92F4}" type="presParOf" srcId="{B47E1AD8-147C-4B48-8C9D-A91AE0DEAFC0}" destId="{6E6724E1-0867-4B4C-9F53-F5369B93E7BD}" srcOrd="1" destOrd="0" presId="urn:microsoft.com/office/officeart/2018/2/layout/IconLabelDescriptionList"/>
    <dgm:cxn modelId="{C5B6B213-0C2A-4317-95B0-57DF10F336F7}" type="presParOf" srcId="{B47E1AD8-147C-4B48-8C9D-A91AE0DEAFC0}" destId="{6918E3E0-B69F-4F3F-924C-0028E59B39EC}" srcOrd="2" destOrd="0" presId="urn:microsoft.com/office/officeart/2018/2/layout/IconLabelDescriptionList"/>
    <dgm:cxn modelId="{339B549B-B35A-498C-BD7F-2DB8A13733E5}" type="presParOf" srcId="{B47E1AD8-147C-4B48-8C9D-A91AE0DEAFC0}" destId="{67444A17-01F2-414B-B4BA-6D8BD2710589}" srcOrd="3" destOrd="0" presId="urn:microsoft.com/office/officeart/2018/2/layout/IconLabelDescriptionList"/>
    <dgm:cxn modelId="{84E8E22B-B1DC-4855-AE2E-FE4A13321EC6}" type="presParOf" srcId="{B47E1AD8-147C-4B48-8C9D-A91AE0DEAFC0}" destId="{378D1833-4598-40FF-99CD-2B11EB3209C1}"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DDE5A5-BFBA-4487-A06A-22BE72AEA94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1D215B-245C-40DC-A7C2-4B4640B10BF3}">
      <dgm:prSet custT="1"/>
      <dgm:spPr>
        <a:solidFill>
          <a:schemeClr val="accent4">
            <a:lumMod val="75000"/>
          </a:schemeClr>
        </a:solidFill>
      </dgm:spPr>
      <dgm:t>
        <a:bodyPr/>
        <a:lstStyle/>
        <a:p>
          <a:r>
            <a:rPr lang="en-US" sz="2000"/>
            <a:t>Moving to SmithRx</a:t>
          </a:r>
          <a:endParaRPr lang="en-US" sz="2000" dirty="0"/>
        </a:p>
      </dgm:t>
    </dgm:pt>
    <dgm:pt modelId="{9B973815-9F7D-4996-9401-71983224D64F}" type="parTrans" cxnId="{CE04358C-FF31-4665-B3F6-04C9912DF7DD}">
      <dgm:prSet/>
      <dgm:spPr/>
      <dgm:t>
        <a:bodyPr/>
        <a:lstStyle/>
        <a:p>
          <a:endParaRPr lang="en-US"/>
        </a:p>
      </dgm:t>
    </dgm:pt>
    <dgm:pt modelId="{ED99A42F-50D5-4337-9B4D-C9B589438D5A}" type="sibTrans" cxnId="{CE04358C-FF31-4665-B3F6-04C9912DF7DD}">
      <dgm:prSet/>
      <dgm:spPr/>
      <dgm:t>
        <a:bodyPr/>
        <a:lstStyle/>
        <a:p>
          <a:endParaRPr lang="en-US"/>
        </a:p>
      </dgm:t>
    </dgm:pt>
    <dgm:pt modelId="{FF1C59EA-C4B7-451A-BF2F-8242850C4211}">
      <dgm:prSet custT="1"/>
      <dgm:spPr>
        <a:solidFill>
          <a:schemeClr val="accent4">
            <a:lumMod val="75000"/>
          </a:schemeClr>
        </a:solidFill>
      </dgm:spPr>
      <dgm:t>
        <a:bodyPr/>
        <a:lstStyle/>
        <a:p>
          <a:r>
            <a:rPr lang="en-US" sz="2000"/>
            <a:t>No change to copays, etc.</a:t>
          </a:r>
          <a:endParaRPr lang="en-US" sz="2000" dirty="0"/>
        </a:p>
      </dgm:t>
    </dgm:pt>
    <dgm:pt modelId="{601A4401-C3B9-45D2-9570-EF9E14C732D2}" type="parTrans" cxnId="{79C73C64-0E31-4AD3-880B-7413D2FDEE2F}">
      <dgm:prSet/>
      <dgm:spPr/>
      <dgm:t>
        <a:bodyPr/>
        <a:lstStyle/>
        <a:p>
          <a:endParaRPr lang="en-US"/>
        </a:p>
      </dgm:t>
    </dgm:pt>
    <dgm:pt modelId="{FF56F1C8-E543-49B2-9722-C2DA1E84D3F6}" type="sibTrans" cxnId="{79C73C64-0E31-4AD3-880B-7413D2FDEE2F}">
      <dgm:prSet/>
      <dgm:spPr/>
      <dgm:t>
        <a:bodyPr/>
        <a:lstStyle/>
        <a:p>
          <a:endParaRPr lang="en-US"/>
        </a:p>
      </dgm:t>
    </dgm:pt>
    <dgm:pt modelId="{2518DD39-B5A6-46B1-9EAC-E9BB8DCF74EF}">
      <dgm:prSet custT="1"/>
      <dgm:spPr>
        <a:solidFill>
          <a:schemeClr val="accent4">
            <a:lumMod val="75000"/>
          </a:schemeClr>
        </a:solidFill>
      </dgm:spPr>
      <dgm:t>
        <a:bodyPr/>
        <a:lstStyle/>
        <a:p>
          <a:r>
            <a:rPr lang="en-US" sz="2000"/>
            <a:t>Expanded network access – CVS</a:t>
          </a:r>
          <a:endParaRPr lang="en-US" sz="2000" dirty="0"/>
        </a:p>
      </dgm:t>
    </dgm:pt>
    <dgm:pt modelId="{35E86A98-B1FD-4EFF-85BD-A69355566C09}" type="parTrans" cxnId="{01E25960-E4DC-4459-A70A-2D575296DC3F}">
      <dgm:prSet/>
      <dgm:spPr/>
      <dgm:t>
        <a:bodyPr/>
        <a:lstStyle/>
        <a:p>
          <a:endParaRPr lang="en-US"/>
        </a:p>
      </dgm:t>
    </dgm:pt>
    <dgm:pt modelId="{FFF8DE9F-C55A-4592-B00A-8CE60B1E1C12}" type="sibTrans" cxnId="{01E25960-E4DC-4459-A70A-2D575296DC3F}">
      <dgm:prSet/>
      <dgm:spPr/>
      <dgm:t>
        <a:bodyPr/>
        <a:lstStyle/>
        <a:p>
          <a:endParaRPr lang="en-US"/>
        </a:p>
      </dgm:t>
    </dgm:pt>
    <dgm:pt modelId="{9095D0D5-3F68-4B1B-BA2A-98A27996149F}">
      <dgm:prSet custT="1"/>
      <dgm:spPr>
        <a:solidFill>
          <a:schemeClr val="accent4">
            <a:lumMod val="75000"/>
          </a:schemeClr>
        </a:solidFill>
      </dgm:spPr>
      <dgm:t>
        <a:bodyPr/>
        <a:lstStyle/>
        <a:p>
          <a:r>
            <a:rPr lang="en-US" sz="2000" dirty="0"/>
            <a:t>Change in mail order and specialty pharmacies</a:t>
          </a:r>
        </a:p>
      </dgm:t>
    </dgm:pt>
    <dgm:pt modelId="{6A1FB1F3-2AFA-4384-BF6C-00A0D4A39095}" type="parTrans" cxnId="{2305F847-CAD3-4063-9A09-BAF24C2EF69D}">
      <dgm:prSet/>
      <dgm:spPr/>
      <dgm:t>
        <a:bodyPr/>
        <a:lstStyle/>
        <a:p>
          <a:endParaRPr lang="en-US"/>
        </a:p>
      </dgm:t>
    </dgm:pt>
    <dgm:pt modelId="{0B44E660-01B3-4BCA-B2F1-3B2FE3D8137E}" type="sibTrans" cxnId="{2305F847-CAD3-4063-9A09-BAF24C2EF69D}">
      <dgm:prSet/>
      <dgm:spPr/>
      <dgm:t>
        <a:bodyPr/>
        <a:lstStyle/>
        <a:p>
          <a:endParaRPr lang="en-US"/>
        </a:p>
      </dgm:t>
    </dgm:pt>
    <dgm:pt modelId="{900F17F1-D980-4C2A-A87C-57180D2D6570}">
      <dgm:prSet custT="1"/>
      <dgm:spPr>
        <a:solidFill>
          <a:schemeClr val="accent4">
            <a:lumMod val="75000"/>
          </a:schemeClr>
        </a:solidFill>
      </dgm:spPr>
      <dgm:t>
        <a:bodyPr/>
        <a:lstStyle/>
        <a:p>
          <a:r>
            <a:rPr lang="en-US" sz="2000" dirty="0" err="1"/>
            <a:t>AzMT</a:t>
          </a:r>
          <a:r>
            <a:rPr lang="en-US" sz="2000" dirty="0"/>
            <a:t> will provide refill transfer files to automatically transfer open prescriptions</a:t>
          </a:r>
        </a:p>
      </dgm:t>
    </dgm:pt>
    <dgm:pt modelId="{69093EBC-6C18-4186-8757-8F11D048D38D}" type="parTrans" cxnId="{F14867CA-0A11-4AA3-AD06-A3B8E255C1C7}">
      <dgm:prSet/>
      <dgm:spPr/>
      <dgm:t>
        <a:bodyPr/>
        <a:lstStyle/>
        <a:p>
          <a:endParaRPr lang="en-US"/>
        </a:p>
      </dgm:t>
    </dgm:pt>
    <dgm:pt modelId="{CFC15790-4A63-4390-BC35-2487FBE89C31}" type="sibTrans" cxnId="{F14867CA-0A11-4AA3-AD06-A3B8E255C1C7}">
      <dgm:prSet/>
      <dgm:spPr/>
      <dgm:t>
        <a:bodyPr/>
        <a:lstStyle/>
        <a:p>
          <a:endParaRPr lang="en-US"/>
        </a:p>
      </dgm:t>
    </dgm:pt>
    <dgm:pt modelId="{B0FF6331-9359-4943-80F1-BFF75BADA588}">
      <dgm:prSet custT="1"/>
      <dgm:spPr>
        <a:solidFill>
          <a:schemeClr val="accent4">
            <a:lumMod val="75000"/>
          </a:schemeClr>
        </a:solidFill>
      </dgm:spPr>
      <dgm:t>
        <a:bodyPr/>
        <a:lstStyle/>
        <a:p>
          <a:r>
            <a:rPr lang="en-US" sz="2000"/>
            <a:t>Different philosophy – focused on lowest net cost for both member and Trust</a:t>
          </a:r>
          <a:endParaRPr lang="en-US" sz="2000" dirty="0"/>
        </a:p>
      </dgm:t>
    </dgm:pt>
    <dgm:pt modelId="{56EAADDF-3458-43A6-9EC6-1AE9C858A9DB}" type="parTrans" cxnId="{6C73F599-2D13-4D56-BD78-06723104E1EC}">
      <dgm:prSet/>
      <dgm:spPr/>
      <dgm:t>
        <a:bodyPr/>
        <a:lstStyle/>
        <a:p>
          <a:endParaRPr lang="en-US"/>
        </a:p>
      </dgm:t>
    </dgm:pt>
    <dgm:pt modelId="{0B5B012A-BBCD-4D0F-88C3-5AC1157A7541}" type="sibTrans" cxnId="{6C73F599-2D13-4D56-BD78-06723104E1EC}">
      <dgm:prSet/>
      <dgm:spPr/>
      <dgm:t>
        <a:bodyPr/>
        <a:lstStyle/>
        <a:p>
          <a:endParaRPr lang="en-US"/>
        </a:p>
      </dgm:t>
    </dgm:pt>
    <dgm:pt modelId="{B4E046E6-837E-42B7-A28D-45906843A8F1}">
      <dgm:prSet custT="1"/>
      <dgm:spPr>
        <a:solidFill>
          <a:schemeClr val="accent4">
            <a:lumMod val="75000"/>
          </a:schemeClr>
        </a:solidFill>
      </dgm:spPr>
      <dgm:t>
        <a:bodyPr/>
        <a:lstStyle/>
        <a:p>
          <a:r>
            <a:rPr lang="en-US" sz="2000" b="1"/>
            <a:t>Member engagement is required!</a:t>
          </a:r>
        </a:p>
        <a:p>
          <a:r>
            <a:rPr lang="en-US" sz="2000" b="1">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https://www.smithrx.com/portal</a:t>
          </a:r>
          <a:r>
            <a:rPr lang="en-US" sz="2000" b="1">
              <a:solidFill>
                <a:schemeClr val="tx1"/>
              </a:solidFill>
            </a:rPr>
            <a:t> </a:t>
          </a:r>
          <a:endParaRPr lang="en-US" sz="2000" dirty="0">
            <a:solidFill>
              <a:schemeClr val="tx1"/>
            </a:solidFill>
          </a:endParaRPr>
        </a:p>
      </dgm:t>
    </dgm:pt>
    <dgm:pt modelId="{24DEEB1F-28E7-4CC3-BBD0-25297D17EBCD}" type="parTrans" cxnId="{68122DCC-FB4C-4665-B417-553523BF0BBD}">
      <dgm:prSet/>
      <dgm:spPr/>
      <dgm:t>
        <a:bodyPr/>
        <a:lstStyle/>
        <a:p>
          <a:endParaRPr lang="en-US"/>
        </a:p>
      </dgm:t>
    </dgm:pt>
    <dgm:pt modelId="{70273E22-EEE2-4462-887D-A705650C0840}" type="sibTrans" cxnId="{68122DCC-FB4C-4665-B417-553523BF0BBD}">
      <dgm:prSet/>
      <dgm:spPr/>
      <dgm:t>
        <a:bodyPr/>
        <a:lstStyle/>
        <a:p>
          <a:endParaRPr lang="en-US"/>
        </a:p>
      </dgm:t>
    </dgm:pt>
    <dgm:pt modelId="{89EBD2C5-FA6D-4D5D-B55E-3DD74CC33864}" type="pres">
      <dgm:prSet presAssocID="{24DDE5A5-BFBA-4487-A06A-22BE72AEA940}" presName="diagram" presStyleCnt="0">
        <dgm:presLayoutVars>
          <dgm:dir/>
          <dgm:resizeHandles val="exact"/>
        </dgm:presLayoutVars>
      </dgm:prSet>
      <dgm:spPr/>
    </dgm:pt>
    <dgm:pt modelId="{988E7ACE-7CFE-41B4-9276-3838A37A3419}" type="pres">
      <dgm:prSet presAssocID="{4C1D215B-245C-40DC-A7C2-4B4640B10BF3}" presName="node" presStyleLbl="node1" presStyleIdx="0" presStyleCnt="6">
        <dgm:presLayoutVars>
          <dgm:bulletEnabled val="1"/>
        </dgm:presLayoutVars>
      </dgm:prSet>
      <dgm:spPr/>
    </dgm:pt>
    <dgm:pt modelId="{4B504DD8-A46C-4CD2-AA52-A228F27FBE65}" type="pres">
      <dgm:prSet presAssocID="{ED99A42F-50D5-4337-9B4D-C9B589438D5A}" presName="sibTrans" presStyleCnt="0"/>
      <dgm:spPr/>
    </dgm:pt>
    <dgm:pt modelId="{91FF4481-D16D-4655-9F32-A9D4C060FE90}" type="pres">
      <dgm:prSet presAssocID="{FF1C59EA-C4B7-451A-BF2F-8242850C4211}" presName="node" presStyleLbl="node1" presStyleIdx="1" presStyleCnt="6">
        <dgm:presLayoutVars>
          <dgm:bulletEnabled val="1"/>
        </dgm:presLayoutVars>
      </dgm:prSet>
      <dgm:spPr/>
    </dgm:pt>
    <dgm:pt modelId="{A9C5E199-5429-489B-A5DF-23843AAFFC2D}" type="pres">
      <dgm:prSet presAssocID="{FF56F1C8-E543-49B2-9722-C2DA1E84D3F6}" presName="sibTrans" presStyleCnt="0"/>
      <dgm:spPr/>
    </dgm:pt>
    <dgm:pt modelId="{35195175-801B-422A-B13D-BEFE2BD76E65}" type="pres">
      <dgm:prSet presAssocID="{2518DD39-B5A6-46B1-9EAC-E9BB8DCF74EF}" presName="node" presStyleLbl="node1" presStyleIdx="2" presStyleCnt="6">
        <dgm:presLayoutVars>
          <dgm:bulletEnabled val="1"/>
        </dgm:presLayoutVars>
      </dgm:prSet>
      <dgm:spPr/>
    </dgm:pt>
    <dgm:pt modelId="{3648AA91-D226-48BD-8D87-6FE562033335}" type="pres">
      <dgm:prSet presAssocID="{FFF8DE9F-C55A-4592-B00A-8CE60B1E1C12}" presName="sibTrans" presStyleCnt="0"/>
      <dgm:spPr/>
    </dgm:pt>
    <dgm:pt modelId="{F54588A1-BC03-41FD-9B7E-4997E813E31B}" type="pres">
      <dgm:prSet presAssocID="{9095D0D5-3F68-4B1B-BA2A-98A27996149F}" presName="node" presStyleLbl="node1" presStyleIdx="3" presStyleCnt="6">
        <dgm:presLayoutVars>
          <dgm:bulletEnabled val="1"/>
        </dgm:presLayoutVars>
      </dgm:prSet>
      <dgm:spPr/>
    </dgm:pt>
    <dgm:pt modelId="{764B7631-6B21-4EED-9DC6-470765A5B677}" type="pres">
      <dgm:prSet presAssocID="{0B44E660-01B3-4BCA-B2F1-3B2FE3D8137E}" presName="sibTrans" presStyleCnt="0"/>
      <dgm:spPr/>
    </dgm:pt>
    <dgm:pt modelId="{44084EBE-030A-4EBF-A064-BFE4744FBD24}" type="pres">
      <dgm:prSet presAssocID="{B0FF6331-9359-4943-80F1-BFF75BADA588}" presName="node" presStyleLbl="node1" presStyleIdx="4" presStyleCnt="6">
        <dgm:presLayoutVars>
          <dgm:bulletEnabled val="1"/>
        </dgm:presLayoutVars>
      </dgm:prSet>
      <dgm:spPr/>
    </dgm:pt>
    <dgm:pt modelId="{53FF7DA6-3EC5-4DD2-8DA2-4037DD1EE799}" type="pres">
      <dgm:prSet presAssocID="{0B5B012A-BBCD-4D0F-88C3-5AC1157A7541}" presName="sibTrans" presStyleCnt="0"/>
      <dgm:spPr/>
    </dgm:pt>
    <dgm:pt modelId="{38084614-7D42-4309-A0D1-AEB118EE20B8}" type="pres">
      <dgm:prSet presAssocID="{B4E046E6-837E-42B7-A28D-45906843A8F1}" presName="node" presStyleLbl="node1" presStyleIdx="5" presStyleCnt="6">
        <dgm:presLayoutVars>
          <dgm:bulletEnabled val="1"/>
        </dgm:presLayoutVars>
      </dgm:prSet>
      <dgm:spPr/>
    </dgm:pt>
  </dgm:ptLst>
  <dgm:cxnLst>
    <dgm:cxn modelId="{01E25960-E4DC-4459-A70A-2D575296DC3F}" srcId="{24DDE5A5-BFBA-4487-A06A-22BE72AEA940}" destId="{2518DD39-B5A6-46B1-9EAC-E9BB8DCF74EF}" srcOrd="2" destOrd="0" parTransId="{35E86A98-B1FD-4EFF-85BD-A69355566C09}" sibTransId="{FFF8DE9F-C55A-4592-B00A-8CE60B1E1C12}"/>
    <dgm:cxn modelId="{79C73C64-0E31-4AD3-880B-7413D2FDEE2F}" srcId="{24DDE5A5-BFBA-4487-A06A-22BE72AEA940}" destId="{FF1C59EA-C4B7-451A-BF2F-8242850C4211}" srcOrd="1" destOrd="0" parTransId="{601A4401-C3B9-45D2-9570-EF9E14C732D2}" sibTransId="{FF56F1C8-E543-49B2-9722-C2DA1E84D3F6}"/>
    <dgm:cxn modelId="{11C20166-FA9C-4C71-9F81-96BA5DB45AB8}" type="presOf" srcId="{B0FF6331-9359-4943-80F1-BFF75BADA588}" destId="{44084EBE-030A-4EBF-A064-BFE4744FBD24}" srcOrd="0" destOrd="0" presId="urn:microsoft.com/office/officeart/2005/8/layout/default"/>
    <dgm:cxn modelId="{2305F847-CAD3-4063-9A09-BAF24C2EF69D}" srcId="{24DDE5A5-BFBA-4487-A06A-22BE72AEA940}" destId="{9095D0D5-3F68-4B1B-BA2A-98A27996149F}" srcOrd="3" destOrd="0" parTransId="{6A1FB1F3-2AFA-4384-BF6C-00A0D4A39095}" sibTransId="{0B44E660-01B3-4BCA-B2F1-3B2FE3D8137E}"/>
    <dgm:cxn modelId="{520A0583-41A6-47C5-8D31-36B5274F2072}" type="presOf" srcId="{24DDE5A5-BFBA-4487-A06A-22BE72AEA940}" destId="{89EBD2C5-FA6D-4D5D-B55E-3DD74CC33864}" srcOrd="0" destOrd="0" presId="urn:microsoft.com/office/officeart/2005/8/layout/default"/>
    <dgm:cxn modelId="{5A83FD8B-3FED-4F1E-9B78-3ACB40EDDFF3}" type="presOf" srcId="{900F17F1-D980-4C2A-A87C-57180D2D6570}" destId="{F54588A1-BC03-41FD-9B7E-4997E813E31B}" srcOrd="0" destOrd="1" presId="urn:microsoft.com/office/officeart/2005/8/layout/default"/>
    <dgm:cxn modelId="{CE04358C-FF31-4665-B3F6-04C9912DF7DD}" srcId="{24DDE5A5-BFBA-4487-A06A-22BE72AEA940}" destId="{4C1D215B-245C-40DC-A7C2-4B4640B10BF3}" srcOrd="0" destOrd="0" parTransId="{9B973815-9F7D-4996-9401-71983224D64F}" sibTransId="{ED99A42F-50D5-4337-9B4D-C9B589438D5A}"/>
    <dgm:cxn modelId="{6C73F599-2D13-4D56-BD78-06723104E1EC}" srcId="{24DDE5A5-BFBA-4487-A06A-22BE72AEA940}" destId="{B0FF6331-9359-4943-80F1-BFF75BADA588}" srcOrd="4" destOrd="0" parTransId="{56EAADDF-3458-43A6-9EC6-1AE9C858A9DB}" sibTransId="{0B5B012A-BBCD-4D0F-88C3-5AC1157A7541}"/>
    <dgm:cxn modelId="{B07BC4BE-7B8C-4370-AC1C-C277E8414B0E}" type="presOf" srcId="{9095D0D5-3F68-4B1B-BA2A-98A27996149F}" destId="{F54588A1-BC03-41FD-9B7E-4997E813E31B}" srcOrd="0" destOrd="0" presId="urn:microsoft.com/office/officeart/2005/8/layout/default"/>
    <dgm:cxn modelId="{F14867CA-0A11-4AA3-AD06-A3B8E255C1C7}" srcId="{9095D0D5-3F68-4B1B-BA2A-98A27996149F}" destId="{900F17F1-D980-4C2A-A87C-57180D2D6570}" srcOrd="0" destOrd="0" parTransId="{69093EBC-6C18-4186-8757-8F11D048D38D}" sibTransId="{CFC15790-4A63-4390-BC35-2487FBE89C31}"/>
    <dgm:cxn modelId="{68122DCC-FB4C-4665-B417-553523BF0BBD}" srcId="{24DDE5A5-BFBA-4487-A06A-22BE72AEA940}" destId="{B4E046E6-837E-42B7-A28D-45906843A8F1}" srcOrd="5" destOrd="0" parTransId="{24DEEB1F-28E7-4CC3-BBD0-25297D17EBCD}" sibTransId="{70273E22-EEE2-4462-887D-A705650C0840}"/>
    <dgm:cxn modelId="{E83BA7CD-E4C5-4BA3-AA4D-AF7D7913D548}" type="presOf" srcId="{FF1C59EA-C4B7-451A-BF2F-8242850C4211}" destId="{91FF4481-D16D-4655-9F32-A9D4C060FE90}" srcOrd="0" destOrd="0" presId="urn:microsoft.com/office/officeart/2005/8/layout/default"/>
    <dgm:cxn modelId="{8B038AEF-031C-4A1E-AA4F-575DF2FD5E14}" type="presOf" srcId="{2518DD39-B5A6-46B1-9EAC-E9BB8DCF74EF}" destId="{35195175-801B-422A-B13D-BEFE2BD76E65}" srcOrd="0" destOrd="0" presId="urn:microsoft.com/office/officeart/2005/8/layout/default"/>
    <dgm:cxn modelId="{686F69F2-9E97-4901-BB9D-5CDCD198E2FF}" type="presOf" srcId="{B4E046E6-837E-42B7-A28D-45906843A8F1}" destId="{38084614-7D42-4309-A0D1-AEB118EE20B8}" srcOrd="0" destOrd="0" presId="urn:microsoft.com/office/officeart/2005/8/layout/default"/>
    <dgm:cxn modelId="{65EFD7FF-DF15-457C-8900-5D2712CC3ABD}" type="presOf" srcId="{4C1D215B-245C-40DC-A7C2-4B4640B10BF3}" destId="{988E7ACE-7CFE-41B4-9276-3838A37A3419}" srcOrd="0" destOrd="0" presId="urn:microsoft.com/office/officeart/2005/8/layout/default"/>
    <dgm:cxn modelId="{1BCDED26-2BDD-4747-B65A-ECEEB979C8A8}" type="presParOf" srcId="{89EBD2C5-FA6D-4D5D-B55E-3DD74CC33864}" destId="{988E7ACE-7CFE-41B4-9276-3838A37A3419}" srcOrd="0" destOrd="0" presId="urn:microsoft.com/office/officeart/2005/8/layout/default"/>
    <dgm:cxn modelId="{E4537C08-10B7-4B47-8E3D-DABEEF7A6423}" type="presParOf" srcId="{89EBD2C5-FA6D-4D5D-B55E-3DD74CC33864}" destId="{4B504DD8-A46C-4CD2-AA52-A228F27FBE65}" srcOrd="1" destOrd="0" presId="urn:microsoft.com/office/officeart/2005/8/layout/default"/>
    <dgm:cxn modelId="{CC89AA45-B8AD-4194-8FE8-27162971D824}" type="presParOf" srcId="{89EBD2C5-FA6D-4D5D-B55E-3DD74CC33864}" destId="{91FF4481-D16D-4655-9F32-A9D4C060FE90}" srcOrd="2" destOrd="0" presId="urn:microsoft.com/office/officeart/2005/8/layout/default"/>
    <dgm:cxn modelId="{FA924041-C858-485A-B70E-968EFC9D8205}" type="presParOf" srcId="{89EBD2C5-FA6D-4D5D-B55E-3DD74CC33864}" destId="{A9C5E199-5429-489B-A5DF-23843AAFFC2D}" srcOrd="3" destOrd="0" presId="urn:microsoft.com/office/officeart/2005/8/layout/default"/>
    <dgm:cxn modelId="{1BD2EE86-3397-499F-85CC-FE791DFB5357}" type="presParOf" srcId="{89EBD2C5-FA6D-4D5D-B55E-3DD74CC33864}" destId="{35195175-801B-422A-B13D-BEFE2BD76E65}" srcOrd="4" destOrd="0" presId="urn:microsoft.com/office/officeart/2005/8/layout/default"/>
    <dgm:cxn modelId="{8D03E7B3-C9E6-4B4B-90BE-9CF0A2C93E3C}" type="presParOf" srcId="{89EBD2C5-FA6D-4D5D-B55E-3DD74CC33864}" destId="{3648AA91-D226-48BD-8D87-6FE562033335}" srcOrd="5" destOrd="0" presId="urn:microsoft.com/office/officeart/2005/8/layout/default"/>
    <dgm:cxn modelId="{D666FA08-FDF9-4374-870F-E162FCD9F834}" type="presParOf" srcId="{89EBD2C5-FA6D-4D5D-B55E-3DD74CC33864}" destId="{F54588A1-BC03-41FD-9B7E-4997E813E31B}" srcOrd="6" destOrd="0" presId="urn:microsoft.com/office/officeart/2005/8/layout/default"/>
    <dgm:cxn modelId="{27211408-BFE4-44B2-A578-F070144CBC08}" type="presParOf" srcId="{89EBD2C5-FA6D-4D5D-B55E-3DD74CC33864}" destId="{764B7631-6B21-4EED-9DC6-470765A5B677}" srcOrd="7" destOrd="0" presId="urn:microsoft.com/office/officeart/2005/8/layout/default"/>
    <dgm:cxn modelId="{DE173601-5EA9-490A-A7A9-45C68B054434}" type="presParOf" srcId="{89EBD2C5-FA6D-4D5D-B55E-3DD74CC33864}" destId="{44084EBE-030A-4EBF-A064-BFE4744FBD24}" srcOrd="8" destOrd="0" presId="urn:microsoft.com/office/officeart/2005/8/layout/default"/>
    <dgm:cxn modelId="{4E0D2C33-63B3-4D9E-BB51-7F0A2D2D4993}" type="presParOf" srcId="{89EBD2C5-FA6D-4D5D-B55E-3DD74CC33864}" destId="{53FF7DA6-3EC5-4DD2-8DA2-4037DD1EE799}" srcOrd="9" destOrd="0" presId="urn:microsoft.com/office/officeart/2005/8/layout/default"/>
    <dgm:cxn modelId="{98981658-553B-4125-BA2B-613CF85757C9}" type="presParOf" srcId="{89EBD2C5-FA6D-4D5D-B55E-3DD74CC33864}" destId="{38084614-7D42-4309-A0D1-AEB118EE20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376C4-32F1-42E9-AD79-37AE3F654B74}">
      <dsp:nvSpPr>
        <dsp:cNvPr id="0" name=""/>
        <dsp:cNvSpPr/>
      </dsp:nvSpPr>
      <dsp:spPr>
        <a:xfrm>
          <a:off x="0" y="680"/>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6A734-7DB1-4F54-BB4D-D044FC4F50E4}">
      <dsp:nvSpPr>
        <dsp:cNvPr id="0" name=""/>
        <dsp:cNvSpPr/>
      </dsp:nvSpPr>
      <dsp:spPr>
        <a:xfrm>
          <a:off x="482021" y="359209"/>
          <a:ext cx="876403" cy="87640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A6D512-B770-43B5-B409-0C29FF1E4B33}">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977900">
            <a:lnSpc>
              <a:spcPct val="90000"/>
            </a:lnSpc>
            <a:spcBef>
              <a:spcPct val="0"/>
            </a:spcBef>
            <a:spcAft>
              <a:spcPct val="35000"/>
            </a:spcAft>
            <a:buNone/>
          </a:pPr>
          <a:r>
            <a:rPr lang="en-US" sz="2200" kern="1200"/>
            <a:t>Makes infusion care simpler, more affordable and easier to manage</a:t>
          </a:r>
        </a:p>
      </dsp:txBody>
      <dsp:txXfrm>
        <a:off x="1840447" y="680"/>
        <a:ext cx="4420652" cy="1593460"/>
      </dsp:txXfrm>
    </dsp:sp>
    <dsp:sp modelId="{6DBA0D30-E052-4218-BE40-8BCC2A4F43AD}">
      <dsp:nvSpPr>
        <dsp:cNvPr id="0" name=""/>
        <dsp:cNvSpPr/>
      </dsp:nvSpPr>
      <dsp:spPr>
        <a:xfrm>
          <a:off x="0" y="1992507"/>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62AC8-B3A5-4949-8C43-14BF839CD04A}">
      <dsp:nvSpPr>
        <dsp:cNvPr id="0" name=""/>
        <dsp:cNvSpPr/>
      </dsp:nvSpPr>
      <dsp:spPr>
        <a:xfrm>
          <a:off x="482021" y="2351035"/>
          <a:ext cx="876403" cy="87640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FA560A-11AA-4BCB-82FB-6A88E37426B9}">
      <dsp:nvSpPr>
        <dsp:cNvPr id="0" name=""/>
        <dsp:cNvSpPr/>
      </dsp:nvSpPr>
      <dsp:spPr>
        <a:xfrm>
          <a:off x="1840447" y="1992507"/>
          <a:ext cx="2817495"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977900">
            <a:lnSpc>
              <a:spcPct val="90000"/>
            </a:lnSpc>
            <a:spcBef>
              <a:spcPct val="0"/>
            </a:spcBef>
            <a:spcAft>
              <a:spcPct val="35000"/>
            </a:spcAft>
            <a:buNone/>
          </a:pPr>
          <a:r>
            <a:rPr lang="en-US" sz="2200" kern="1200" dirty="0"/>
            <a:t>Changes site of care from hospital to home (or other) settings</a:t>
          </a:r>
        </a:p>
      </dsp:txBody>
      <dsp:txXfrm>
        <a:off x="1840447" y="1992507"/>
        <a:ext cx="2817495" cy="1593460"/>
      </dsp:txXfrm>
    </dsp:sp>
    <dsp:sp modelId="{3DBB011C-84F8-4FA3-BFC8-A9B1BA368352}">
      <dsp:nvSpPr>
        <dsp:cNvPr id="0" name=""/>
        <dsp:cNvSpPr/>
      </dsp:nvSpPr>
      <dsp:spPr>
        <a:xfrm>
          <a:off x="4657942" y="1992507"/>
          <a:ext cx="1603157"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711200">
            <a:lnSpc>
              <a:spcPct val="90000"/>
            </a:lnSpc>
            <a:spcBef>
              <a:spcPct val="0"/>
            </a:spcBef>
            <a:spcAft>
              <a:spcPct val="35000"/>
            </a:spcAft>
            <a:buNone/>
          </a:pPr>
          <a:r>
            <a:rPr lang="en-US" sz="1600" kern="1200" dirty="0"/>
            <a:t>Less expensive</a:t>
          </a:r>
        </a:p>
        <a:p>
          <a:pPr marL="0" lvl="0" indent="0" algn="l" defTabSz="711200">
            <a:lnSpc>
              <a:spcPct val="90000"/>
            </a:lnSpc>
            <a:spcBef>
              <a:spcPct val="0"/>
            </a:spcBef>
            <a:spcAft>
              <a:spcPct val="35000"/>
            </a:spcAft>
            <a:buNone/>
          </a:pPr>
          <a:endParaRPr lang="en-US" sz="1200" kern="1200" dirty="0"/>
        </a:p>
        <a:p>
          <a:pPr marL="0" lvl="0" indent="0" algn="l" defTabSz="711200">
            <a:lnSpc>
              <a:spcPct val="90000"/>
            </a:lnSpc>
            <a:spcBef>
              <a:spcPct val="0"/>
            </a:spcBef>
            <a:spcAft>
              <a:spcPct val="35000"/>
            </a:spcAft>
            <a:buNone/>
          </a:pPr>
          <a:r>
            <a:rPr lang="en-US" sz="1600" kern="1200" dirty="0"/>
            <a:t>More comfortable</a:t>
          </a:r>
        </a:p>
      </dsp:txBody>
      <dsp:txXfrm>
        <a:off x="4657942" y="1992507"/>
        <a:ext cx="1603157" cy="1593460"/>
      </dsp:txXfrm>
    </dsp:sp>
    <dsp:sp modelId="{E924874A-074A-412C-BB1D-17E52217338D}">
      <dsp:nvSpPr>
        <dsp:cNvPr id="0" name=""/>
        <dsp:cNvSpPr/>
      </dsp:nvSpPr>
      <dsp:spPr>
        <a:xfrm>
          <a:off x="0" y="3984333"/>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ACA124-D1D8-4965-B5EA-5A1BD537B37B}">
      <dsp:nvSpPr>
        <dsp:cNvPr id="0" name=""/>
        <dsp:cNvSpPr/>
      </dsp:nvSpPr>
      <dsp:spPr>
        <a:xfrm>
          <a:off x="482021" y="4342861"/>
          <a:ext cx="876403" cy="87640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B2A4C5-2CBB-4F39-9605-AFDEB3D79396}">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977900">
            <a:lnSpc>
              <a:spcPct val="90000"/>
            </a:lnSpc>
            <a:spcBef>
              <a:spcPct val="0"/>
            </a:spcBef>
            <a:spcAft>
              <a:spcPct val="35000"/>
            </a:spcAft>
            <a:buNone/>
          </a:pPr>
          <a:r>
            <a:rPr lang="en-US" sz="2200" kern="1200" dirty="0"/>
            <a:t>Lower cost medications</a:t>
          </a:r>
        </a:p>
      </dsp:txBody>
      <dsp:txXfrm>
        <a:off x="1840447" y="3984333"/>
        <a:ext cx="4420652" cy="1593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9DA04-01BE-4166-A5FD-7DAFBB41C1DA}">
      <dsp:nvSpPr>
        <dsp:cNvPr id="0" name=""/>
        <dsp:cNvSpPr/>
      </dsp:nvSpPr>
      <dsp:spPr>
        <a:xfrm>
          <a:off x="1301" y="512942"/>
          <a:ext cx="727207" cy="727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DFB23F-0A83-4158-BBD6-AAC62C3CBB81}">
      <dsp:nvSpPr>
        <dsp:cNvPr id="0" name=""/>
        <dsp:cNvSpPr/>
      </dsp:nvSpPr>
      <dsp:spPr>
        <a:xfrm>
          <a:off x="1301" y="1370463"/>
          <a:ext cx="2077734" cy="1129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Provides access to national BlueCard PPO network</a:t>
          </a:r>
        </a:p>
      </dsp:txBody>
      <dsp:txXfrm>
        <a:off x="1301" y="1370463"/>
        <a:ext cx="2077734" cy="1129768"/>
      </dsp:txXfrm>
    </dsp:sp>
    <dsp:sp modelId="{0B2FDD48-639E-4C47-9A42-869DE6CD0DB1}">
      <dsp:nvSpPr>
        <dsp:cNvPr id="0" name=""/>
        <dsp:cNvSpPr/>
      </dsp:nvSpPr>
      <dsp:spPr>
        <a:xfrm>
          <a:off x="1301" y="2560842"/>
          <a:ext cx="2077734" cy="982649"/>
        </a:xfrm>
        <a:prstGeom prst="rect">
          <a:avLst/>
        </a:prstGeom>
        <a:noFill/>
        <a:ln>
          <a:noFill/>
        </a:ln>
        <a:effectLst/>
      </dsp:spPr>
      <dsp:style>
        <a:lnRef idx="0">
          <a:scrgbClr r="0" g="0" b="0"/>
        </a:lnRef>
        <a:fillRef idx="0">
          <a:scrgbClr r="0" g="0" b="0"/>
        </a:fillRef>
        <a:effectRef idx="0">
          <a:scrgbClr r="0" g="0" b="0"/>
        </a:effectRef>
        <a:fontRef idx="minor"/>
      </dsp:style>
    </dsp:sp>
    <dsp:sp modelId="{499E88C4-04CD-4DE7-85F8-3CD50DCF59C6}">
      <dsp:nvSpPr>
        <dsp:cNvPr id="0" name=""/>
        <dsp:cNvSpPr/>
      </dsp:nvSpPr>
      <dsp:spPr>
        <a:xfrm>
          <a:off x="2442639" y="512942"/>
          <a:ext cx="727207" cy="727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0CDB0A-5922-49C8-BC6D-947855EE9B4A}">
      <dsp:nvSpPr>
        <dsp:cNvPr id="0" name=""/>
        <dsp:cNvSpPr/>
      </dsp:nvSpPr>
      <dsp:spPr>
        <a:xfrm>
          <a:off x="2442639" y="1370463"/>
          <a:ext cx="2077734" cy="1129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err="1"/>
            <a:t>AmeriBen</a:t>
          </a:r>
          <a:r>
            <a:rPr lang="en-US" sz="2000" kern="1200" dirty="0"/>
            <a:t> continues to process claims</a:t>
          </a:r>
        </a:p>
      </dsp:txBody>
      <dsp:txXfrm>
        <a:off x="2442639" y="1370463"/>
        <a:ext cx="2077734" cy="1129768"/>
      </dsp:txXfrm>
    </dsp:sp>
    <dsp:sp modelId="{B79DE936-FF59-4E21-B439-EE9356A7723B}">
      <dsp:nvSpPr>
        <dsp:cNvPr id="0" name=""/>
        <dsp:cNvSpPr/>
      </dsp:nvSpPr>
      <dsp:spPr>
        <a:xfrm>
          <a:off x="2442639" y="2560842"/>
          <a:ext cx="2077734" cy="982649"/>
        </a:xfrm>
        <a:prstGeom prst="rect">
          <a:avLst/>
        </a:prstGeom>
        <a:noFill/>
        <a:ln>
          <a:noFill/>
        </a:ln>
        <a:effectLst/>
      </dsp:spPr>
      <dsp:style>
        <a:lnRef idx="0">
          <a:scrgbClr r="0" g="0" b="0"/>
        </a:lnRef>
        <a:fillRef idx="0">
          <a:scrgbClr r="0" g="0" b="0"/>
        </a:fillRef>
        <a:effectRef idx="0">
          <a:scrgbClr r="0" g="0" b="0"/>
        </a:effectRef>
        <a:fontRef idx="minor"/>
      </dsp:style>
    </dsp:sp>
    <dsp:sp modelId="{34915EEC-D539-40F0-86B9-AB20DF38A275}">
      <dsp:nvSpPr>
        <dsp:cNvPr id="0" name=""/>
        <dsp:cNvSpPr/>
      </dsp:nvSpPr>
      <dsp:spPr>
        <a:xfrm>
          <a:off x="4883977" y="512942"/>
          <a:ext cx="727207" cy="727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359515-5904-4C30-9222-097737D18DFE}">
      <dsp:nvSpPr>
        <dsp:cNvPr id="0" name=""/>
        <dsp:cNvSpPr/>
      </dsp:nvSpPr>
      <dsp:spPr>
        <a:xfrm>
          <a:off x="4883977" y="1370463"/>
          <a:ext cx="2077734" cy="1129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Includes telehealth (</a:t>
          </a:r>
          <a:r>
            <a:rPr lang="en-US" sz="2000" kern="1200" dirty="0" err="1"/>
            <a:t>AZBlue</a:t>
          </a:r>
          <a:r>
            <a:rPr lang="en-US" sz="2000" kern="1200" dirty="0"/>
            <a:t> Telehealth)</a:t>
          </a:r>
        </a:p>
      </dsp:txBody>
      <dsp:txXfrm>
        <a:off x="4883977" y="1370463"/>
        <a:ext cx="2077734" cy="1129768"/>
      </dsp:txXfrm>
    </dsp:sp>
    <dsp:sp modelId="{4A3058AE-0E09-4F5D-A0A5-F70037D290EB}">
      <dsp:nvSpPr>
        <dsp:cNvPr id="0" name=""/>
        <dsp:cNvSpPr/>
      </dsp:nvSpPr>
      <dsp:spPr>
        <a:xfrm>
          <a:off x="4883977" y="2560842"/>
          <a:ext cx="2077734" cy="982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General Medical</a:t>
          </a:r>
        </a:p>
        <a:p>
          <a:pPr marL="0" lvl="0" indent="0" algn="l" defTabSz="800100">
            <a:lnSpc>
              <a:spcPct val="90000"/>
            </a:lnSpc>
            <a:spcBef>
              <a:spcPct val="0"/>
            </a:spcBef>
            <a:spcAft>
              <a:spcPct val="35000"/>
            </a:spcAft>
            <a:buNone/>
          </a:pPr>
          <a:r>
            <a:rPr lang="en-US" sz="1800" kern="1200" dirty="0"/>
            <a:t>Counseling</a:t>
          </a:r>
        </a:p>
        <a:p>
          <a:pPr marL="0" lvl="0" indent="0" algn="l" defTabSz="800100">
            <a:lnSpc>
              <a:spcPct val="90000"/>
            </a:lnSpc>
            <a:spcBef>
              <a:spcPct val="0"/>
            </a:spcBef>
            <a:spcAft>
              <a:spcPct val="35000"/>
            </a:spcAft>
            <a:buNone/>
          </a:pPr>
          <a:r>
            <a:rPr lang="en-US" sz="1800" kern="1200" dirty="0"/>
            <a:t>Psychiatry</a:t>
          </a:r>
        </a:p>
      </dsp:txBody>
      <dsp:txXfrm>
        <a:off x="4883977" y="2560842"/>
        <a:ext cx="2077734" cy="982649"/>
      </dsp:txXfrm>
    </dsp:sp>
    <dsp:sp modelId="{7020CC38-2D6A-4433-85A9-AF11DC17D53F}">
      <dsp:nvSpPr>
        <dsp:cNvPr id="0" name=""/>
        <dsp:cNvSpPr/>
      </dsp:nvSpPr>
      <dsp:spPr>
        <a:xfrm>
          <a:off x="7325315" y="512942"/>
          <a:ext cx="727207" cy="727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18E3E0-B69F-4F3F-924C-0028E59B39EC}">
      <dsp:nvSpPr>
        <dsp:cNvPr id="0" name=""/>
        <dsp:cNvSpPr/>
      </dsp:nvSpPr>
      <dsp:spPr>
        <a:xfrm>
          <a:off x="7325315" y="1370463"/>
          <a:ext cx="2077734" cy="1129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New ID cards required</a:t>
          </a:r>
        </a:p>
      </dsp:txBody>
      <dsp:txXfrm>
        <a:off x="7325315" y="1370463"/>
        <a:ext cx="2077734" cy="1129768"/>
      </dsp:txXfrm>
    </dsp:sp>
    <dsp:sp modelId="{378D1833-4598-40FF-99CD-2B11EB3209C1}">
      <dsp:nvSpPr>
        <dsp:cNvPr id="0" name=""/>
        <dsp:cNvSpPr/>
      </dsp:nvSpPr>
      <dsp:spPr>
        <a:xfrm>
          <a:off x="7325315" y="2560842"/>
          <a:ext cx="2077734" cy="98264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E7ACE-7CFE-41B4-9276-3838A37A3419}">
      <dsp:nvSpPr>
        <dsp:cNvPr id="0" name=""/>
        <dsp:cNvSpPr/>
      </dsp:nvSpPr>
      <dsp:spPr>
        <a:xfrm>
          <a:off x="435348" y="1606"/>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Moving to SmithRx</a:t>
          </a:r>
          <a:endParaRPr lang="en-US" sz="2000" kern="1200" dirty="0"/>
        </a:p>
      </dsp:txBody>
      <dsp:txXfrm>
        <a:off x="435348" y="1606"/>
        <a:ext cx="3355811" cy="2013486"/>
      </dsp:txXfrm>
    </dsp:sp>
    <dsp:sp modelId="{91FF4481-D16D-4655-9F32-A9D4C060FE90}">
      <dsp:nvSpPr>
        <dsp:cNvPr id="0" name=""/>
        <dsp:cNvSpPr/>
      </dsp:nvSpPr>
      <dsp:spPr>
        <a:xfrm>
          <a:off x="4126741" y="1606"/>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No change to copays, etc.</a:t>
          </a:r>
          <a:endParaRPr lang="en-US" sz="2000" kern="1200" dirty="0"/>
        </a:p>
      </dsp:txBody>
      <dsp:txXfrm>
        <a:off x="4126741" y="1606"/>
        <a:ext cx="3355811" cy="2013486"/>
      </dsp:txXfrm>
    </dsp:sp>
    <dsp:sp modelId="{35195175-801B-422A-B13D-BEFE2BD76E65}">
      <dsp:nvSpPr>
        <dsp:cNvPr id="0" name=""/>
        <dsp:cNvSpPr/>
      </dsp:nvSpPr>
      <dsp:spPr>
        <a:xfrm>
          <a:off x="7818133" y="1606"/>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Expanded network access – CVS</a:t>
          </a:r>
          <a:endParaRPr lang="en-US" sz="2000" kern="1200" dirty="0"/>
        </a:p>
      </dsp:txBody>
      <dsp:txXfrm>
        <a:off x="7818133" y="1606"/>
        <a:ext cx="3355811" cy="2013486"/>
      </dsp:txXfrm>
    </dsp:sp>
    <dsp:sp modelId="{F54588A1-BC03-41FD-9B7E-4997E813E31B}">
      <dsp:nvSpPr>
        <dsp:cNvPr id="0" name=""/>
        <dsp:cNvSpPr/>
      </dsp:nvSpPr>
      <dsp:spPr>
        <a:xfrm>
          <a:off x="435348" y="2350675"/>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Change in mail order and specialty pharmacies</a:t>
          </a:r>
        </a:p>
        <a:p>
          <a:pPr marL="228600" lvl="1" indent="-228600" algn="l" defTabSz="889000">
            <a:lnSpc>
              <a:spcPct val="90000"/>
            </a:lnSpc>
            <a:spcBef>
              <a:spcPct val="0"/>
            </a:spcBef>
            <a:spcAft>
              <a:spcPct val="15000"/>
            </a:spcAft>
            <a:buChar char="•"/>
          </a:pPr>
          <a:r>
            <a:rPr lang="en-US" sz="2000" kern="1200" dirty="0" err="1"/>
            <a:t>AzMT</a:t>
          </a:r>
          <a:r>
            <a:rPr lang="en-US" sz="2000" kern="1200" dirty="0"/>
            <a:t> will provide refill transfer files to automatically transfer open prescriptions</a:t>
          </a:r>
        </a:p>
      </dsp:txBody>
      <dsp:txXfrm>
        <a:off x="435348" y="2350675"/>
        <a:ext cx="3355811" cy="2013486"/>
      </dsp:txXfrm>
    </dsp:sp>
    <dsp:sp modelId="{44084EBE-030A-4EBF-A064-BFE4744FBD24}">
      <dsp:nvSpPr>
        <dsp:cNvPr id="0" name=""/>
        <dsp:cNvSpPr/>
      </dsp:nvSpPr>
      <dsp:spPr>
        <a:xfrm>
          <a:off x="4126741" y="2350675"/>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Different philosophy – focused on lowest net cost for both member and Trust</a:t>
          </a:r>
          <a:endParaRPr lang="en-US" sz="2000" kern="1200" dirty="0"/>
        </a:p>
      </dsp:txBody>
      <dsp:txXfrm>
        <a:off x="4126741" y="2350675"/>
        <a:ext cx="3355811" cy="2013486"/>
      </dsp:txXfrm>
    </dsp:sp>
    <dsp:sp modelId="{38084614-7D42-4309-A0D1-AEB118EE20B8}">
      <dsp:nvSpPr>
        <dsp:cNvPr id="0" name=""/>
        <dsp:cNvSpPr/>
      </dsp:nvSpPr>
      <dsp:spPr>
        <a:xfrm>
          <a:off x="7818133" y="2350675"/>
          <a:ext cx="3355811" cy="2013486"/>
        </a:xfrm>
        <a:prstGeom prst="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Member engagement is required!</a:t>
          </a:r>
        </a:p>
        <a:p>
          <a:pPr marL="0" lvl="0" indent="0" algn="ctr" defTabSz="889000">
            <a:lnSpc>
              <a:spcPct val="90000"/>
            </a:lnSpc>
            <a:spcBef>
              <a:spcPct val="0"/>
            </a:spcBef>
            <a:spcAft>
              <a:spcPct val="35000"/>
            </a:spcAft>
            <a:buNone/>
          </a:pPr>
          <a:r>
            <a:rPr lang="en-US" sz="2000" b="1"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https://www.smithrx.com/portal</a:t>
          </a:r>
          <a:r>
            <a:rPr lang="en-US" sz="2000" b="1" kern="1200">
              <a:solidFill>
                <a:schemeClr val="tx1"/>
              </a:solidFill>
            </a:rPr>
            <a:t> </a:t>
          </a:r>
          <a:endParaRPr lang="en-US" sz="2000" kern="1200" dirty="0">
            <a:solidFill>
              <a:schemeClr val="tx1"/>
            </a:solidFill>
          </a:endParaRPr>
        </a:p>
      </dsp:txBody>
      <dsp:txXfrm>
        <a:off x="7818133" y="2350675"/>
        <a:ext cx="3355811" cy="20134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60BE8B-809F-4953-99D8-86E71E6254F0}" type="datetimeFigureOut">
              <a:rPr lang="en-US" smtClean="0"/>
              <a:t>4/20/2026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D06C25-9243-4D12-B13D-0B7DBF1669EC}" type="slidenum">
              <a:rPr lang="en-US" smtClean="0"/>
              <a:t>‹#›</a:t>
            </a:fld>
            <a:endParaRPr lang="en-US"/>
          </a:p>
        </p:txBody>
      </p:sp>
    </p:spTree>
    <p:extLst>
      <p:ext uri="{BB962C8B-B14F-4D97-AF65-F5344CB8AC3E}">
        <p14:creationId xmlns:p14="http://schemas.microsoft.com/office/powerpoint/2010/main" val="34356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PPIs:  Available OTC – Nexium, Prilosec, Etc.</a:t>
            </a:r>
          </a:p>
          <a:p>
            <a:r>
              <a:rPr lang="en-US" dirty="0"/>
              <a:t>Nasal:  Available OTC - </a:t>
            </a:r>
          </a:p>
        </p:txBody>
      </p:sp>
      <p:sp>
        <p:nvSpPr>
          <p:cNvPr id="4" name="Slide Number Placeholder 3"/>
          <p:cNvSpPr>
            <a:spLocks noGrp="1"/>
          </p:cNvSpPr>
          <p:nvPr>
            <p:ph type="sldNum" sz="quarter" idx="10"/>
          </p:nvPr>
        </p:nvSpPr>
        <p:spPr/>
        <p:txBody>
          <a:bodyPr/>
          <a:lstStyle/>
          <a:p>
            <a:fld id="{87D06C25-9243-4D12-B13D-0B7DBF1669EC}" type="slidenum">
              <a:rPr lang="en-US" smtClean="0"/>
              <a:t>3</a:t>
            </a:fld>
            <a:endParaRPr lang="en-US" dirty="0"/>
          </a:p>
        </p:txBody>
      </p:sp>
    </p:spTree>
    <p:extLst>
      <p:ext uri="{BB962C8B-B14F-4D97-AF65-F5344CB8AC3E}">
        <p14:creationId xmlns:p14="http://schemas.microsoft.com/office/powerpoint/2010/main" val="31338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309e0b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09e0b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befb5ec7af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befb5ec7af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80785804b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3c80785804b_1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ad57479b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cad57479b7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Bryce</a:t>
            </a:r>
          </a:p>
        </p:txBody>
      </p:sp>
      <p:sp>
        <p:nvSpPr>
          <p:cNvPr id="4" name="Slide Number Placeholder 3"/>
          <p:cNvSpPr>
            <a:spLocks noGrp="1"/>
          </p:cNvSpPr>
          <p:nvPr>
            <p:ph type="sldNum" sz="quarter" idx="10"/>
          </p:nvPr>
        </p:nvSpPr>
        <p:spPr/>
        <p:txBody>
          <a:bodyPr/>
          <a:lstStyle/>
          <a:p>
            <a:fld id="{7D266651-02D9-C949-8344-2390968C25F3}" type="slidenum">
              <a:rPr lang="en-US" smtClean="0"/>
              <a:pPr/>
              <a:t>46</a:t>
            </a:fld>
            <a:endParaRPr lang="en-US"/>
          </a:p>
        </p:txBody>
      </p:sp>
    </p:spTree>
    <p:extLst>
      <p:ext uri="{BB962C8B-B14F-4D97-AF65-F5344CB8AC3E}">
        <p14:creationId xmlns:p14="http://schemas.microsoft.com/office/powerpoint/2010/main" val="59096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Bryce</a:t>
            </a:r>
          </a:p>
        </p:txBody>
      </p:sp>
      <p:sp>
        <p:nvSpPr>
          <p:cNvPr id="4" name="Slide Number Placeholder 3"/>
          <p:cNvSpPr>
            <a:spLocks noGrp="1"/>
          </p:cNvSpPr>
          <p:nvPr>
            <p:ph type="sldNum" sz="quarter" idx="10"/>
          </p:nvPr>
        </p:nvSpPr>
        <p:spPr/>
        <p:txBody>
          <a:bodyPr/>
          <a:lstStyle/>
          <a:p>
            <a:fld id="{7D266651-02D9-C949-8344-2390968C25F3}" type="slidenum">
              <a:rPr lang="en-US" smtClean="0"/>
              <a:pPr/>
              <a:t>47</a:t>
            </a:fld>
            <a:endParaRPr lang="en-US"/>
          </a:p>
        </p:txBody>
      </p:sp>
    </p:spTree>
    <p:extLst>
      <p:ext uri="{BB962C8B-B14F-4D97-AF65-F5344CB8AC3E}">
        <p14:creationId xmlns:p14="http://schemas.microsoft.com/office/powerpoint/2010/main" val="423537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99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18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EB90BD-B6CE-46B7-997F-7313B992CCDC}"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154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940795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5702549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4B24536-994D-4021-A283-9F449C0DB509}" type="datetimeFigureOut">
              <a:rPr lang="en-US" smtClean="0"/>
              <a:t>4/20/2026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7090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BBB78-C96F-47B7-AB17-D852CA960AC9}" type="datetimeFigureOut">
              <a:rPr lang="en-US" smtClean="0"/>
              <a:t>4/20/2026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803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583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62531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andard - Ivory">
  <p:cSld name="Standard - Ivory">
    <p:spTree>
      <p:nvGrpSpPr>
        <p:cNvPr id="1" name="Shape 129"/>
        <p:cNvGrpSpPr/>
        <p:nvPr/>
      </p:nvGrpSpPr>
      <p:grpSpPr>
        <a:xfrm>
          <a:off x="0" y="0"/>
          <a:ext cx="0" cy="0"/>
          <a:chOff x="0" y="0"/>
          <a:chExt cx="0" cy="0"/>
        </a:xfrm>
      </p:grpSpPr>
      <p:sp>
        <p:nvSpPr>
          <p:cNvPr id="130" name="Google Shape;130;g3befb5ec7af_2_15"/>
          <p:cNvSpPr txBox="1">
            <a:spLocks noGrp="1"/>
          </p:cNvSpPr>
          <p:nvPr>
            <p:ph type="title"/>
          </p:nvPr>
        </p:nvSpPr>
        <p:spPr>
          <a:xfrm>
            <a:off x="597400" y="560833"/>
            <a:ext cx="10985200" cy="7204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SzPts val="2800"/>
              <a:buNone/>
              <a:defRPr/>
            </a:lvl1pPr>
            <a:lvl2pPr lvl="1" algn="l">
              <a:lnSpc>
                <a:spcPct val="85000"/>
              </a:lnSpc>
              <a:spcBef>
                <a:spcPts val="0"/>
              </a:spcBef>
              <a:spcAft>
                <a:spcPts val="0"/>
              </a:spcAft>
              <a:buSzPts val="2761"/>
              <a:buNone/>
              <a:defRPr sz="3681"/>
            </a:lvl2pPr>
            <a:lvl3pPr lvl="2" algn="l">
              <a:lnSpc>
                <a:spcPct val="85000"/>
              </a:lnSpc>
              <a:spcBef>
                <a:spcPts val="0"/>
              </a:spcBef>
              <a:spcAft>
                <a:spcPts val="0"/>
              </a:spcAft>
              <a:buSzPts val="2761"/>
              <a:buNone/>
              <a:defRPr sz="3681"/>
            </a:lvl3pPr>
            <a:lvl4pPr lvl="3" algn="l">
              <a:lnSpc>
                <a:spcPct val="85000"/>
              </a:lnSpc>
              <a:spcBef>
                <a:spcPts val="0"/>
              </a:spcBef>
              <a:spcAft>
                <a:spcPts val="0"/>
              </a:spcAft>
              <a:buSzPts val="2761"/>
              <a:buNone/>
              <a:defRPr sz="3681"/>
            </a:lvl4pPr>
            <a:lvl5pPr lvl="4" algn="l">
              <a:lnSpc>
                <a:spcPct val="85000"/>
              </a:lnSpc>
              <a:spcBef>
                <a:spcPts val="0"/>
              </a:spcBef>
              <a:spcAft>
                <a:spcPts val="0"/>
              </a:spcAft>
              <a:buSzPts val="2761"/>
              <a:buNone/>
              <a:defRPr sz="3681"/>
            </a:lvl5pPr>
            <a:lvl6pPr lvl="5" algn="l">
              <a:lnSpc>
                <a:spcPct val="85000"/>
              </a:lnSpc>
              <a:spcBef>
                <a:spcPts val="0"/>
              </a:spcBef>
              <a:spcAft>
                <a:spcPts val="0"/>
              </a:spcAft>
              <a:buSzPts val="2761"/>
              <a:buNone/>
              <a:defRPr sz="3681"/>
            </a:lvl6pPr>
            <a:lvl7pPr lvl="6" algn="l">
              <a:lnSpc>
                <a:spcPct val="85000"/>
              </a:lnSpc>
              <a:spcBef>
                <a:spcPts val="0"/>
              </a:spcBef>
              <a:spcAft>
                <a:spcPts val="0"/>
              </a:spcAft>
              <a:buSzPts val="2761"/>
              <a:buNone/>
              <a:defRPr sz="3681"/>
            </a:lvl7pPr>
            <a:lvl8pPr lvl="7" algn="l">
              <a:lnSpc>
                <a:spcPct val="85000"/>
              </a:lnSpc>
              <a:spcBef>
                <a:spcPts val="0"/>
              </a:spcBef>
              <a:spcAft>
                <a:spcPts val="0"/>
              </a:spcAft>
              <a:buSzPts val="2761"/>
              <a:buNone/>
              <a:defRPr sz="3681"/>
            </a:lvl8pPr>
            <a:lvl9pPr lvl="8" algn="l">
              <a:lnSpc>
                <a:spcPct val="85000"/>
              </a:lnSpc>
              <a:spcBef>
                <a:spcPts val="0"/>
              </a:spcBef>
              <a:spcAft>
                <a:spcPts val="0"/>
              </a:spcAft>
              <a:buSzPts val="2761"/>
              <a:buNone/>
              <a:defRPr sz="3681"/>
            </a:lvl9pPr>
          </a:lstStyle>
          <a:p>
            <a:endParaRPr/>
          </a:p>
        </p:txBody>
      </p:sp>
      <p:sp>
        <p:nvSpPr>
          <p:cNvPr id="133" name="Google Shape;133;g3befb5ec7af_2_15"/>
          <p:cNvSpPr txBox="1">
            <a:spLocks noGrp="1"/>
          </p:cNvSpPr>
          <p:nvPr>
            <p:ph type="sldNum" idx="12"/>
          </p:nvPr>
        </p:nvSpPr>
        <p:spPr>
          <a:xfrm>
            <a:off x="11285600" y="6313864"/>
            <a:ext cx="296800" cy="249600"/>
          </a:xfrm>
          <a:prstGeom prst="rect">
            <a:avLst/>
          </a:prstGeom>
          <a:noFill/>
          <a:ln>
            <a:noFill/>
          </a:ln>
        </p:spPr>
        <p:txBody>
          <a:bodyPr spcFirstLastPara="1" wrap="square" lIns="0" tIns="91425" rIns="0"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
        <p:nvSpPr>
          <p:cNvPr id="134" name="Google Shape;134;g3befb5ec7af_2_15"/>
          <p:cNvSpPr txBox="1">
            <a:spLocks noGrp="1"/>
          </p:cNvSpPr>
          <p:nvPr>
            <p:ph type="subTitle" idx="1"/>
          </p:nvPr>
        </p:nvSpPr>
        <p:spPr>
          <a:xfrm>
            <a:off x="597400" y="1281131"/>
            <a:ext cx="10985200" cy="6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135" name="Google Shape;135;g3befb5ec7af_2_15"/>
          <p:cNvSpPr txBox="1">
            <a:spLocks noGrp="1"/>
          </p:cNvSpPr>
          <p:nvPr>
            <p:ph type="subTitle" idx="2"/>
          </p:nvPr>
        </p:nvSpPr>
        <p:spPr>
          <a:xfrm>
            <a:off x="1889760" y="6181344"/>
            <a:ext cx="7071200" cy="4756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9pPr>
          </a:lstStyle>
          <a:p>
            <a:endParaRPr/>
          </a:p>
        </p:txBody>
      </p:sp>
    </p:spTree>
    <p:extLst>
      <p:ext uri="{BB962C8B-B14F-4D97-AF65-F5344CB8AC3E}">
        <p14:creationId xmlns:p14="http://schemas.microsoft.com/office/powerpoint/2010/main" val="344490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Line Headline - Ivory">
  <p:cSld name="Two Line Headline - Ivory">
    <p:spTree>
      <p:nvGrpSpPr>
        <p:cNvPr id="1" name="Shape 68"/>
        <p:cNvGrpSpPr/>
        <p:nvPr/>
      </p:nvGrpSpPr>
      <p:grpSpPr>
        <a:xfrm>
          <a:off x="0" y="0"/>
          <a:ext cx="0" cy="0"/>
          <a:chOff x="0" y="0"/>
          <a:chExt cx="0" cy="0"/>
        </a:xfrm>
      </p:grpSpPr>
      <p:sp>
        <p:nvSpPr>
          <p:cNvPr id="69" name="Google Shape;69;g3c61a4ddc6c_0_508"/>
          <p:cNvSpPr txBox="1">
            <a:spLocks noGrp="1"/>
          </p:cNvSpPr>
          <p:nvPr>
            <p:ph type="title"/>
          </p:nvPr>
        </p:nvSpPr>
        <p:spPr>
          <a:xfrm>
            <a:off x="597408" y="560831"/>
            <a:ext cx="10984800" cy="1135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28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70" name="Google Shape;70;g3c61a4ddc6c_0_508"/>
          <p:cNvSpPr txBox="1">
            <a:spLocks noGrp="1"/>
          </p:cNvSpPr>
          <p:nvPr>
            <p:ph type="body" idx="1"/>
          </p:nvPr>
        </p:nvSpPr>
        <p:spPr>
          <a:xfrm>
            <a:off x="1893900" y="6181344"/>
            <a:ext cx="7070400" cy="477200"/>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800" b="0" i="0" u="none" strike="noStrike" cap="none">
                <a:solidFill>
                  <a:schemeClr val="accen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1" name="Google Shape;71;g3c61a4ddc6c_0_508"/>
          <p:cNvSpPr txBox="1">
            <a:spLocks noGrp="1"/>
          </p:cNvSpPr>
          <p:nvPr>
            <p:ph type="subTitle" idx="2"/>
          </p:nvPr>
        </p:nvSpPr>
        <p:spPr>
          <a:xfrm>
            <a:off x="597400" y="1696087"/>
            <a:ext cx="10985200" cy="7204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74" name="Google Shape;74;g3c61a4ddc6c_0_508"/>
          <p:cNvSpPr txBox="1">
            <a:spLocks noGrp="1"/>
          </p:cNvSpPr>
          <p:nvPr>
            <p:ph type="sldNum" idx="12"/>
          </p:nvPr>
        </p:nvSpPr>
        <p:spPr>
          <a:xfrm>
            <a:off x="11285600" y="6313864"/>
            <a:ext cx="296800" cy="249600"/>
          </a:xfrm>
          <a:prstGeom prst="rect">
            <a:avLst/>
          </a:prstGeom>
          <a:noFill/>
          <a:ln>
            <a:noFill/>
          </a:ln>
        </p:spPr>
        <p:txBody>
          <a:bodyPr spcFirstLastPara="1" wrap="square" lIns="91425" tIns="91425" rIns="0"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Tree>
    <p:extLst>
      <p:ext uri="{BB962C8B-B14F-4D97-AF65-F5344CB8AC3E}">
        <p14:creationId xmlns:p14="http://schemas.microsoft.com/office/powerpoint/2010/main" val="386839339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2DE42F4-6EEF-4EF7-8ED4-2208F0F89A08}"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6578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9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28868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5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75229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02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803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4/20/2026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581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99F462-093F-4566-844B-4C71F2739DA5}" type="datetimeFigureOut">
              <a:rPr lang="en-US" smtClean="0"/>
              <a:t>4/20/2026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375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D24A7AC-904D-4781-85BA-7D10C17ED021}" type="datetimeFigureOut">
              <a:rPr lang="en-US" smtClean="0"/>
              <a:t>4/20/2026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242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331444B-B92B-4E27-8C94-BB93EAF5CB18}" type="datetimeFigureOut">
              <a:rPr lang="en-US" smtClean="0"/>
              <a:t>4/20/2026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183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648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6E9DEC-419B-4CC5-A080-3B06BD5A8291}" type="datetimeFigureOut">
              <a:rPr lang="en-US" smtClean="0"/>
              <a:t>4/20/2026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8207743"/>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692" r:id="rId20"/>
    <p:sldLayoutId id="2147483693" r:id="rId21"/>
    <p:sldLayoutId id="2147483670" r:id="rId22"/>
    <p:sldLayoutId id="2147483671" r:id="rId23"/>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www.azblue.com/jaanetwork2"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smithrx.com/portal"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mithrx.com/portal" TargetMode="External"/><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smithrx.com/portal" TargetMode="External"/><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hyperlink" Target="mailto:help@smithrx.com" TargetMode="Externa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supportlinc.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2mb.ajg.com/arizonametropolitantrust/benefit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hyperlink" Target="https://www.employeenavigator.com/benefits/Account/Register" TargetMode="Externa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Jaime_Schulenberg@ajg.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8921" y="2070797"/>
            <a:ext cx="8556173" cy="1189985"/>
          </a:xfrm>
        </p:spPr>
        <p:txBody>
          <a:bodyPr>
            <a:noAutofit/>
          </a:bodyPr>
          <a:lstStyle/>
          <a:p>
            <a:pPr>
              <a:lnSpc>
                <a:spcPct val="90000"/>
              </a:lnSpc>
            </a:pPr>
            <a:r>
              <a:rPr lang="en-US" sz="4600" b="1" dirty="0"/>
              <a:t>CITY OF APACHE JUNCTION</a:t>
            </a:r>
            <a:br>
              <a:rPr lang="en-US" sz="4600" b="1" dirty="0"/>
            </a:br>
            <a:r>
              <a:rPr lang="en-US" sz="4600" b="1" dirty="0"/>
              <a:t>2026-27 OPEN ENROLLMENT</a:t>
            </a:r>
          </a:p>
        </p:txBody>
      </p:sp>
      <p:pic>
        <p:nvPicPr>
          <p:cNvPr id="6" name="Picture 5">
            <a:extLst>
              <a:ext uri="{FF2B5EF4-FFF2-40B4-BE49-F238E27FC236}">
                <a16:creationId xmlns:a16="http://schemas.microsoft.com/office/drawing/2014/main" id="{13354FE1-1547-4CFA-F2EA-0BB4589B20FD}"/>
              </a:ext>
            </a:extLst>
          </p:cNvPr>
          <p:cNvPicPr>
            <a:picLocks noChangeAspect="1"/>
          </p:cNvPicPr>
          <p:nvPr/>
        </p:nvPicPr>
        <p:blipFill>
          <a:blip r:embed="rId2"/>
          <a:stretch>
            <a:fillRect/>
          </a:stretch>
        </p:blipFill>
        <p:spPr>
          <a:xfrm>
            <a:off x="1170436" y="3918857"/>
            <a:ext cx="1363228" cy="2291141"/>
          </a:xfrm>
          <a:prstGeom prst="rect">
            <a:avLst/>
          </a:prstGeom>
          <a:effectLst>
            <a:outerShdw blurRad="50800" dist="38100" dir="5400000" algn="t" rotWithShape="0">
              <a:prstClr val="black">
                <a:alpha val="43000"/>
              </a:prstClr>
            </a:outerShdw>
          </a:effectLst>
        </p:spPr>
      </p:pic>
      <p:pic>
        <p:nvPicPr>
          <p:cNvPr id="4" name="Picture 3"/>
          <p:cNvPicPr>
            <a:picLocks noChangeAspect="1"/>
          </p:cNvPicPr>
          <p:nvPr/>
        </p:nvPicPr>
        <p:blipFill>
          <a:blip r:embed="rId3"/>
          <a:stretch>
            <a:fillRect/>
          </a:stretch>
        </p:blipFill>
        <p:spPr>
          <a:xfrm>
            <a:off x="6203054" y="4956562"/>
            <a:ext cx="3762040" cy="921699"/>
          </a:xfrm>
          <a:prstGeom prst="rect">
            <a:avLst/>
          </a:prstGeom>
          <a:gradFill>
            <a:gsLst>
              <a:gs pos="6000">
                <a:schemeClr val="accent5">
                  <a:lumMod val="50000"/>
                </a:schemeClr>
              </a:gs>
              <a:gs pos="0">
                <a:schemeClr val="accent6">
                  <a:tint val="64000"/>
                  <a:lumMod val="118000"/>
                </a:schemeClr>
              </a:gs>
              <a:gs pos="57000">
                <a:schemeClr val="accent4">
                  <a:lumMod val="60000"/>
                  <a:lumOff val="40000"/>
                </a:schemeClr>
              </a:gs>
            </a:gsLst>
            <a:lin ang="5400000" scaled="0"/>
          </a:grad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650546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3c80785804b_1_161"/>
          <p:cNvSpPr/>
          <p:nvPr/>
        </p:nvSpPr>
        <p:spPr>
          <a:xfrm>
            <a:off x="5102181" y="1832255"/>
            <a:ext cx="3308400" cy="3308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
        <p:nvSpPr>
          <p:cNvPr id="516" name="Google Shape;516;g3c80785804b_1_161"/>
          <p:cNvSpPr txBox="1">
            <a:spLocks noGrp="1"/>
          </p:cNvSpPr>
          <p:nvPr>
            <p:ph type="title"/>
          </p:nvPr>
        </p:nvSpPr>
        <p:spPr>
          <a:xfrm>
            <a:off x="597400" y="560833"/>
            <a:ext cx="3355600" cy="720400"/>
          </a:xfrm>
          <a:prstGeom prst="rect">
            <a:avLst/>
          </a:prstGeom>
          <a:noFill/>
          <a:ln>
            <a:noFill/>
          </a:ln>
        </p:spPr>
        <p:txBody>
          <a:bodyPr spcFirstLastPara="1" vert="horz" wrap="square" lIns="0" tIns="0" rIns="0" bIns="0" rtlCol="0" anchor="t" anchorCtr="0">
            <a:noAutofit/>
          </a:bodyPr>
          <a:lstStyle/>
          <a:p>
            <a:r>
              <a:rPr lang="en" b="1" dirty="0">
                <a:solidFill>
                  <a:schemeClr val="tx1"/>
                </a:solidFill>
              </a:rPr>
              <a:t>Member Experience</a:t>
            </a:r>
            <a:br>
              <a:rPr lang="en" b="1" dirty="0">
                <a:solidFill>
                  <a:schemeClr val="tx1"/>
                </a:solidFill>
              </a:rPr>
            </a:br>
            <a:r>
              <a:rPr lang="en" b="1" dirty="0">
                <a:solidFill>
                  <a:schemeClr val="tx1"/>
                </a:solidFill>
              </a:rPr>
              <a:t>Overview</a:t>
            </a:r>
            <a:endParaRPr b="1" dirty="0">
              <a:solidFill>
                <a:schemeClr val="tx1"/>
              </a:solidFill>
            </a:endParaRPr>
          </a:p>
          <a:p>
            <a:endParaRPr dirty="0">
              <a:solidFill>
                <a:schemeClr val="tx1"/>
              </a:solidFill>
            </a:endParaRPr>
          </a:p>
        </p:txBody>
      </p:sp>
      <p:sp>
        <p:nvSpPr>
          <p:cNvPr id="517" name="Google Shape;517;g3c80785804b_1_161"/>
          <p:cNvSpPr txBox="1">
            <a:spLocks noGrp="1"/>
          </p:cNvSpPr>
          <p:nvPr>
            <p:ph type="sldNum" idx="12"/>
          </p:nvPr>
        </p:nvSpPr>
        <p:spPr>
          <a:prstGeom prst="rect">
            <a:avLst/>
          </a:prstGeom>
          <a:noFill/>
          <a:ln>
            <a:noFill/>
          </a:ln>
        </p:spPr>
        <p:txBody>
          <a:bodyPr spcFirstLastPara="1" vert="horz" wrap="square" lIns="12190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chemeClr val="tx1"/>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10</a:t>
            </a:fld>
            <a:endParaRPr kumimoji="0" sz="800" b="0" i="0" u="none" strike="noStrike" kern="1200" cap="none" spc="0" normalizeH="0" baseline="0" noProof="0">
              <a:ln>
                <a:noFill/>
              </a:ln>
              <a:solidFill>
                <a:schemeClr val="tx1"/>
              </a:solidFill>
              <a:effectLst/>
              <a:uLnTx/>
              <a:uFillTx/>
              <a:latin typeface="Arial"/>
              <a:cs typeface="Arial"/>
              <a:sym typeface="Arial"/>
            </a:endParaRPr>
          </a:p>
        </p:txBody>
      </p:sp>
      <p:sp>
        <p:nvSpPr>
          <p:cNvPr id="518" name="Google Shape;518;g3c80785804b_1_161"/>
          <p:cNvSpPr/>
          <p:nvPr/>
        </p:nvSpPr>
        <p:spPr>
          <a:xfrm>
            <a:off x="6489679" y="15010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effectLst/>
                <a:uLnTx/>
                <a:uFillTx/>
                <a:latin typeface="Georgia"/>
                <a:ea typeface="Georgia"/>
                <a:cs typeface="Georgia"/>
                <a:sym typeface="Georgia"/>
              </a:rPr>
              <a:t>1</a:t>
            </a:r>
            <a:endParaRPr kumimoji="0" sz="1600" b="0" i="0" u="none" strike="noStrike" kern="1200" cap="none" spc="0" normalizeH="0" baseline="0" noProof="0">
              <a:ln>
                <a:noFill/>
              </a:ln>
              <a:effectLst/>
              <a:uLnTx/>
              <a:uFillTx/>
              <a:latin typeface="Georgia"/>
              <a:ea typeface="Georgia"/>
              <a:cs typeface="Georgia"/>
              <a:sym typeface="Georgia"/>
            </a:endParaRPr>
          </a:p>
        </p:txBody>
      </p:sp>
      <p:grpSp>
        <p:nvGrpSpPr>
          <p:cNvPr id="519" name="Google Shape;519;g3c80785804b_1_161"/>
          <p:cNvGrpSpPr/>
          <p:nvPr/>
        </p:nvGrpSpPr>
        <p:grpSpPr>
          <a:xfrm>
            <a:off x="5530935" y="2260587"/>
            <a:ext cx="2451736" cy="2451736"/>
            <a:chOff x="3498975" y="1503300"/>
            <a:chExt cx="2136900" cy="2136900"/>
          </a:xfrm>
        </p:grpSpPr>
        <p:sp>
          <p:nvSpPr>
            <p:cNvPr id="520" name="Google Shape;520;g3c80785804b_1_161"/>
            <p:cNvSpPr/>
            <p:nvPr/>
          </p:nvSpPr>
          <p:spPr>
            <a:xfrm>
              <a:off x="3498975" y="1503300"/>
              <a:ext cx="2136900" cy="2136900"/>
            </a:xfrm>
            <a:prstGeom prst="ellipse">
              <a:avLst/>
            </a:prstGeom>
            <a:gradFill>
              <a:gsLst>
                <a:gs pos="0">
                  <a:schemeClr val="accent6"/>
                </a:gs>
                <a:gs pos="21000">
                  <a:schemeClr val="accent6"/>
                </a:gs>
                <a:gs pos="100000">
                  <a:srgbClr val="8ED43D"/>
                </a:gs>
              </a:gsLst>
              <a:lin ang="2700006" scaled="0"/>
            </a:gradFill>
            <a:ln>
              <a:noFill/>
            </a:ln>
          </p:spPr>
          <p:txBody>
            <a:bodyPr spcFirstLastPara="1" wrap="square" lIns="104867" tIns="104867" rIns="104867" bIns="104867"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605" b="0" i="0" u="none" strike="noStrike" kern="1200" cap="none" spc="0" normalizeH="0" baseline="0" noProof="0">
                <a:ln>
                  <a:noFill/>
                </a:ln>
                <a:effectLst/>
                <a:uLnTx/>
                <a:uFillTx/>
                <a:latin typeface="Arial"/>
                <a:ea typeface="Arial"/>
                <a:cs typeface="Arial"/>
                <a:sym typeface="Arial"/>
              </a:endParaRPr>
            </a:p>
          </p:txBody>
        </p:sp>
        <p:sp>
          <p:nvSpPr>
            <p:cNvPr id="521" name="Google Shape;521;g3c80785804b_1_161"/>
            <p:cNvSpPr txBox="1"/>
            <p:nvPr/>
          </p:nvSpPr>
          <p:spPr>
            <a:xfrm>
              <a:off x="3795075" y="2606497"/>
              <a:ext cx="1544700" cy="34560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5"/>
                <a:buFontTx/>
                <a:buNone/>
                <a:tabLst/>
                <a:defRPr/>
              </a:pPr>
              <a:r>
                <a:rPr kumimoji="0" lang="en" sz="1605" b="1" i="0" u="none" strike="noStrike" kern="1200" cap="none" spc="0" normalizeH="0" baseline="0" noProof="0">
                  <a:ln>
                    <a:noFill/>
                  </a:ln>
                  <a:effectLst/>
                  <a:uLnTx/>
                  <a:uFillTx/>
                  <a:latin typeface="Arial"/>
                  <a:ea typeface="Arial"/>
                  <a:cs typeface="Arial"/>
                  <a:sym typeface="Arial"/>
                </a:rPr>
                <a:t>  Care Guide</a:t>
              </a:r>
              <a:endParaRPr kumimoji="0" sz="1605" b="1" i="0" u="none" strike="noStrike" kern="1200" cap="none" spc="0" normalizeH="0" baseline="0" noProof="0">
                <a:ln>
                  <a:noFill/>
                </a:ln>
                <a:effectLst/>
                <a:uLnTx/>
                <a:uFillTx/>
                <a:latin typeface="Arial"/>
                <a:ea typeface="Arial"/>
                <a:cs typeface="Arial"/>
                <a:sym typeface="Arial"/>
              </a:endParaRPr>
            </a:p>
          </p:txBody>
        </p:sp>
        <p:pic>
          <p:nvPicPr>
            <p:cNvPr id="522" name="Google Shape;522;g3c80785804b_1_161"/>
            <p:cNvPicPr preferRelativeResize="0"/>
            <p:nvPr/>
          </p:nvPicPr>
          <p:blipFill rotWithShape="1">
            <a:blip r:embed="rId3">
              <a:alphaModFix/>
            </a:blip>
            <a:srcRect/>
            <a:stretch/>
          </p:blipFill>
          <p:spPr>
            <a:xfrm>
              <a:off x="4347288" y="2148143"/>
              <a:ext cx="440275" cy="360728"/>
            </a:xfrm>
            <a:prstGeom prst="rect">
              <a:avLst/>
            </a:prstGeom>
            <a:noFill/>
            <a:ln>
              <a:noFill/>
            </a:ln>
          </p:spPr>
        </p:pic>
      </p:grpSp>
      <p:grpSp>
        <p:nvGrpSpPr>
          <p:cNvPr id="523" name="Google Shape;523;g3c80785804b_1_161"/>
          <p:cNvGrpSpPr/>
          <p:nvPr/>
        </p:nvGrpSpPr>
        <p:grpSpPr>
          <a:xfrm>
            <a:off x="7121417" y="618289"/>
            <a:ext cx="3621409" cy="1020902"/>
            <a:chOff x="612174" y="1776163"/>
            <a:chExt cx="1477804" cy="765676"/>
          </a:xfrm>
        </p:grpSpPr>
        <p:sp>
          <p:nvSpPr>
            <p:cNvPr id="524" name="Google Shape;524;g3c80785804b_1_161"/>
            <p:cNvSpPr txBox="1"/>
            <p:nvPr/>
          </p:nvSpPr>
          <p:spPr>
            <a:xfrm>
              <a:off x="612174" y="2033863"/>
              <a:ext cx="12720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effectLst/>
                  <a:uLnTx/>
                  <a:uFillTx/>
                  <a:latin typeface="Arial"/>
                  <a:ea typeface="Arial"/>
                  <a:cs typeface="Arial"/>
                  <a:sym typeface="Arial"/>
                </a:rPr>
                <a:t>Proactive patient outreach and education to set expectations early</a:t>
              </a:r>
              <a:endParaRPr kumimoji="0" sz="1467" b="0" i="0" u="none" strike="noStrike" kern="1200" cap="none" spc="0" normalizeH="0" baseline="0" noProof="0" dirty="0">
                <a:ln>
                  <a:noFill/>
                </a:ln>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effectLst/>
                <a:uLnTx/>
                <a:uFillTx/>
                <a:latin typeface="Arial"/>
                <a:ea typeface="Arial"/>
                <a:cs typeface="Arial"/>
                <a:sym typeface="Arial"/>
              </a:endParaRPr>
            </a:p>
          </p:txBody>
        </p:sp>
        <p:sp>
          <p:nvSpPr>
            <p:cNvPr id="525" name="Google Shape;525;g3c80785804b_1_161"/>
            <p:cNvSpPr txBox="1"/>
            <p:nvPr/>
          </p:nvSpPr>
          <p:spPr>
            <a:xfrm>
              <a:off x="612178" y="177616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0" i="0" u="none" strike="noStrike" kern="1200" cap="none" spc="0" normalizeH="0" baseline="0" noProof="0" dirty="0">
                  <a:ln>
                    <a:noFill/>
                  </a:ln>
                  <a:effectLst/>
                  <a:uLnTx/>
                  <a:uFillTx/>
                  <a:latin typeface="Georgia"/>
                  <a:ea typeface="Georgia"/>
                  <a:cs typeface="Georgia"/>
                  <a:sym typeface="Georgia"/>
                </a:rPr>
                <a:t>Outreach and Onboarding</a:t>
              </a:r>
              <a:endParaRPr kumimoji="0" sz="1733" b="0" i="0" u="none" strike="noStrike" kern="1200" cap="none" spc="0" normalizeH="0" baseline="0" noProof="0" dirty="0">
                <a:ln>
                  <a:noFill/>
                </a:ln>
                <a:effectLst/>
                <a:uLnTx/>
                <a:uFillTx/>
                <a:latin typeface="Georgia"/>
                <a:ea typeface="Georgia"/>
                <a:cs typeface="Georgia"/>
                <a:sym typeface="Georgia"/>
              </a:endParaRPr>
            </a:p>
          </p:txBody>
        </p:sp>
      </p:grpSp>
      <p:grpSp>
        <p:nvGrpSpPr>
          <p:cNvPr id="526" name="Google Shape;526;g3c80785804b_1_161"/>
          <p:cNvGrpSpPr/>
          <p:nvPr/>
        </p:nvGrpSpPr>
        <p:grpSpPr>
          <a:xfrm>
            <a:off x="8967850" y="2674154"/>
            <a:ext cx="3621407" cy="1246668"/>
            <a:chOff x="560594" y="1845113"/>
            <a:chExt cx="1477803" cy="935001"/>
          </a:xfrm>
        </p:grpSpPr>
        <p:sp>
          <p:nvSpPr>
            <p:cNvPr id="527" name="Google Shape;527;g3c80785804b_1_161"/>
            <p:cNvSpPr txBox="1"/>
            <p:nvPr/>
          </p:nvSpPr>
          <p:spPr>
            <a:xfrm>
              <a:off x="560594" y="2102813"/>
              <a:ext cx="1292100" cy="67730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effectLst/>
                  <a:uLnTx/>
                  <a:uFillTx/>
                  <a:latin typeface="Arial"/>
                  <a:ea typeface="Arial"/>
                  <a:cs typeface="Arial"/>
                  <a:sym typeface="Arial"/>
                </a:rPr>
                <a:t>Prior authorization and benefits verification handled before care begins</a:t>
              </a:r>
              <a:endParaRPr kumimoji="0" sz="1467" b="0" i="0" u="none" strike="noStrike" kern="1200" cap="none" spc="0" normalizeH="0" baseline="0" noProof="0" dirty="0">
                <a:ln>
                  <a:noFill/>
                </a:ln>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effectLst/>
                <a:uLnTx/>
                <a:uFillTx/>
                <a:latin typeface="Arial"/>
                <a:ea typeface="Arial"/>
                <a:cs typeface="Arial"/>
                <a:sym typeface="Arial"/>
              </a:endParaRPr>
            </a:p>
          </p:txBody>
        </p:sp>
        <p:sp>
          <p:nvSpPr>
            <p:cNvPr id="528" name="Google Shape;528;g3c80785804b_1_161"/>
            <p:cNvSpPr txBox="1"/>
            <p:nvPr/>
          </p:nvSpPr>
          <p:spPr>
            <a:xfrm>
              <a:off x="560597" y="184511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effectLst/>
                  <a:uLnTx/>
                  <a:uFillTx/>
                  <a:latin typeface="Georgia"/>
                  <a:ea typeface="Georgia"/>
                  <a:cs typeface="Georgia"/>
                  <a:sym typeface="Georgia"/>
                </a:rPr>
                <a:t>Benefits and Authorization</a:t>
              </a:r>
              <a:endParaRPr kumimoji="0" sz="1733" b="0" i="0" u="none" strike="noStrike" kern="1200" cap="none" spc="0" normalizeH="0" baseline="0" noProof="0" dirty="0">
                <a:ln>
                  <a:noFill/>
                </a:ln>
                <a:effectLst/>
                <a:uLnTx/>
                <a:uFillTx/>
                <a:latin typeface="Georgia"/>
                <a:ea typeface="Georgia"/>
                <a:cs typeface="Georgia"/>
                <a:sym typeface="Georgia"/>
              </a:endParaRPr>
            </a:p>
          </p:txBody>
        </p:sp>
      </p:grpSp>
      <p:sp>
        <p:nvSpPr>
          <p:cNvPr id="529" name="Google Shape;529;g3c80785804b_1_161"/>
          <p:cNvSpPr/>
          <p:nvPr/>
        </p:nvSpPr>
        <p:spPr>
          <a:xfrm>
            <a:off x="8165445"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effectLst/>
                <a:uLnTx/>
                <a:uFillTx/>
                <a:latin typeface="Georgia"/>
                <a:ea typeface="Georgia"/>
                <a:cs typeface="Georgia"/>
                <a:sym typeface="Georgia"/>
              </a:rPr>
              <a:t>2</a:t>
            </a:r>
            <a:endParaRPr kumimoji="0" sz="1600" b="0" i="0" u="none" strike="noStrike" kern="1200" cap="none" spc="0" normalizeH="0" baseline="0" noProof="0">
              <a:ln>
                <a:noFill/>
              </a:ln>
              <a:effectLst/>
              <a:uLnTx/>
              <a:uFillTx/>
              <a:latin typeface="Georgia"/>
              <a:ea typeface="Georgia"/>
              <a:cs typeface="Georgia"/>
              <a:sym typeface="Georgia"/>
            </a:endParaRPr>
          </a:p>
        </p:txBody>
      </p:sp>
      <p:sp>
        <p:nvSpPr>
          <p:cNvPr id="530" name="Google Shape;530;g3c80785804b_1_161"/>
          <p:cNvSpPr/>
          <p:nvPr/>
        </p:nvSpPr>
        <p:spPr>
          <a:xfrm>
            <a:off x="7498645"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effectLst/>
                <a:uLnTx/>
                <a:uFillTx/>
                <a:latin typeface="Georgia"/>
                <a:ea typeface="Georgia"/>
                <a:cs typeface="Georgia"/>
                <a:sym typeface="Georgia"/>
              </a:rPr>
              <a:t>3</a:t>
            </a:r>
            <a:endParaRPr kumimoji="0" sz="1600" b="0" i="0" u="none" strike="noStrike" kern="1200" cap="none" spc="0" normalizeH="0" baseline="0" noProof="0">
              <a:ln>
                <a:noFill/>
              </a:ln>
              <a:effectLst/>
              <a:uLnTx/>
              <a:uFillTx/>
              <a:latin typeface="Georgia"/>
              <a:ea typeface="Georgia"/>
              <a:cs typeface="Georgia"/>
              <a:sym typeface="Georgia"/>
            </a:endParaRPr>
          </a:p>
        </p:txBody>
      </p:sp>
      <p:sp>
        <p:nvSpPr>
          <p:cNvPr id="531" name="Google Shape;531;g3c80785804b_1_161"/>
          <p:cNvSpPr/>
          <p:nvPr/>
        </p:nvSpPr>
        <p:spPr>
          <a:xfrm>
            <a:off x="5541512"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effectLst/>
                <a:uLnTx/>
                <a:uFillTx/>
                <a:latin typeface="Georgia"/>
                <a:ea typeface="Georgia"/>
                <a:cs typeface="Georgia"/>
                <a:sym typeface="Georgia"/>
              </a:rPr>
              <a:t>4</a:t>
            </a:r>
            <a:endParaRPr kumimoji="0" sz="1600" b="0" i="0" u="none" strike="noStrike" kern="1200" cap="none" spc="0" normalizeH="0" baseline="0" noProof="0">
              <a:ln>
                <a:noFill/>
              </a:ln>
              <a:effectLst/>
              <a:uLnTx/>
              <a:uFillTx/>
              <a:latin typeface="Georgia"/>
              <a:ea typeface="Georgia"/>
              <a:cs typeface="Georgia"/>
              <a:sym typeface="Georgia"/>
            </a:endParaRPr>
          </a:p>
        </p:txBody>
      </p:sp>
      <p:sp>
        <p:nvSpPr>
          <p:cNvPr id="532" name="Google Shape;532;g3c80785804b_1_161"/>
          <p:cNvSpPr/>
          <p:nvPr/>
        </p:nvSpPr>
        <p:spPr>
          <a:xfrm>
            <a:off x="4796112"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effectLst/>
                <a:uLnTx/>
                <a:uFillTx/>
                <a:latin typeface="Georgia"/>
                <a:ea typeface="Georgia"/>
                <a:cs typeface="Georgia"/>
                <a:sym typeface="Georgia"/>
              </a:rPr>
              <a:t>5</a:t>
            </a:r>
            <a:endParaRPr kumimoji="0" sz="1600" b="0" i="0" u="none" strike="noStrike" kern="1200" cap="none" spc="0" normalizeH="0" baseline="0" noProof="0">
              <a:ln>
                <a:noFill/>
              </a:ln>
              <a:effectLst/>
              <a:uLnTx/>
              <a:uFillTx/>
              <a:latin typeface="Georgia"/>
              <a:ea typeface="Georgia"/>
              <a:cs typeface="Georgia"/>
              <a:sym typeface="Georgia"/>
            </a:endParaRPr>
          </a:p>
        </p:txBody>
      </p:sp>
      <p:grpSp>
        <p:nvGrpSpPr>
          <p:cNvPr id="533" name="Google Shape;533;g3c80785804b_1_161"/>
          <p:cNvGrpSpPr/>
          <p:nvPr/>
        </p:nvGrpSpPr>
        <p:grpSpPr>
          <a:xfrm>
            <a:off x="8274748" y="4903373"/>
            <a:ext cx="3621408" cy="1020886"/>
            <a:chOff x="560593" y="1845113"/>
            <a:chExt cx="1477804" cy="765664"/>
          </a:xfrm>
        </p:grpSpPr>
        <p:sp>
          <p:nvSpPr>
            <p:cNvPr id="534" name="Google Shape;534;g3c80785804b_1_161"/>
            <p:cNvSpPr txBox="1"/>
            <p:nvPr/>
          </p:nvSpPr>
          <p:spPr>
            <a:xfrm>
              <a:off x="560593" y="2102801"/>
              <a:ext cx="10974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effectLst/>
                  <a:uLnTx/>
                  <a:uFillTx/>
                  <a:latin typeface="Arial"/>
                  <a:ea typeface="Arial"/>
                  <a:cs typeface="Arial"/>
                  <a:sym typeface="Arial"/>
                </a:rPr>
                <a:t>Medication sourcing, shipping, and issue resolution managed end to end</a:t>
              </a:r>
              <a:endParaRPr kumimoji="0" sz="1467" b="0" i="0" u="none" strike="noStrike" kern="1200" cap="none" spc="0" normalizeH="0" baseline="0" noProof="0" dirty="0">
                <a:ln>
                  <a:noFill/>
                </a:ln>
                <a:effectLst/>
                <a:uLnTx/>
                <a:uFillTx/>
                <a:latin typeface="Arial"/>
                <a:ea typeface="Arial"/>
                <a:cs typeface="Arial"/>
                <a:sym typeface="Arial"/>
              </a:endParaRPr>
            </a:p>
          </p:txBody>
        </p:sp>
        <p:sp>
          <p:nvSpPr>
            <p:cNvPr id="535" name="Google Shape;535;g3c80785804b_1_161"/>
            <p:cNvSpPr txBox="1"/>
            <p:nvPr/>
          </p:nvSpPr>
          <p:spPr>
            <a:xfrm>
              <a:off x="560597" y="1845113"/>
              <a:ext cx="1477800" cy="40001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effectLst/>
                  <a:uLnTx/>
                  <a:uFillTx/>
                  <a:latin typeface="Georgia"/>
                  <a:ea typeface="Georgia"/>
                  <a:cs typeface="Georgia"/>
                  <a:sym typeface="Georgia"/>
                </a:rPr>
                <a:t>Pharmacy Coordination</a:t>
              </a:r>
              <a:endParaRPr kumimoji="0" sz="1733" b="0" i="0" u="none" strike="noStrike" kern="1200" cap="none" spc="0" normalizeH="0" baseline="0" noProof="0" dirty="0">
                <a:ln>
                  <a:noFill/>
                </a:ln>
                <a:effectLst/>
                <a:uLnTx/>
                <a:uFillTx/>
                <a:latin typeface="Georgia"/>
                <a:ea typeface="Georgia"/>
                <a:cs typeface="Georgia"/>
                <a:sym typeface="Georgia"/>
              </a:endParaRPr>
            </a:p>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733" b="0" i="0" u="none" strike="noStrike" kern="1200" cap="none" spc="0" normalizeH="0" baseline="0" noProof="0" dirty="0">
                <a:ln>
                  <a:noFill/>
                </a:ln>
                <a:effectLst/>
                <a:uLnTx/>
                <a:uFillTx/>
                <a:latin typeface="Georgia"/>
                <a:ea typeface="Georgia"/>
                <a:cs typeface="Georgia"/>
                <a:sym typeface="Georgia"/>
              </a:endParaRPr>
            </a:p>
          </p:txBody>
        </p:sp>
      </p:grpSp>
      <p:grpSp>
        <p:nvGrpSpPr>
          <p:cNvPr id="536" name="Google Shape;536;g3c80785804b_1_161"/>
          <p:cNvGrpSpPr/>
          <p:nvPr/>
        </p:nvGrpSpPr>
        <p:grpSpPr>
          <a:xfrm>
            <a:off x="1686731" y="4903373"/>
            <a:ext cx="3621644" cy="1020896"/>
            <a:chOff x="574665" y="1845113"/>
            <a:chExt cx="1477900" cy="765672"/>
          </a:xfrm>
        </p:grpSpPr>
        <p:sp>
          <p:nvSpPr>
            <p:cNvPr id="537" name="Google Shape;537;g3c80785804b_1_161"/>
            <p:cNvSpPr txBox="1"/>
            <p:nvPr/>
          </p:nvSpPr>
          <p:spPr>
            <a:xfrm>
              <a:off x="880465" y="2102809"/>
              <a:ext cx="11721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effectLst/>
                  <a:uLnTx/>
                  <a:uFillTx/>
                  <a:latin typeface="Arial"/>
                  <a:ea typeface="Arial"/>
                  <a:cs typeface="Arial"/>
                  <a:sym typeface="Arial"/>
                </a:rPr>
                <a:t>Consistent, skilled nursing aligned to patient needs and schedule </a:t>
              </a:r>
              <a:endParaRPr kumimoji="0" sz="1467" b="0" i="0" u="none" strike="noStrike" kern="1200" cap="none" spc="0" normalizeH="0" baseline="0" noProof="0" dirty="0">
                <a:ln>
                  <a:noFill/>
                </a:ln>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effectLst/>
                <a:uLnTx/>
                <a:uFillTx/>
                <a:latin typeface="Arial"/>
                <a:ea typeface="Arial"/>
                <a:cs typeface="Arial"/>
                <a:sym typeface="Arial"/>
              </a:endParaRPr>
            </a:p>
          </p:txBody>
        </p:sp>
        <p:sp>
          <p:nvSpPr>
            <p:cNvPr id="538" name="Google Shape;538;g3c80785804b_1_161"/>
            <p:cNvSpPr txBox="1"/>
            <p:nvPr/>
          </p:nvSpPr>
          <p:spPr>
            <a:xfrm>
              <a:off x="574665" y="1845113"/>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effectLst/>
                  <a:uLnTx/>
                  <a:uFillTx/>
                  <a:latin typeface="Georgia"/>
                  <a:ea typeface="Georgia"/>
                  <a:cs typeface="Georgia"/>
                  <a:sym typeface="Georgia"/>
                </a:rPr>
                <a:t>Nursing Coordination</a:t>
              </a:r>
              <a:endParaRPr kumimoji="0" sz="1733" b="0" i="0" u="none" strike="noStrike" kern="1200" cap="none" spc="0" normalizeH="0" baseline="0" noProof="0" dirty="0">
                <a:ln>
                  <a:noFill/>
                </a:ln>
                <a:effectLst/>
                <a:uLnTx/>
                <a:uFillTx/>
                <a:latin typeface="Georgia"/>
                <a:ea typeface="Georgia"/>
                <a:cs typeface="Georgia"/>
                <a:sym typeface="Georgia"/>
              </a:endParaRPr>
            </a:p>
          </p:txBody>
        </p:sp>
      </p:grpSp>
      <p:grpSp>
        <p:nvGrpSpPr>
          <p:cNvPr id="539" name="Google Shape;539;g3c80785804b_1_161"/>
          <p:cNvGrpSpPr/>
          <p:nvPr/>
        </p:nvGrpSpPr>
        <p:grpSpPr>
          <a:xfrm>
            <a:off x="911634" y="2674156"/>
            <a:ext cx="3621785" cy="1020880"/>
            <a:chOff x="525316" y="2048438"/>
            <a:chExt cx="1477958" cy="765660"/>
          </a:xfrm>
        </p:grpSpPr>
        <p:sp>
          <p:nvSpPr>
            <p:cNvPr id="540" name="Google Shape;540;g3c80785804b_1_161"/>
            <p:cNvSpPr txBox="1"/>
            <p:nvPr/>
          </p:nvSpPr>
          <p:spPr>
            <a:xfrm>
              <a:off x="748074" y="2306122"/>
              <a:ext cx="12552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effectLst/>
                  <a:uLnTx/>
                  <a:uFillTx/>
                  <a:latin typeface="Arial"/>
                  <a:ea typeface="Arial"/>
                  <a:cs typeface="Arial"/>
                  <a:sym typeface="Arial"/>
                </a:rPr>
                <a:t>Follow up, provider communication, and escalation as needed</a:t>
              </a:r>
              <a:endParaRPr kumimoji="0" sz="1467" b="0" i="0" u="none" strike="noStrike" kern="1200" cap="none" spc="0" normalizeH="0" baseline="0" noProof="0" dirty="0">
                <a:ln>
                  <a:noFill/>
                </a:ln>
                <a:effectLst/>
                <a:uLnTx/>
                <a:uFillTx/>
                <a:latin typeface="Arial"/>
                <a:ea typeface="Arial"/>
                <a:cs typeface="Arial"/>
                <a:sym typeface="Arial"/>
              </a:endParaRPr>
            </a:p>
            <a:p>
              <a:pPr marL="0" marR="0" lvl="0" indent="0" algn="r"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effectLst/>
                <a:uLnTx/>
                <a:uFillTx/>
                <a:latin typeface="Arial"/>
                <a:ea typeface="Arial"/>
                <a:cs typeface="Arial"/>
                <a:sym typeface="Arial"/>
              </a:endParaRPr>
            </a:p>
          </p:txBody>
        </p:sp>
        <p:sp>
          <p:nvSpPr>
            <p:cNvPr id="541" name="Google Shape;541;g3c80785804b_1_161"/>
            <p:cNvSpPr txBox="1"/>
            <p:nvPr/>
          </p:nvSpPr>
          <p:spPr>
            <a:xfrm>
              <a:off x="525316" y="2048438"/>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effectLst/>
                  <a:uLnTx/>
                  <a:uFillTx/>
                  <a:latin typeface="Georgia"/>
                  <a:ea typeface="Georgia"/>
                  <a:cs typeface="Georgia"/>
                  <a:sym typeface="Georgia"/>
                </a:rPr>
                <a:t>Ongoing Care Coordination</a:t>
              </a:r>
              <a:endParaRPr kumimoji="0" sz="1733" b="0" i="0" u="none" strike="noStrike" kern="1200" cap="none" spc="0" normalizeH="0" baseline="0" noProof="0" dirty="0">
                <a:ln>
                  <a:noFill/>
                </a:ln>
                <a:effectLst/>
                <a:uLnTx/>
                <a:uFillTx/>
                <a:latin typeface="Georgia"/>
                <a:ea typeface="Georgia"/>
                <a:cs typeface="Georgia"/>
                <a:sym typeface="Georgia"/>
              </a:endParaRPr>
            </a:p>
          </p:txBody>
        </p:sp>
      </p:grpSp>
      <p:sp>
        <p:nvSpPr>
          <p:cNvPr id="542" name="Google Shape;542;g3c80785804b_1_161"/>
          <p:cNvSpPr/>
          <p:nvPr/>
        </p:nvSpPr>
        <p:spPr>
          <a:xfrm rot="7852250">
            <a:off x="7716447" y="2151706"/>
            <a:ext cx="212117" cy="12985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
        <p:nvSpPr>
          <p:cNvPr id="543" name="Google Shape;543;g3c80785804b_1_161"/>
          <p:cNvSpPr/>
          <p:nvPr/>
        </p:nvSpPr>
        <p:spPr>
          <a:xfrm rot="-9046653">
            <a:off x="8184793" y="4086195"/>
            <a:ext cx="212208" cy="13004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
        <p:nvSpPr>
          <p:cNvPr id="544" name="Google Shape;544;g3c80785804b_1_161"/>
          <p:cNvSpPr/>
          <p:nvPr/>
        </p:nvSpPr>
        <p:spPr>
          <a:xfrm rot="-5412948">
            <a:off x="6650176" y="5073347"/>
            <a:ext cx="212401" cy="1300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
        <p:nvSpPr>
          <p:cNvPr id="545" name="Google Shape;545;g3c80785804b_1_161"/>
          <p:cNvSpPr/>
          <p:nvPr/>
        </p:nvSpPr>
        <p:spPr>
          <a:xfrm rot="-1397013">
            <a:off x="5117203" y="4048183"/>
            <a:ext cx="212507" cy="129941"/>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
        <p:nvSpPr>
          <p:cNvPr id="546" name="Google Shape;546;g3c80785804b_1_161"/>
          <p:cNvSpPr/>
          <p:nvPr/>
        </p:nvSpPr>
        <p:spPr>
          <a:xfrm rot="2796104">
            <a:off x="5602648" y="2151524"/>
            <a:ext cx="212497" cy="13018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effectLst/>
              <a:uLnTx/>
              <a:uFillTx/>
              <a:latin typeface="Arial"/>
              <a:ea typeface="Arial"/>
              <a:cs typeface="Arial"/>
              <a:sym typeface="Arial"/>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3cad57479b7_1_89"/>
          <p:cNvSpPr/>
          <p:nvPr/>
        </p:nvSpPr>
        <p:spPr>
          <a:xfrm>
            <a:off x="431867" y="2269700"/>
            <a:ext cx="11150400" cy="3830000"/>
          </a:xfrm>
          <a:prstGeom prst="roundRect">
            <a:avLst>
              <a:gd name="adj" fmla="val 3202"/>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mj-lt"/>
              <a:ea typeface="Roboto"/>
              <a:cs typeface="Roboto"/>
              <a:sym typeface="Roboto"/>
            </a:endParaRPr>
          </a:p>
        </p:txBody>
      </p:sp>
      <p:sp>
        <p:nvSpPr>
          <p:cNvPr id="552" name="Google Shape;552;g3cad57479b7_1_89"/>
          <p:cNvSpPr/>
          <p:nvPr/>
        </p:nvSpPr>
        <p:spPr>
          <a:xfrm>
            <a:off x="58776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Identification </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sp>
        <p:nvSpPr>
          <p:cNvPr id="553" name="Google Shape;553;g3cad57479b7_1_89"/>
          <p:cNvSpPr/>
          <p:nvPr/>
        </p:nvSpPr>
        <p:spPr>
          <a:xfrm>
            <a:off x="247327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Care Coordination</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sp>
        <p:nvSpPr>
          <p:cNvPr id="554" name="Google Shape;554;g3cad57479b7_1_89"/>
          <p:cNvSpPr/>
          <p:nvPr/>
        </p:nvSpPr>
        <p:spPr>
          <a:xfrm>
            <a:off x="1001532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Continuity </a:t>
            </a:r>
            <a:b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b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of Care</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sp>
        <p:nvSpPr>
          <p:cNvPr id="555" name="Google Shape;555;g3cad57479b7_1_89"/>
          <p:cNvSpPr txBox="1">
            <a:spLocks noGrp="1"/>
          </p:cNvSpPr>
          <p:nvPr>
            <p:ph type="title"/>
          </p:nvPr>
        </p:nvSpPr>
        <p:spPr>
          <a:xfrm>
            <a:off x="609600" y="256669"/>
            <a:ext cx="10972800" cy="916400"/>
          </a:xfrm>
          <a:prstGeom prst="rect">
            <a:avLst/>
          </a:prstGeom>
          <a:noFill/>
          <a:ln>
            <a:noFill/>
          </a:ln>
        </p:spPr>
        <p:txBody>
          <a:bodyPr spcFirstLastPara="1" vert="horz" wrap="square" lIns="0" tIns="0" rIns="0" bIns="0" rtlCol="0" anchor="t" anchorCtr="0">
            <a:noAutofit/>
          </a:bodyPr>
          <a:lstStyle/>
          <a:p>
            <a:pPr>
              <a:spcBef>
                <a:spcPts val="0"/>
              </a:spcBef>
              <a:buClr>
                <a:schemeClr val="dk2"/>
              </a:buClr>
              <a:buSzPts val="2800"/>
            </a:pPr>
            <a:r>
              <a:rPr lang="en" sz="3733" b="1" dirty="0">
                <a:solidFill>
                  <a:schemeClr val="tx1"/>
                </a:solidFill>
              </a:rPr>
              <a:t>Leap optimizes the patient experience</a:t>
            </a:r>
            <a:endParaRPr sz="3733" b="1" dirty="0">
              <a:solidFill>
                <a:schemeClr val="tx1"/>
              </a:solidFill>
            </a:endParaRPr>
          </a:p>
        </p:txBody>
      </p:sp>
      <p:sp>
        <p:nvSpPr>
          <p:cNvPr id="556" name="Google Shape;556;g3cad57479b7_1_89"/>
          <p:cNvSpPr txBox="1">
            <a:spLocks noGrp="1"/>
          </p:cNvSpPr>
          <p:nvPr>
            <p:ph idx="1"/>
          </p:nvPr>
        </p:nvSpPr>
        <p:spPr>
          <a:xfrm>
            <a:off x="609467" y="877637"/>
            <a:ext cx="10972800" cy="679598"/>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0"/>
              </a:spcBef>
              <a:buClr>
                <a:schemeClr val="accent6"/>
              </a:buClr>
              <a:buSzPts val="1600"/>
              <a:buNone/>
            </a:pPr>
            <a:r>
              <a:rPr lang="en" sz="2400" dirty="0">
                <a:ea typeface="Source Serif 4 Medium"/>
                <a:cs typeface="Source Serif 4 Medium"/>
                <a:sym typeface="Source Serif 4 Medium"/>
              </a:rPr>
              <a:t>Jack (patient) learns that he will need recurring Ocrevus infusions. </a:t>
            </a:r>
            <a:br>
              <a:rPr lang="en" sz="2400" dirty="0">
                <a:ea typeface="Source Serif 4 Medium"/>
                <a:cs typeface="Source Serif 4 Medium"/>
                <a:sym typeface="Source Serif 4 Medium"/>
              </a:rPr>
            </a:br>
            <a:r>
              <a:rPr lang="en" sz="2400" dirty="0">
                <a:ea typeface="Source Serif 4 Medium"/>
                <a:cs typeface="Source Serif 4 Medium"/>
                <a:sym typeface="Source Serif 4 Medium"/>
              </a:rPr>
              <a:t>His health benefit offers Leap as the preferred infusion provider.</a:t>
            </a:r>
            <a:endParaRPr sz="2400" dirty="0">
              <a:ea typeface="Source Serif 4 Medium"/>
              <a:cs typeface="Source Serif 4 Medium"/>
              <a:sym typeface="Source Serif 4 Medium"/>
            </a:endParaRPr>
          </a:p>
          <a:p>
            <a:pPr marL="0" indent="0">
              <a:spcBef>
                <a:spcPts val="0"/>
              </a:spcBef>
              <a:buClr>
                <a:schemeClr val="dk1"/>
              </a:buClr>
              <a:buSzPts val="1100"/>
              <a:buNone/>
            </a:pPr>
            <a:endParaRPr dirty="0">
              <a:ea typeface="Source Serif 4 Medium"/>
              <a:cs typeface="Source Serif 4 Medium"/>
              <a:sym typeface="Source Serif 4 Medium"/>
            </a:endParaRPr>
          </a:p>
          <a:p>
            <a:pPr marL="0" indent="0">
              <a:lnSpc>
                <a:spcPct val="100000"/>
              </a:lnSpc>
              <a:spcBef>
                <a:spcPts val="0"/>
              </a:spcBef>
              <a:buClr>
                <a:schemeClr val="accent6"/>
              </a:buClr>
              <a:buSzPts val="1600"/>
              <a:buNone/>
            </a:pPr>
            <a:endParaRPr dirty="0">
              <a:ea typeface="Source Serif 4 Medium"/>
              <a:cs typeface="Source Serif 4 Medium"/>
              <a:sym typeface="Source Serif 4 Medium"/>
            </a:endParaRPr>
          </a:p>
        </p:txBody>
      </p:sp>
      <p:pic>
        <p:nvPicPr>
          <p:cNvPr id="557" name="Google Shape;557;g3cad57479b7_1_89"/>
          <p:cNvPicPr preferRelativeResize="0"/>
          <p:nvPr/>
        </p:nvPicPr>
        <p:blipFill rotWithShape="1">
          <a:blip r:embed="rId3">
            <a:alphaModFix/>
          </a:blip>
          <a:srcRect/>
          <a:stretch/>
        </p:blipFill>
        <p:spPr>
          <a:xfrm>
            <a:off x="2933450" y="2559535"/>
            <a:ext cx="469287" cy="420400"/>
          </a:xfrm>
          <a:prstGeom prst="rect">
            <a:avLst/>
          </a:prstGeom>
          <a:noFill/>
          <a:ln>
            <a:noFill/>
          </a:ln>
        </p:spPr>
      </p:pic>
      <p:pic>
        <p:nvPicPr>
          <p:cNvPr id="558" name="Google Shape;558;g3cad57479b7_1_89"/>
          <p:cNvPicPr preferRelativeResize="0"/>
          <p:nvPr/>
        </p:nvPicPr>
        <p:blipFill rotWithShape="1">
          <a:blip r:embed="rId4">
            <a:alphaModFix/>
          </a:blip>
          <a:srcRect/>
          <a:stretch/>
        </p:blipFill>
        <p:spPr>
          <a:xfrm>
            <a:off x="10499927" y="2553725"/>
            <a:ext cx="420400" cy="432019"/>
          </a:xfrm>
          <a:prstGeom prst="rect">
            <a:avLst/>
          </a:prstGeom>
          <a:noFill/>
          <a:ln>
            <a:noFill/>
          </a:ln>
        </p:spPr>
      </p:pic>
      <p:pic>
        <p:nvPicPr>
          <p:cNvPr id="559" name="Google Shape;559;g3cad57479b7_1_89"/>
          <p:cNvPicPr preferRelativeResize="0"/>
          <p:nvPr/>
        </p:nvPicPr>
        <p:blipFill rotWithShape="1">
          <a:blip r:embed="rId5">
            <a:alphaModFix/>
          </a:blip>
          <a:srcRect/>
          <a:stretch/>
        </p:blipFill>
        <p:spPr>
          <a:xfrm>
            <a:off x="1069547" y="2559535"/>
            <a:ext cx="420400" cy="420400"/>
          </a:xfrm>
          <a:prstGeom prst="rect">
            <a:avLst/>
          </a:prstGeom>
          <a:noFill/>
          <a:ln>
            <a:noFill/>
          </a:ln>
        </p:spPr>
      </p:pic>
      <p:sp>
        <p:nvSpPr>
          <p:cNvPr id="560" name="Google Shape;560;g3cad57479b7_1_89"/>
          <p:cNvSpPr txBox="1"/>
          <p:nvPr/>
        </p:nvSpPr>
        <p:spPr>
          <a:xfrm>
            <a:off x="609600" y="3664097"/>
            <a:ext cx="1524000"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Proactive </a:t>
            </a:r>
            <a:b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b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outreach </a:t>
            </a:r>
            <a:endParaRPr kumimoji="0" sz="1867"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Leap identifies Jack as eligible through claims and prior authorization files, and reaches </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out by email and phone.</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 Jack speaks with a Leap Care Guide and  </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consents to care coordination</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a:t>
            </a:r>
            <a:endParaRPr kumimoji="0" sz="1333" b="0" i="0" u="none" strike="noStrike" kern="1200" cap="none" spc="0" normalizeH="0" baseline="0" noProof="0" dirty="0">
              <a:ln>
                <a:noFill/>
              </a:ln>
              <a:solidFill>
                <a:srgbClr val="04315E"/>
              </a:solidFill>
              <a:effectLst/>
              <a:uLnTx/>
              <a:uFillTx/>
              <a:latin typeface="+mj-lt"/>
              <a:ea typeface="Roboto"/>
              <a:cs typeface="Roboto"/>
              <a:sym typeface="Roboto"/>
            </a:endParaRPr>
          </a:p>
        </p:txBody>
      </p:sp>
      <p:sp>
        <p:nvSpPr>
          <p:cNvPr id="561" name="Google Shape;561;g3cad57479b7_1_89"/>
          <p:cNvSpPr txBox="1"/>
          <p:nvPr/>
        </p:nvSpPr>
        <p:spPr>
          <a:xfrm>
            <a:off x="2311333" y="3672408"/>
            <a:ext cx="1653781"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Seamless coordination</a:t>
            </a:r>
            <a:endParaRPr kumimoji="0" sz="1867"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Jack’s Care Guide coordinates with his provider to obtain his prescription, verifies his benefits eligibility, manages prior authorizations, and works with his pharmacy on medication fulfillment.</a:t>
            </a:r>
            <a:endParaRPr kumimoji="0" sz="1867" b="0" i="0" u="none" strike="noStrike" kern="1200" cap="none" spc="0" normalizeH="0" baseline="0" noProof="0" dirty="0">
              <a:ln>
                <a:noFill/>
              </a:ln>
              <a:solidFill>
                <a:srgbClr val="04315E"/>
              </a:solidFill>
              <a:effectLst/>
              <a:uLnTx/>
              <a:uFillTx/>
              <a:latin typeface="+mj-lt"/>
              <a:ea typeface="Arial"/>
              <a:cs typeface="Arial"/>
              <a:sym typeface="Arial"/>
            </a:endParaRPr>
          </a:p>
          <a:p>
            <a:pPr marL="0" marR="0" lvl="0" indent="0" algn="ctr"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p:txBody>
      </p:sp>
      <p:sp>
        <p:nvSpPr>
          <p:cNvPr id="562" name="Google Shape;562;g3cad57479b7_1_89"/>
          <p:cNvSpPr/>
          <p:nvPr/>
        </p:nvSpPr>
        <p:spPr>
          <a:xfrm>
            <a:off x="6244303"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Scheduling</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sp>
        <p:nvSpPr>
          <p:cNvPr id="563" name="Google Shape;563;g3cad57479b7_1_89"/>
          <p:cNvSpPr/>
          <p:nvPr/>
        </p:nvSpPr>
        <p:spPr>
          <a:xfrm>
            <a:off x="812981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Treatment</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pic>
        <p:nvPicPr>
          <p:cNvPr id="564" name="Google Shape;564;g3cad57479b7_1_89" title="Artboard 32.png"/>
          <p:cNvPicPr preferRelativeResize="0"/>
          <p:nvPr/>
        </p:nvPicPr>
        <p:blipFill rotWithShape="1">
          <a:blip r:embed="rId6">
            <a:alphaModFix/>
          </a:blip>
          <a:srcRect/>
          <a:stretch/>
        </p:blipFill>
        <p:spPr>
          <a:xfrm>
            <a:off x="8514866" y="2459986"/>
            <a:ext cx="619497" cy="619497"/>
          </a:xfrm>
          <a:prstGeom prst="rect">
            <a:avLst/>
          </a:prstGeom>
          <a:noFill/>
          <a:ln>
            <a:noFill/>
          </a:ln>
        </p:spPr>
      </p:pic>
      <p:pic>
        <p:nvPicPr>
          <p:cNvPr id="565" name="Google Shape;565;g3cad57479b7_1_89"/>
          <p:cNvPicPr preferRelativeResize="0"/>
          <p:nvPr/>
        </p:nvPicPr>
        <p:blipFill rotWithShape="1">
          <a:blip r:embed="rId7">
            <a:alphaModFix/>
          </a:blip>
          <a:srcRect/>
          <a:stretch/>
        </p:blipFill>
        <p:spPr>
          <a:xfrm>
            <a:off x="6752396" y="2556883"/>
            <a:ext cx="373400" cy="425704"/>
          </a:xfrm>
          <a:prstGeom prst="rect">
            <a:avLst/>
          </a:prstGeom>
          <a:noFill/>
          <a:ln>
            <a:noFill/>
          </a:ln>
        </p:spPr>
      </p:pic>
      <p:sp>
        <p:nvSpPr>
          <p:cNvPr id="566" name="Google Shape;566;g3cad57479b7_1_89"/>
          <p:cNvSpPr txBox="1"/>
          <p:nvPr/>
        </p:nvSpPr>
        <p:spPr>
          <a:xfrm>
            <a:off x="6196075" y="3664097"/>
            <a:ext cx="1614800"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Scheduling around patient availability</a:t>
            </a:r>
            <a:endParaRPr kumimoji="0" sz="1867"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Jack’s Care Guide schedules his infusion at a time that works best for him (including evenings and weekends). Medications are delivered promptly to his home.</a:t>
            </a:r>
            <a:endParaRPr kumimoji="0" sz="1867" b="0" i="0" u="none" strike="noStrike" kern="1200" cap="none" spc="0" normalizeH="0" baseline="0" noProof="0" dirty="0">
              <a:ln>
                <a:noFill/>
              </a:ln>
              <a:solidFill>
                <a:srgbClr val="04315E"/>
              </a:solidFill>
              <a:effectLst/>
              <a:uLnTx/>
              <a:uFillTx/>
              <a:latin typeface="+mj-lt"/>
              <a:ea typeface="Arial"/>
              <a:cs typeface="Arial"/>
              <a:sym typeface="Arial"/>
            </a:endParaRPr>
          </a:p>
          <a:p>
            <a:pPr marL="0" marR="0" lvl="0" indent="0" algn="ctr"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p:txBody>
      </p:sp>
      <p:sp>
        <p:nvSpPr>
          <p:cNvPr id="567" name="Google Shape;567;g3cad57479b7_1_89"/>
          <p:cNvSpPr txBox="1"/>
          <p:nvPr/>
        </p:nvSpPr>
        <p:spPr>
          <a:xfrm>
            <a:off x="8065770" y="3664097"/>
            <a:ext cx="1677600"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Convenient care at home</a:t>
            </a: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 or in nearby clinic</a:t>
            </a:r>
            <a:endParaRPr kumimoji="0" sz="1867"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Jack’s infusion treatment with his licensed infusion nurse only takes 2 hours, in the comfort of his own home. His nurse schedules his next treatment on the spot. </a:t>
            </a:r>
            <a:endParaRPr kumimoji="0" sz="1867" b="0" i="0" u="none" strike="noStrike" kern="1200" cap="none" spc="0" normalizeH="0" baseline="0" noProof="0" dirty="0">
              <a:ln>
                <a:noFill/>
              </a:ln>
              <a:solidFill>
                <a:srgbClr val="04315E"/>
              </a:solidFill>
              <a:effectLst/>
              <a:uLnTx/>
              <a:uFillTx/>
              <a:latin typeface="+mj-lt"/>
              <a:ea typeface="Arial"/>
              <a:cs typeface="Arial"/>
              <a:sym typeface="Arial"/>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p:txBody>
      </p:sp>
      <p:sp>
        <p:nvSpPr>
          <p:cNvPr id="568" name="Google Shape;568;g3cad57479b7_1_89"/>
          <p:cNvSpPr/>
          <p:nvPr/>
        </p:nvSpPr>
        <p:spPr>
          <a:xfrm>
            <a:off x="4358789"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prstClr val="black"/>
              </a:buClr>
              <a:buSzPts val="1036"/>
              <a:buFontTx/>
              <a:buNone/>
              <a:tabLst/>
              <a:defRPr/>
            </a:pPr>
            <a:r>
              <a:rPr kumimoji="0" lang="en" sz="1113" b="0" i="0" u="none" strike="noStrike" kern="1200" cap="none" spc="0" normalizeH="0" baseline="0" noProof="0">
                <a:ln>
                  <a:noFill/>
                </a:ln>
                <a:solidFill>
                  <a:srgbClr val="04315E"/>
                </a:solidFill>
                <a:effectLst/>
                <a:uLnTx/>
                <a:uFillTx/>
                <a:latin typeface="+mj-lt"/>
                <a:ea typeface="Roboto SemiBold"/>
                <a:cs typeface="Roboto SemiBold"/>
                <a:sym typeface="Roboto SemiBold"/>
              </a:rPr>
              <a:t>Savings</a:t>
            </a: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endParaRPr kumimoji="0" sz="1113" b="0" i="0" u="none" strike="noStrike" kern="1200" cap="none" spc="0" normalizeH="0" baseline="0" noProof="0">
              <a:ln>
                <a:noFill/>
              </a:ln>
              <a:solidFill>
                <a:srgbClr val="04315E"/>
              </a:solidFill>
              <a:effectLst/>
              <a:uLnTx/>
              <a:uFillTx/>
              <a:latin typeface="+mj-lt"/>
              <a:ea typeface="Roboto SemiBold"/>
              <a:cs typeface="Roboto SemiBold"/>
              <a:sym typeface="Roboto SemiBold"/>
            </a:endParaRPr>
          </a:p>
        </p:txBody>
      </p:sp>
      <p:pic>
        <p:nvPicPr>
          <p:cNvPr id="569" name="Google Shape;569;g3cad57479b7_1_89"/>
          <p:cNvPicPr preferRelativeResize="0"/>
          <p:nvPr/>
        </p:nvPicPr>
        <p:blipFill rotWithShape="1">
          <a:blip r:embed="rId8">
            <a:alphaModFix/>
          </a:blip>
          <a:srcRect/>
          <a:stretch/>
        </p:blipFill>
        <p:spPr>
          <a:xfrm>
            <a:off x="4846207" y="2571001"/>
            <a:ext cx="420400" cy="397468"/>
          </a:xfrm>
          <a:prstGeom prst="rect">
            <a:avLst/>
          </a:prstGeom>
          <a:noFill/>
          <a:ln>
            <a:noFill/>
          </a:ln>
        </p:spPr>
      </p:pic>
      <p:sp>
        <p:nvSpPr>
          <p:cNvPr id="570" name="Google Shape;570;g3cad57479b7_1_89"/>
          <p:cNvSpPr txBox="1"/>
          <p:nvPr/>
        </p:nvSpPr>
        <p:spPr>
          <a:xfrm>
            <a:off x="4364561" y="3664097"/>
            <a:ext cx="1524000"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No out-of-pocket expenses</a:t>
            </a:r>
            <a:endParaRPr kumimoji="0"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Jack’s </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at-home infusions </a:t>
            </a: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have passed prior authorization and his copay has been waived. His Leap benefit will be provided at no cost to him. </a:t>
            </a: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a:p>
            <a:pPr marL="0" marR="0" lvl="0" indent="0" algn="ctr"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p:txBody>
      </p:sp>
      <p:sp>
        <p:nvSpPr>
          <p:cNvPr id="571" name="Google Shape;571;g3cad57479b7_1_89"/>
          <p:cNvSpPr txBox="1"/>
          <p:nvPr/>
        </p:nvSpPr>
        <p:spPr>
          <a:xfrm>
            <a:off x="10052780" y="3674746"/>
            <a:ext cx="1341600" cy="22720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rPr>
              <a:t>Post-care coordination</a:t>
            </a:r>
            <a:endParaRPr kumimoji="0" sz="1867" b="1" i="0" u="none" strike="noStrike" kern="1200" cap="none" spc="0" normalizeH="0" baseline="0" noProof="0" dirty="0">
              <a:ln>
                <a:noFill/>
              </a:ln>
              <a:solidFill>
                <a:srgbClr val="04315E"/>
              </a:solidFill>
              <a:effectLst/>
              <a:uLnTx/>
              <a:uFillTx/>
              <a:latin typeface="+mj-lt"/>
              <a:ea typeface="Source Serif 4 SemiBold"/>
              <a:cs typeface="Source Serif 4 SemiBold"/>
              <a:sym typeface="Source Serif 4 SemiBold"/>
            </a:endParaRPr>
          </a:p>
          <a:p>
            <a:pPr marL="0" marR="0" lvl="0" indent="0" algn="ctr"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dirty="0">
                <a:ln>
                  <a:noFill/>
                </a:ln>
                <a:solidFill>
                  <a:srgbClr val="04315E"/>
                </a:solidFill>
                <a:effectLst/>
                <a:uLnTx/>
                <a:uFillTx/>
                <a:latin typeface="+mj-lt"/>
                <a:ea typeface="Roboto"/>
                <a:cs typeface="Roboto"/>
                <a:sym typeface="Roboto"/>
              </a:rPr>
              <a:t>Jack’s Care Guide follows up on his experience and shares his nurse’s visit notes with his prescribing provider.</a:t>
            </a:r>
            <a:endParaRPr kumimoji="0" sz="1200" b="0" i="0" u="none" strike="noStrike" kern="1200" cap="none" spc="0" normalizeH="0" baseline="0" noProof="0" dirty="0">
              <a:ln>
                <a:noFill/>
              </a:ln>
              <a:solidFill>
                <a:srgbClr val="04315E"/>
              </a:solidFill>
              <a:effectLst/>
              <a:uLnTx/>
              <a:uFillTx/>
              <a:latin typeface="+mj-lt"/>
              <a:ea typeface="Roboto"/>
              <a:cs typeface="Roboto"/>
              <a:sym typeface="Roboto"/>
            </a:endParaRPr>
          </a:p>
        </p:txBody>
      </p:sp>
      <p:grpSp>
        <p:nvGrpSpPr>
          <p:cNvPr id="572" name="Google Shape;572;g3cad57479b7_1_89"/>
          <p:cNvGrpSpPr/>
          <p:nvPr/>
        </p:nvGrpSpPr>
        <p:grpSpPr>
          <a:xfrm>
            <a:off x="587766" y="1686733"/>
            <a:ext cx="10817953" cy="397600"/>
            <a:chOff x="448050" y="1315611"/>
            <a:chExt cx="8252100" cy="298200"/>
          </a:xfrm>
        </p:grpSpPr>
        <p:sp>
          <p:nvSpPr>
            <p:cNvPr id="573" name="Google Shape;573;g3cad57479b7_1_89"/>
            <p:cNvSpPr/>
            <p:nvPr/>
          </p:nvSpPr>
          <p:spPr>
            <a:xfrm>
              <a:off x="452600" y="1315611"/>
              <a:ext cx="8238900" cy="298200"/>
            </a:xfrm>
            <a:prstGeom prst="roundRect">
              <a:avLst>
                <a:gd name="adj" fmla="val 23172"/>
              </a:avLst>
            </a:prstGeom>
            <a:gradFill>
              <a:gsLst>
                <a:gs pos="0">
                  <a:srgbClr val="2D9F89"/>
                </a:gs>
                <a:gs pos="21000">
                  <a:srgbClr val="2D9F89"/>
                </a:gs>
                <a:gs pos="100000">
                  <a:srgbClr val="8ED43D"/>
                </a:gs>
              </a:gsLst>
              <a:lin ang="2700006" scaled="0"/>
            </a:gra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mj-lt"/>
                <a:ea typeface="Arial"/>
                <a:cs typeface="Arial"/>
                <a:sym typeface="Arial"/>
              </a:endParaRPr>
            </a:p>
          </p:txBody>
        </p:sp>
        <p:cxnSp>
          <p:nvCxnSpPr>
            <p:cNvPr id="574" name="Google Shape;574;g3cad57479b7_1_89"/>
            <p:cNvCxnSpPr/>
            <p:nvPr/>
          </p:nvCxnSpPr>
          <p:spPr>
            <a:xfrm>
              <a:off x="448050" y="1464711"/>
              <a:ext cx="8252100" cy="0"/>
            </a:xfrm>
            <a:prstGeom prst="straightConnector1">
              <a:avLst/>
            </a:prstGeom>
            <a:noFill/>
            <a:ln w="9525" cap="flat" cmpd="sng">
              <a:solidFill>
                <a:srgbClr val="FFFFFF"/>
              </a:solidFill>
              <a:prstDash val="solid"/>
              <a:round/>
              <a:headEnd type="triangle" w="sm" len="sm"/>
              <a:tailEnd type="triangle" w="sm" len="sm"/>
            </a:ln>
          </p:spPr>
        </p:cxnSp>
        <p:sp>
          <p:nvSpPr>
            <p:cNvPr id="575" name="Google Shape;575;g3cad57479b7_1_89"/>
            <p:cNvSpPr txBox="1"/>
            <p:nvPr/>
          </p:nvSpPr>
          <p:spPr>
            <a:xfrm>
              <a:off x="4050900" y="1348563"/>
              <a:ext cx="1042200" cy="222000"/>
            </a:xfrm>
            <a:prstGeom prst="rect">
              <a:avLst/>
            </a:prstGeom>
            <a:gradFill>
              <a:gsLst>
                <a:gs pos="0">
                  <a:srgbClr val="49AE74"/>
                </a:gs>
                <a:gs pos="100000">
                  <a:srgbClr val="5FBA62"/>
                </a:gs>
              </a:gsLst>
              <a:lin ang="2700006" scaled="0"/>
            </a:grad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1" i="0" u="none" strike="noStrike" kern="1200" cap="none" spc="0" normalizeH="0" baseline="0" noProof="0">
                  <a:ln>
                    <a:noFill/>
                  </a:ln>
                  <a:solidFill>
                    <a:srgbClr val="FFFFFF"/>
                  </a:solidFill>
                  <a:effectLst/>
                  <a:uLnTx/>
                  <a:uFillTx/>
                  <a:latin typeface="+mj-lt"/>
                  <a:ea typeface="Arial"/>
                  <a:cs typeface="Arial"/>
                  <a:sym typeface="Arial"/>
                </a:rPr>
                <a:t>Phases</a:t>
              </a:r>
              <a:endParaRPr kumimoji="0" sz="1733" b="1" i="0" u="none" strike="noStrike" kern="1200" cap="none" spc="0" normalizeH="0" baseline="0" noProof="0">
                <a:ln>
                  <a:noFill/>
                </a:ln>
                <a:solidFill>
                  <a:srgbClr val="FFFFFF"/>
                </a:solidFill>
                <a:effectLst/>
                <a:uLnTx/>
                <a:uFillTx/>
                <a:latin typeface="+mj-lt"/>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ADC9-1041-0680-4A4A-2E9430BE2636}"/>
              </a:ext>
            </a:extLst>
          </p:cNvPr>
          <p:cNvSpPr>
            <a:spLocks noGrp="1"/>
          </p:cNvSpPr>
          <p:nvPr>
            <p:ph type="title"/>
          </p:nvPr>
        </p:nvSpPr>
        <p:spPr/>
        <p:txBody>
          <a:bodyPr>
            <a:normAutofit/>
          </a:bodyPr>
          <a:lstStyle/>
          <a:p>
            <a:r>
              <a:rPr lang="en-US" b="1" dirty="0"/>
              <a:t>BlueCard Program</a:t>
            </a:r>
          </a:p>
        </p:txBody>
      </p:sp>
      <p:graphicFrame>
        <p:nvGraphicFramePr>
          <p:cNvPr id="5" name="Content Placeholder 2">
            <a:extLst>
              <a:ext uri="{FF2B5EF4-FFF2-40B4-BE49-F238E27FC236}">
                <a16:creationId xmlns:a16="http://schemas.microsoft.com/office/drawing/2014/main" id="{6742D3AB-D026-8925-0033-F7A70D256A6A}"/>
              </a:ext>
            </a:extLst>
          </p:cNvPr>
          <p:cNvGraphicFramePr>
            <a:graphicFrameLocks noGrp="1"/>
          </p:cNvGraphicFramePr>
          <p:nvPr>
            <p:ph idx="1"/>
            <p:extLst>
              <p:ext uri="{D42A27DB-BD31-4B8C-83A1-F6EECF244321}">
                <p14:modId xmlns:p14="http://schemas.microsoft.com/office/powerpoint/2010/main" val="2007673101"/>
              </p:ext>
            </p:extLst>
          </p:nvPr>
        </p:nvGraphicFramePr>
        <p:xfrm>
          <a:off x="1112836" y="1730510"/>
          <a:ext cx="9404352" cy="4056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6473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18D2-5429-131D-7DA7-FAA1299D4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D0CF1-2AF7-EF3B-6B2A-B3EF1861D1B7}"/>
              </a:ext>
            </a:extLst>
          </p:cNvPr>
          <p:cNvSpPr>
            <a:spLocks noGrp="1"/>
          </p:cNvSpPr>
          <p:nvPr>
            <p:ph type="title"/>
          </p:nvPr>
        </p:nvSpPr>
        <p:spPr/>
        <p:txBody>
          <a:bodyPr>
            <a:normAutofit/>
          </a:bodyPr>
          <a:lstStyle/>
          <a:p>
            <a:pPr lvl="0" defTabSz="914400">
              <a:spcBef>
                <a:spcPts val="0"/>
              </a:spcBef>
              <a:defRPr/>
            </a:pPr>
            <a:r>
              <a:rPr lang="en-US" sz="4400" b="1" dirty="0">
                <a:solidFill>
                  <a:srgbClr val="FFFFFF"/>
                </a:solidFill>
              </a:rPr>
              <a:t>Understanding Your Health Plan</a:t>
            </a:r>
          </a:p>
        </p:txBody>
      </p:sp>
      <p:pic>
        <p:nvPicPr>
          <p:cNvPr id="6" name="Picture 5">
            <a:extLst>
              <a:ext uri="{FF2B5EF4-FFF2-40B4-BE49-F238E27FC236}">
                <a16:creationId xmlns:a16="http://schemas.microsoft.com/office/drawing/2014/main" id="{2642D21D-9747-2740-A83F-A9C6300163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t="10747" b="10747"/>
          <a:stretch/>
        </p:blipFill>
        <p:spPr>
          <a:xfrm>
            <a:off x="445184" y="1668085"/>
            <a:ext cx="3970156" cy="4675266"/>
          </a:xfrm>
          <a:prstGeom prst="rect">
            <a:avLst/>
          </a:prstGeom>
        </p:spPr>
      </p:pic>
      <p:sp>
        <p:nvSpPr>
          <p:cNvPr id="7" name="TextBox 6">
            <a:extLst>
              <a:ext uri="{FF2B5EF4-FFF2-40B4-BE49-F238E27FC236}">
                <a16:creationId xmlns:a16="http://schemas.microsoft.com/office/drawing/2014/main" id="{E7F4C7E4-FB1E-D4CD-A513-FA0B50E9A4C5}"/>
              </a:ext>
            </a:extLst>
          </p:cNvPr>
          <p:cNvSpPr txBox="1"/>
          <p:nvPr/>
        </p:nvSpPr>
        <p:spPr>
          <a:xfrm>
            <a:off x="4709160" y="2065632"/>
            <a:ext cx="7037656" cy="4339650"/>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effectLst/>
                <a:uLnTx/>
                <a:uFillTx/>
                <a:latin typeface="+mj-lt"/>
                <a:ea typeface="+mn-ea"/>
                <a:cs typeface="+mn-cs"/>
              </a:rPr>
              <a:t>  Third party administrator – AmeriBen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mn-ea"/>
                <a:cs typeface="+mn-cs"/>
              </a:rPr>
              <a:t>AmeriBen handles and processes your health insurance claims. After reviewing services, claims are sent to AmeriBen for processing and payment, based on the plan language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mj-lt"/>
              <a:ea typeface="+mn-ea"/>
              <a:cs typeface="+mn-cs"/>
            </a:endParaRP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effectLst/>
                <a:uLnTx/>
                <a:uFillTx/>
                <a:latin typeface="+mj-lt"/>
                <a:ea typeface="+mn-ea"/>
                <a:cs typeface="+mn-cs"/>
              </a:rPr>
              <a:t>  Utilization management – AmeriBen Medical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mn-ea"/>
                <a:cs typeface="+mn-cs"/>
              </a:rPr>
              <a:t>Some health services require precertification. Utilization management reviews if services will be covered but doesn’t guarantee benefits or eligibility. Failure to pre-certify may lead to covering the full cost of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effectLst/>
                <a:uLnTx/>
                <a:uFillTx/>
                <a:latin typeface="+mj-lt"/>
                <a:ea typeface="+mn-ea"/>
                <a:cs typeface="+mn-cs"/>
              </a:rPr>
              <a:t>  Preferred network – BlueCross BlueShield of Arizona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mn-ea"/>
                <a:cs typeface="+mn-cs"/>
              </a:rPr>
              <a:t>Choose in-network providers to minimize costs. Out-of-network care costs more. Using network providers reduces expenses for both you and your employer.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mj-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effectLst/>
                <a:uLnTx/>
                <a:uFillTx/>
                <a:latin typeface="+mj-lt"/>
                <a:ea typeface="+mn-ea"/>
                <a:cs typeface="+mn-cs"/>
              </a:rPr>
              <a:t>  Pharmacy benefit manager (PBM) – </a:t>
            </a:r>
            <a:r>
              <a:rPr kumimoji="0" lang="en-US" sz="1800" b="0" i="0" u="none" strike="noStrike" kern="1200" cap="none" spc="0" normalizeH="0" baseline="0" noProof="0" dirty="0" err="1">
                <a:ln>
                  <a:noFill/>
                </a:ln>
                <a:effectLst/>
                <a:uLnTx/>
                <a:uFillTx/>
                <a:latin typeface="+mj-lt"/>
                <a:ea typeface="+mn-ea"/>
                <a:cs typeface="+mn-cs"/>
              </a:rPr>
              <a:t>SmithRx</a:t>
            </a:r>
            <a:endParaRPr kumimoji="0" lang="en-US" sz="1800" b="0" i="0" u="none" strike="noStrike" kern="1200" cap="none" spc="0" normalizeH="0" baseline="0" noProof="0" dirty="0">
              <a:ln>
                <a:noFill/>
              </a:ln>
              <a:effectLst/>
              <a:uLnTx/>
              <a:uFillTx/>
              <a:latin typeface="+mj-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mn-ea"/>
                <a:cs typeface="+mn-cs"/>
              </a:rPr>
              <a:t>For prescription coverage, pharmacy benefit manager (PBM) provider provides lower fees for medications. Contact PBM Provider using information on your ID card.</a:t>
            </a:r>
          </a:p>
        </p:txBody>
      </p:sp>
      <p:sp>
        <p:nvSpPr>
          <p:cNvPr id="8" name="TextBox 7">
            <a:extLst>
              <a:ext uri="{FF2B5EF4-FFF2-40B4-BE49-F238E27FC236}">
                <a16:creationId xmlns:a16="http://schemas.microsoft.com/office/drawing/2014/main" id="{128843B9-8719-E36C-095F-9F26FF0859AD}"/>
              </a:ext>
            </a:extLst>
          </p:cNvPr>
          <p:cNvSpPr txBox="1"/>
          <p:nvPr/>
        </p:nvSpPr>
        <p:spPr>
          <a:xfrm>
            <a:off x="4687889" y="1529585"/>
            <a:ext cx="68580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j-lt"/>
                <a:ea typeface="+mn-ea"/>
                <a:cs typeface="+mn-cs"/>
              </a:rPr>
              <a:t>The four key elements to your health plan:</a:t>
            </a:r>
          </a:p>
        </p:txBody>
      </p:sp>
    </p:spTree>
    <p:extLst>
      <p:ext uri="{BB962C8B-B14F-4D97-AF65-F5344CB8AC3E}">
        <p14:creationId xmlns:p14="http://schemas.microsoft.com/office/powerpoint/2010/main" val="363690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4018A-4912-E0FC-200A-61A199544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21A7B-496F-588D-5CEA-98D18E0EBCE7}"/>
              </a:ext>
            </a:extLst>
          </p:cNvPr>
          <p:cNvSpPr>
            <a:spLocks noGrp="1"/>
          </p:cNvSpPr>
          <p:nvPr>
            <p:ph type="title"/>
          </p:nvPr>
        </p:nvSpPr>
        <p:spPr/>
        <p:txBody>
          <a:bodyPr>
            <a:normAutofit fontScale="90000"/>
          </a:bodyPr>
          <a:lstStyle/>
          <a:p>
            <a:pPr lvl="0" defTabSz="914400">
              <a:spcBef>
                <a:spcPts val="0"/>
              </a:spcBef>
              <a:defRPr/>
            </a:pPr>
            <a:r>
              <a:rPr lang="en-US" sz="4400" b="1" dirty="0">
                <a:solidFill>
                  <a:srgbClr val="FFFFFF"/>
                </a:solidFill>
              </a:rPr>
              <a:t>MyAmeriBen.com – Member Portal </a:t>
            </a:r>
          </a:p>
        </p:txBody>
      </p:sp>
      <p:pic>
        <p:nvPicPr>
          <p:cNvPr id="3" name="Picture 2">
            <a:extLst>
              <a:ext uri="{FF2B5EF4-FFF2-40B4-BE49-F238E27FC236}">
                <a16:creationId xmlns:a16="http://schemas.microsoft.com/office/drawing/2014/main" id="{25D4CCBF-5A31-6AA7-FB1B-7E6E15124D8E}"/>
              </a:ext>
            </a:extLst>
          </p:cNvPr>
          <p:cNvPicPr>
            <a:picLocks noChangeAspect="1"/>
          </p:cNvPicPr>
          <p:nvPr/>
        </p:nvPicPr>
        <p:blipFill>
          <a:blip r:embed="rId2"/>
          <a:stretch>
            <a:fillRect/>
          </a:stretch>
        </p:blipFill>
        <p:spPr>
          <a:xfrm>
            <a:off x="2451891" y="5913770"/>
            <a:ext cx="7085116" cy="636055"/>
          </a:xfrm>
          <a:prstGeom prst="rect">
            <a:avLst/>
          </a:prstGeom>
        </p:spPr>
      </p:pic>
      <p:pic>
        <p:nvPicPr>
          <p:cNvPr id="4" name="Picture 3">
            <a:extLst>
              <a:ext uri="{FF2B5EF4-FFF2-40B4-BE49-F238E27FC236}">
                <a16:creationId xmlns:a16="http://schemas.microsoft.com/office/drawing/2014/main" id="{09CF667A-E59E-5A28-87FB-301152D2D5CE}"/>
              </a:ext>
            </a:extLst>
          </p:cNvPr>
          <p:cNvPicPr>
            <a:picLocks noChangeAspect="1"/>
          </p:cNvPicPr>
          <p:nvPr/>
        </p:nvPicPr>
        <p:blipFill>
          <a:blip r:embed="rId3"/>
          <a:stretch>
            <a:fillRect/>
          </a:stretch>
        </p:blipFill>
        <p:spPr>
          <a:xfrm>
            <a:off x="1572227" y="1583186"/>
            <a:ext cx="8672994" cy="1822392"/>
          </a:xfrm>
          <a:prstGeom prst="rect">
            <a:avLst/>
          </a:prstGeom>
        </p:spPr>
      </p:pic>
      <p:pic>
        <p:nvPicPr>
          <p:cNvPr id="5" name="Picture 4">
            <a:extLst>
              <a:ext uri="{FF2B5EF4-FFF2-40B4-BE49-F238E27FC236}">
                <a16:creationId xmlns:a16="http://schemas.microsoft.com/office/drawing/2014/main" id="{A49608BB-2268-993E-4483-6D7F9CE5A698}"/>
              </a:ext>
            </a:extLst>
          </p:cNvPr>
          <p:cNvPicPr>
            <a:picLocks noChangeAspect="1"/>
          </p:cNvPicPr>
          <p:nvPr/>
        </p:nvPicPr>
        <p:blipFill>
          <a:blip r:embed="rId4"/>
          <a:stretch>
            <a:fillRect/>
          </a:stretch>
        </p:blipFill>
        <p:spPr>
          <a:xfrm>
            <a:off x="2614401" y="3405578"/>
            <a:ext cx="6588646" cy="1822392"/>
          </a:xfrm>
          <a:prstGeom prst="rect">
            <a:avLst/>
          </a:prstGeom>
        </p:spPr>
      </p:pic>
    </p:spTree>
    <p:extLst>
      <p:ext uri="{BB962C8B-B14F-4D97-AF65-F5344CB8AC3E}">
        <p14:creationId xmlns:p14="http://schemas.microsoft.com/office/powerpoint/2010/main" val="222916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06EE-5F31-1D5A-2970-F1B0BBF66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D8447-6108-2CEB-DE73-76F0CB3D59A9}"/>
              </a:ext>
            </a:extLst>
          </p:cNvPr>
          <p:cNvSpPr>
            <a:spLocks noGrp="1"/>
          </p:cNvSpPr>
          <p:nvPr>
            <p:ph type="title"/>
          </p:nvPr>
        </p:nvSpPr>
        <p:spPr>
          <a:xfrm>
            <a:off x="280027" y="220919"/>
            <a:ext cx="9404723" cy="1400530"/>
          </a:xfrm>
        </p:spPr>
        <p:txBody>
          <a:bodyPr>
            <a:normAutofit fontScale="90000"/>
          </a:bodyPr>
          <a:lstStyle/>
          <a:p>
            <a:pPr lvl="0" defTabSz="914400">
              <a:spcBef>
                <a:spcPts val="0"/>
              </a:spcBef>
              <a:defRPr/>
            </a:pPr>
            <a:r>
              <a:rPr lang="en-US" sz="4400" b="1" dirty="0">
                <a:solidFill>
                  <a:srgbClr val="FFFFFF"/>
                </a:solidFill>
              </a:rPr>
              <a:t>Nationwide &amp; around the world- you’re covered with AZ Blue</a:t>
            </a:r>
          </a:p>
        </p:txBody>
      </p:sp>
      <p:pic>
        <p:nvPicPr>
          <p:cNvPr id="3" name="Picture 2">
            <a:extLst>
              <a:ext uri="{FF2B5EF4-FFF2-40B4-BE49-F238E27FC236}">
                <a16:creationId xmlns:a16="http://schemas.microsoft.com/office/drawing/2014/main" id="{A8EE543A-F96A-358C-C0FB-3C2429D900B8}"/>
              </a:ext>
            </a:extLst>
          </p:cNvPr>
          <p:cNvPicPr>
            <a:picLocks noChangeAspect="1"/>
          </p:cNvPicPr>
          <p:nvPr/>
        </p:nvPicPr>
        <p:blipFill>
          <a:blip r:embed="rId2"/>
          <a:stretch>
            <a:fillRect/>
          </a:stretch>
        </p:blipFill>
        <p:spPr>
          <a:xfrm>
            <a:off x="7356178" y="1312800"/>
            <a:ext cx="3957912" cy="5203511"/>
          </a:xfrm>
          <a:prstGeom prst="rect">
            <a:avLst/>
          </a:prstGeom>
        </p:spPr>
      </p:pic>
      <p:sp>
        <p:nvSpPr>
          <p:cNvPr id="4" name="TextBox 3">
            <a:extLst>
              <a:ext uri="{FF2B5EF4-FFF2-40B4-BE49-F238E27FC236}">
                <a16:creationId xmlns:a16="http://schemas.microsoft.com/office/drawing/2014/main" id="{73E3FBE0-ED08-07DE-34A5-6945064EED4A}"/>
              </a:ext>
            </a:extLst>
          </p:cNvPr>
          <p:cNvSpPr txBox="1"/>
          <p:nvPr/>
        </p:nvSpPr>
        <p:spPr>
          <a:xfrm>
            <a:off x="699520" y="2777404"/>
            <a:ext cx="5849957" cy="3600986"/>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mj-lt"/>
                <a:ea typeface="+mn-ea"/>
                <a:cs typeface="+mn-cs"/>
              </a:rPr>
              <a:t>National provider access- members will no longer be limited to Arizona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j-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mj-lt"/>
                <a:ea typeface="+mn-ea"/>
                <a:cs typeface="+mn-cs"/>
              </a:rPr>
              <a:t>New ID cards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mj-lt"/>
                <a:ea typeface="+mn-ea"/>
                <a:cs typeface="+mn-cs"/>
              </a:rPr>
              <a:t>AmeriBen will continue to handle member inquiries.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mj-lt"/>
                <a:ea typeface="+mn-ea"/>
                <a:cs typeface="+mn-cs"/>
              </a:rPr>
              <a:t>New provider search link: </a:t>
            </a:r>
            <a:r>
              <a:rPr kumimoji="0" lang="en-US" sz="1800" b="0" i="0" u="none" strike="noStrike" kern="1200" cap="none" spc="0" normalizeH="0" baseline="0" noProof="0" dirty="0">
                <a:ln>
                  <a:noFill/>
                </a:ln>
                <a:effectLst/>
                <a:uLnTx/>
                <a:uFillTx/>
                <a:latin typeface="+mj-lt"/>
                <a:ea typeface="+mn-ea"/>
                <a:cs typeface="+mn-cs"/>
                <a:hlinkClick r:id="rId3">
                  <a:extLst>
                    <a:ext uri="{A12FA001-AC4F-418D-AE19-62706E023703}">
                      <ahyp:hlinkClr xmlns:ahyp="http://schemas.microsoft.com/office/drawing/2018/hyperlinkcolor" val="tx"/>
                    </a:ext>
                  </a:extLst>
                </a:hlinkClick>
              </a:rPr>
              <a:t>www.azblue.com/jaanetwork2</a:t>
            </a:r>
            <a:r>
              <a:rPr kumimoji="0" lang="en-US" sz="1800" b="0" i="0" u="none" strike="noStrike" kern="1200" cap="none" spc="0" normalizeH="0" baseline="0" noProof="0" dirty="0">
                <a:ln>
                  <a:noFill/>
                </a:ln>
                <a:effectLst/>
                <a:uLnTx/>
                <a:uFillTx/>
                <a:latin typeface="+mj-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mj-lt"/>
                <a:ea typeface="+mn-ea"/>
                <a:cs typeface="+mn-cs"/>
              </a:rPr>
              <a:t>Access to BlueCross BlueShield of Arizona telemedicine services Telehealth by AZ Blue</a:t>
            </a:r>
          </a:p>
        </p:txBody>
      </p:sp>
      <p:sp>
        <p:nvSpPr>
          <p:cNvPr id="5" name="TextBox 4">
            <a:extLst>
              <a:ext uri="{FF2B5EF4-FFF2-40B4-BE49-F238E27FC236}">
                <a16:creationId xmlns:a16="http://schemas.microsoft.com/office/drawing/2014/main" id="{4C42F04F-FBAF-62A0-05B8-3A3CC3B3FF53}"/>
              </a:ext>
            </a:extLst>
          </p:cNvPr>
          <p:cNvSpPr txBox="1"/>
          <p:nvPr/>
        </p:nvSpPr>
        <p:spPr>
          <a:xfrm>
            <a:off x="434283" y="1983983"/>
            <a:ext cx="454810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mj-lt"/>
                <a:ea typeface="+mn-ea"/>
                <a:cs typeface="+mn-cs"/>
              </a:rPr>
              <a:t>What is changing? </a:t>
            </a:r>
          </a:p>
        </p:txBody>
      </p:sp>
    </p:spTree>
    <p:extLst>
      <p:ext uri="{BB962C8B-B14F-4D97-AF65-F5344CB8AC3E}">
        <p14:creationId xmlns:p14="http://schemas.microsoft.com/office/powerpoint/2010/main" val="26527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C4DE5-D5B0-C434-5706-DCEC14981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5B575-396D-7143-3BCD-B9E43413F902}"/>
              </a:ext>
            </a:extLst>
          </p:cNvPr>
          <p:cNvSpPr>
            <a:spLocks noGrp="1"/>
          </p:cNvSpPr>
          <p:nvPr>
            <p:ph type="title"/>
          </p:nvPr>
        </p:nvSpPr>
        <p:spPr/>
        <p:txBody>
          <a:bodyPr>
            <a:normAutofit/>
          </a:bodyPr>
          <a:lstStyle/>
          <a:p>
            <a:pPr lvl="0" defTabSz="914400">
              <a:spcBef>
                <a:spcPts val="0"/>
              </a:spcBef>
              <a:defRPr/>
            </a:pPr>
            <a:r>
              <a:rPr lang="en-US" sz="4400" b="1" dirty="0">
                <a:solidFill>
                  <a:srgbClr val="FFFFFF"/>
                </a:solidFill>
              </a:rPr>
              <a:t>Telehealth from AZ Blue </a:t>
            </a:r>
          </a:p>
        </p:txBody>
      </p:sp>
      <p:pic>
        <p:nvPicPr>
          <p:cNvPr id="3" name="Picture 2">
            <a:extLst>
              <a:ext uri="{FF2B5EF4-FFF2-40B4-BE49-F238E27FC236}">
                <a16:creationId xmlns:a16="http://schemas.microsoft.com/office/drawing/2014/main" id="{99401A4D-9DD7-EFEC-5C79-85DFDA9F7D47}"/>
              </a:ext>
            </a:extLst>
          </p:cNvPr>
          <p:cNvPicPr>
            <a:picLocks noChangeAspect="1"/>
          </p:cNvPicPr>
          <p:nvPr/>
        </p:nvPicPr>
        <p:blipFill>
          <a:blip r:embed="rId2"/>
          <a:stretch>
            <a:fillRect/>
          </a:stretch>
        </p:blipFill>
        <p:spPr>
          <a:xfrm>
            <a:off x="1916068" y="1359990"/>
            <a:ext cx="8359864" cy="4138019"/>
          </a:xfrm>
          <a:prstGeom prst="rect">
            <a:avLst/>
          </a:prstGeom>
        </p:spPr>
      </p:pic>
      <p:sp>
        <p:nvSpPr>
          <p:cNvPr id="4" name="TextBox 3">
            <a:extLst>
              <a:ext uri="{FF2B5EF4-FFF2-40B4-BE49-F238E27FC236}">
                <a16:creationId xmlns:a16="http://schemas.microsoft.com/office/drawing/2014/main" id="{D71C296F-6F43-A435-DF79-1A0C6EA651C3}"/>
              </a:ext>
            </a:extLst>
          </p:cNvPr>
          <p:cNvSpPr txBox="1"/>
          <p:nvPr/>
        </p:nvSpPr>
        <p:spPr>
          <a:xfrm>
            <a:off x="632460" y="5629274"/>
            <a:ext cx="1092708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mn-ea"/>
                <a:cs typeface="+mn-cs"/>
              </a:rPr>
              <a:t>Care is available </a:t>
            </a:r>
            <a:r>
              <a:rPr kumimoji="0" lang="en-US" sz="2400" b="0" i="0" u="sng" strike="noStrike" kern="1200" cap="none" spc="0" normalizeH="0" baseline="0" noProof="0" dirty="0">
                <a:ln>
                  <a:noFill/>
                </a:ln>
                <a:effectLst/>
                <a:uLnTx/>
                <a:uFillTx/>
                <a:latin typeface="+mj-lt"/>
                <a:ea typeface="+mn-ea"/>
                <a:cs typeface="+mn-cs"/>
              </a:rPr>
              <a:t>now</a:t>
            </a:r>
            <a:r>
              <a:rPr kumimoji="0" lang="en-US" sz="2400" b="0" i="0" u="none" strike="noStrike" kern="1200" cap="none" spc="0" normalizeH="0" baseline="0" noProof="0" dirty="0">
                <a:ln>
                  <a:noFill/>
                </a:ln>
                <a:effectLst/>
                <a:uLnTx/>
                <a:uFillTx/>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mn-ea"/>
                <a:cs typeface="+mn-cs"/>
              </a:rPr>
              <a:t>Visit AZBlueTelehealth.com to start a visit.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mn-ea"/>
                <a:cs typeface="+mn-cs"/>
              </a:rPr>
              <a:t>Customer service line: 1-844-606-1612</a:t>
            </a:r>
          </a:p>
        </p:txBody>
      </p:sp>
    </p:spTree>
    <p:extLst>
      <p:ext uri="{BB962C8B-B14F-4D97-AF65-F5344CB8AC3E}">
        <p14:creationId xmlns:p14="http://schemas.microsoft.com/office/powerpoint/2010/main" val="185250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5F1A-12F8-3041-B3EC-365BC85F0B63}"/>
              </a:ext>
            </a:extLst>
          </p:cNvPr>
          <p:cNvSpPr>
            <a:spLocks noGrp="1"/>
          </p:cNvSpPr>
          <p:nvPr>
            <p:ph type="title"/>
          </p:nvPr>
        </p:nvSpPr>
        <p:spPr>
          <a:xfrm>
            <a:off x="806195" y="804672"/>
            <a:ext cx="3521359" cy="4386453"/>
          </a:xfrm>
        </p:spPr>
        <p:txBody>
          <a:bodyPr anchor="ctr">
            <a:normAutofit/>
          </a:bodyPr>
          <a:lstStyle/>
          <a:p>
            <a:pPr algn="ctr"/>
            <a:r>
              <a:rPr lang="en-US" b="1" dirty="0" err="1"/>
              <a:t>AmeriBen</a:t>
            </a:r>
            <a:r>
              <a:rPr lang="en-US" b="1" dirty="0"/>
              <a:t> Maternal Health</a:t>
            </a:r>
          </a:p>
        </p:txBody>
      </p:sp>
      <p:sp>
        <p:nvSpPr>
          <p:cNvPr id="3" name="Content Placeholder 2">
            <a:extLst>
              <a:ext uri="{FF2B5EF4-FFF2-40B4-BE49-F238E27FC236}">
                <a16:creationId xmlns:a16="http://schemas.microsoft.com/office/drawing/2014/main" id="{B64295DB-F43B-D35E-E78C-31B10CA60137}"/>
              </a:ext>
            </a:extLst>
          </p:cNvPr>
          <p:cNvSpPr>
            <a:spLocks noGrp="1"/>
          </p:cNvSpPr>
          <p:nvPr>
            <p:ph idx="1"/>
          </p:nvPr>
        </p:nvSpPr>
        <p:spPr>
          <a:xfrm>
            <a:off x="4975861" y="804671"/>
            <a:ext cx="6399930" cy="5248657"/>
          </a:xfrm>
        </p:spPr>
        <p:txBody>
          <a:bodyPr anchor="ctr">
            <a:normAutofit/>
          </a:bodyPr>
          <a:lstStyle/>
          <a:p>
            <a:r>
              <a:rPr lang="en-US" sz="2800" dirty="0"/>
              <a:t>Personalized support to assist in maintaining health and avoiding complications during and after pregnancy</a:t>
            </a:r>
          </a:p>
        </p:txBody>
      </p:sp>
    </p:spTree>
    <p:extLst>
      <p:ext uri="{BB962C8B-B14F-4D97-AF65-F5344CB8AC3E}">
        <p14:creationId xmlns:p14="http://schemas.microsoft.com/office/powerpoint/2010/main" val="1418093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E7B2-BBE4-F0DD-058A-E44865905112}"/>
              </a:ext>
            </a:extLst>
          </p:cNvPr>
          <p:cNvSpPr>
            <a:spLocks noGrp="1"/>
          </p:cNvSpPr>
          <p:nvPr>
            <p:ph type="title"/>
          </p:nvPr>
        </p:nvSpPr>
        <p:spPr/>
        <p:txBody>
          <a:bodyPr/>
          <a:lstStyle/>
          <a:p>
            <a:r>
              <a:rPr lang="en-US" b="1" dirty="0"/>
              <a:t>Pharmacy Benefits Manager (PBM)</a:t>
            </a:r>
          </a:p>
        </p:txBody>
      </p:sp>
      <p:graphicFrame>
        <p:nvGraphicFramePr>
          <p:cNvPr id="7" name="Content Placeholder 2">
            <a:extLst>
              <a:ext uri="{FF2B5EF4-FFF2-40B4-BE49-F238E27FC236}">
                <a16:creationId xmlns:a16="http://schemas.microsoft.com/office/drawing/2014/main" id="{1DDEEC7A-34CA-9A45-13AF-9C99F2747EDE}"/>
              </a:ext>
            </a:extLst>
          </p:cNvPr>
          <p:cNvGraphicFramePr>
            <a:graphicFrameLocks noGrp="1"/>
          </p:cNvGraphicFramePr>
          <p:nvPr>
            <p:ph idx="1"/>
            <p:extLst>
              <p:ext uri="{D42A27DB-BD31-4B8C-83A1-F6EECF244321}">
                <p14:modId xmlns:p14="http://schemas.microsoft.com/office/powerpoint/2010/main" val="1973396401"/>
              </p:ext>
            </p:extLst>
          </p:nvPr>
        </p:nvGraphicFramePr>
        <p:xfrm>
          <a:off x="291353" y="1853248"/>
          <a:ext cx="11609294" cy="4365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955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463299"/>
            <a:ext cx="1600200" cy="304800"/>
          </a:xfrm>
          <a:prstGeom prst="rect">
            <a:avLst/>
          </a:prstGeom>
        </p:spPr>
      </p:pic>
      <p:sp>
        <p:nvSpPr>
          <p:cNvPr id="4" name="object 4"/>
          <p:cNvSpPr txBox="1"/>
          <p:nvPr/>
        </p:nvSpPr>
        <p:spPr>
          <a:xfrm>
            <a:off x="287867" y="786551"/>
            <a:ext cx="6928721" cy="1406368"/>
          </a:xfrm>
          <a:prstGeom prst="rect">
            <a:avLst/>
          </a:prstGeom>
        </p:spPr>
        <p:txBody>
          <a:bodyPr vert="horz" wrap="square" lIns="0" tIns="112607" rIns="0" bIns="0" rtlCol="0">
            <a:spAutoFit/>
          </a:bodyPr>
          <a:lstStyle/>
          <a:p>
            <a:pPr marL="16933" marR="6773" lvl="0" indent="0" algn="l" defTabSz="1219170" rtl="0" eaLnBrk="1" fontAlgn="auto" latinLnBrk="0" hangingPunct="1">
              <a:spcAft>
                <a:spcPts val="0"/>
              </a:spcAft>
              <a:buClrTx/>
              <a:buSzTx/>
              <a:buFontTx/>
              <a:buNone/>
              <a:tabLst/>
              <a:defRPr/>
            </a:pPr>
            <a:r>
              <a:rPr kumimoji="0" sz="4200" b="1" i="0" u="none" strike="noStrike" kern="0" cap="none" spc="320" normalizeH="0" baseline="0" noProof="0" dirty="0">
                <a:ln>
                  <a:noFill/>
                </a:ln>
                <a:effectLst/>
                <a:uLnTx/>
                <a:uFillTx/>
                <a:latin typeface="+mj-lt"/>
                <a:ea typeface="+mn-ea"/>
                <a:cs typeface="Tahoma"/>
              </a:rPr>
              <a:t>Pharmacy</a:t>
            </a:r>
            <a:r>
              <a:rPr kumimoji="0" sz="4200" b="1" i="0" u="none" strike="noStrike" kern="0" cap="none" spc="-260" normalizeH="0" baseline="0" noProof="0" dirty="0">
                <a:ln>
                  <a:noFill/>
                </a:ln>
                <a:effectLst/>
                <a:uLnTx/>
                <a:uFillTx/>
                <a:latin typeface="+mj-lt"/>
                <a:ea typeface="+mn-ea"/>
                <a:cs typeface="Tahoma"/>
              </a:rPr>
              <a:t> </a:t>
            </a:r>
            <a:r>
              <a:rPr kumimoji="0" sz="4200" b="1" i="0" u="none" strike="noStrike" kern="0" cap="none" spc="253" normalizeH="0" baseline="0" noProof="0" dirty="0">
                <a:ln>
                  <a:noFill/>
                </a:ln>
                <a:effectLst/>
                <a:uLnTx/>
                <a:uFillTx/>
                <a:latin typeface="+mj-lt"/>
                <a:ea typeface="+mn-ea"/>
                <a:cs typeface="Tahoma"/>
              </a:rPr>
              <a:t>Benefits </a:t>
            </a:r>
            <a:r>
              <a:rPr kumimoji="0" sz="4200" b="1" i="0" u="none" strike="noStrike" kern="0" cap="none" spc="287" normalizeH="0" baseline="0" noProof="0" dirty="0">
                <a:ln>
                  <a:noFill/>
                </a:ln>
                <a:effectLst/>
                <a:uLnTx/>
                <a:uFillTx/>
                <a:latin typeface="+mj-lt"/>
                <a:ea typeface="+mn-ea"/>
                <a:cs typeface="Tahoma"/>
              </a:rPr>
              <a:t>Open</a:t>
            </a:r>
            <a:r>
              <a:rPr kumimoji="0" sz="4200" b="1" i="0" u="none" strike="noStrike" kern="0" cap="none" spc="-260" normalizeH="0" baseline="0" noProof="0" dirty="0">
                <a:ln>
                  <a:noFill/>
                </a:ln>
                <a:effectLst/>
                <a:uLnTx/>
                <a:uFillTx/>
                <a:latin typeface="+mj-lt"/>
                <a:ea typeface="+mn-ea"/>
                <a:cs typeface="Tahoma"/>
              </a:rPr>
              <a:t> </a:t>
            </a:r>
            <a:r>
              <a:rPr kumimoji="0" sz="4200" b="1" i="0" u="none" strike="noStrike" kern="0" cap="none" spc="187" normalizeH="0" baseline="0" noProof="0" dirty="0">
                <a:ln>
                  <a:noFill/>
                </a:ln>
                <a:effectLst/>
                <a:uLnTx/>
                <a:uFillTx/>
                <a:latin typeface="+mj-lt"/>
                <a:ea typeface="+mn-ea"/>
                <a:cs typeface="Tahoma"/>
              </a:rPr>
              <a:t>Enrollment</a:t>
            </a:r>
            <a:r>
              <a:rPr kumimoji="0" sz="4200" b="1" i="0" u="none" strike="noStrike" kern="0" cap="none" spc="-253" normalizeH="0" baseline="0" noProof="0" dirty="0">
                <a:ln>
                  <a:noFill/>
                </a:ln>
                <a:effectLst/>
                <a:uLnTx/>
                <a:uFillTx/>
                <a:latin typeface="+mj-lt"/>
                <a:ea typeface="+mn-ea"/>
                <a:cs typeface="Tahoma"/>
              </a:rPr>
              <a:t> </a:t>
            </a:r>
            <a:r>
              <a:rPr kumimoji="0" sz="4200" b="1" i="0" u="none" strike="noStrike" kern="0" cap="none" spc="-27" normalizeH="0" baseline="0" noProof="0" dirty="0">
                <a:ln>
                  <a:noFill/>
                </a:ln>
                <a:effectLst/>
                <a:uLnTx/>
                <a:uFillTx/>
                <a:latin typeface="+mj-lt"/>
                <a:ea typeface="+mn-ea"/>
                <a:cs typeface="Tahoma"/>
              </a:rPr>
              <a:t>Info</a:t>
            </a:r>
            <a:endParaRPr kumimoji="0" sz="4200" b="1" i="0" u="none" strike="noStrike" kern="0" cap="none" spc="0" normalizeH="0" baseline="0" noProof="0" dirty="0">
              <a:ln>
                <a:noFill/>
              </a:ln>
              <a:effectLst/>
              <a:uLnTx/>
              <a:uFillTx/>
              <a:latin typeface="+mj-lt"/>
              <a:ea typeface="+mn-ea"/>
              <a:cs typeface="Tahoma"/>
            </a:endParaRPr>
          </a:p>
        </p:txBody>
      </p:sp>
      <p:grpSp>
        <p:nvGrpSpPr>
          <p:cNvPr id="5" name="object 5"/>
          <p:cNvGrpSpPr/>
          <p:nvPr/>
        </p:nvGrpSpPr>
        <p:grpSpPr>
          <a:xfrm>
            <a:off x="0" y="2694431"/>
            <a:ext cx="12192000" cy="4163907"/>
            <a:chOff x="0" y="2020823"/>
            <a:chExt cx="9144000" cy="3122930"/>
          </a:xfrm>
        </p:grpSpPr>
        <p:pic>
          <p:nvPicPr>
            <p:cNvPr id="6" name="object 6"/>
            <p:cNvPicPr/>
            <p:nvPr/>
          </p:nvPicPr>
          <p:blipFill>
            <a:blip r:embed="rId3" cstate="print"/>
            <a:stretch>
              <a:fillRect/>
            </a:stretch>
          </p:blipFill>
          <p:spPr>
            <a:xfrm>
              <a:off x="0" y="2020823"/>
              <a:ext cx="9143999" cy="3122676"/>
            </a:xfrm>
            <a:prstGeom prst="rect">
              <a:avLst/>
            </a:prstGeom>
          </p:spPr>
        </p:pic>
        <p:pic>
          <p:nvPicPr>
            <p:cNvPr id="7" name="object 7"/>
            <p:cNvPicPr/>
            <p:nvPr/>
          </p:nvPicPr>
          <p:blipFill>
            <a:blip r:embed="rId4" cstate="print"/>
            <a:stretch>
              <a:fillRect/>
            </a:stretch>
          </p:blipFill>
          <p:spPr>
            <a:xfrm>
              <a:off x="4473150" y="4686300"/>
              <a:ext cx="4556700" cy="347400"/>
            </a:xfrm>
            <a:prstGeom prst="rect">
              <a:avLst/>
            </a:prstGeom>
          </p:spPr>
        </p:pic>
      </p:grpSp>
      <p:sp>
        <p:nvSpPr>
          <p:cNvPr id="8" name="object 8"/>
          <p:cNvSpPr txBox="1"/>
          <p:nvPr/>
        </p:nvSpPr>
        <p:spPr>
          <a:xfrm>
            <a:off x="7453207" y="1466851"/>
            <a:ext cx="4405367" cy="848095"/>
          </a:xfrm>
          <a:prstGeom prst="rect">
            <a:avLst/>
          </a:prstGeom>
        </p:spPr>
        <p:txBody>
          <a:bodyPr vert="horz" wrap="square" lIns="0" tIns="16933" rIns="0" bIns="0" rtlCol="0">
            <a:spAutoFit/>
          </a:bodyPr>
          <a:lstStyle/>
          <a:p>
            <a:pPr marL="16933" marR="6773" lvl="0" indent="0" defTabSz="1219170" rtl="0" eaLnBrk="1" fontAlgn="auto" latinLnBrk="0" hangingPunct="1">
              <a:lnSpc>
                <a:spcPct val="100000"/>
              </a:lnSpc>
              <a:spcBef>
                <a:spcPts val="133"/>
              </a:spcBef>
              <a:spcAft>
                <a:spcPts val="0"/>
              </a:spcAft>
              <a:buClrTx/>
              <a:buSzTx/>
              <a:buFontTx/>
              <a:buNone/>
              <a:tabLst/>
              <a:defRPr/>
            </a:pPr>
            <a:r>
              <a:rPr kumimoji="0" b="0" i="0" u="none" strike="noStrike" kern="0" cap="none" spc="0" normalizeH="0" baseline="0" noProof="0" dirty="0">
                <a:ln>
                  <a:noFill/>
                </a:ln>
                <a:effectLst/>
                <a:uLnTx/>
                <a:uFillTx/>
                <a:ea typeface="+mn-ea"/>
                <a:cs typeface="Tahoma"/>
              </a:rPr>
              <a:t>Our</a:t>
            </a:r>
            <a:r>
              <a:rPr kumimoji="0" b="0" i="0" u="none" strike="noStrike" kern="0" cap="none" spc="-13" normalizeH="0" baseline="0" noProof="0" dirty="0">
                <a:ln>
                  <a:noFill/>
                </a:ln>
                <a:effectLst/>
                <a:uLnTx/>
                <a:uFillTx/>
                <a:ea typeface="+mn-ea"/>
                <a:cs typeface="Tahoma"/>
              </a:rPr>
              <a:t> </a:t>
            </a:r>
            <a:r>
              <a:rPr kumimoji="0" b="0" i="0" u="none" strike="noStrike" kern="0" cap="none" spc="60" normalizeH="0" baseline="0" noProof="0" dirty="0">
                <a:ln>
                  <a:noFill/>
                </a:ln>
                <a:effectLst/>
                <a:uLnTx/>
                <a:uFillTx/>
                <a:ea typeface="+mn-ea"/>
                <a:cs typeface="Tahoma"/>
              </a:rPr>
              <a:t>mission</a:t>
            </a:r>
            <a:r>
              <a:rPr kumimoji="0" b="0" i="0" u="none" strike="noStrike" kern="0" cap="none" spc="-7" normalizeH="0" baseline="0" noProof="0" dirty="0">
                <a:ln>
                  <a:noFill/>
                </a:ln>
                <a:effectLst/>
                <a:uLnTx/>
                <a:uFillTx/>
                <a:ea typeface="+mn-ea"/>
                <a:cs typeface="Tahoma"/>
              </a:rPr>
              <a:t> </a:t>
            </a:r>
            <a:r>
              <a:rPr kumimoji="0" b="0" i="0" u="none" strike="noStrike" kern="0" cap="none" spc="67" normalizeH="0" baseline="0" noProof="0" dirty="0">
                <a:ln>
                  <a:noFill/>
                </a:ln>
                <a:effectLst/>
                <a:uLnTx/>
                <a:uFillTx/>
                <a:ea typeface="+mn-ea"/>
                <a:cs typeface="Tahoma"/>
              </a:rPr>
              <a:t>is</a:t>
            </a:r>
            <a:r>
              <a:rPr kumimoji="0" b="0" i="0" u="none" strike="noStrike" kern="0" cap="none" spc="-7"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to</a:t>
            </a:r>
            <a:r>
              <a:rPr kumimoji="0" b="0" i="0" u="none" strike="noStrike" kern="0" cap="none" spc="-7" normalizeH="0" baseline="0" noProof="0" dirty="0">
                <a:ln>
                  <a:noFill/>
                </a:ln>
                <a:effectLst/>
                <a:uLnTx/>
                <a:uFillTx/>
                <a:ea typeface="+mn-ea"/>
                <a:cs typeface="Tahoma"/>
              </a:rPr>
              <a:t> </a:t>
            </a:r>
            <a:r>
              <a:rPr kumimoji="0" b="0" i="0" u="none" strike="noStrike" kern="0" cap="none" spc="73" normalizeH="0" baseline="0" noProof="0" dirty="0">
                <a:ln>
                  <a:noFill/>
                </a:ln>
                <a:effectLst/>
                <a:uLnTx/>
                <a:uFillTx/>
                <a:ea typeface="+mn-ea"/>
                <a:cs typeface="Tahoma"/>
              </a:rPr>
              <a:t>reduce</a:t>
            </a:r>
            <a:r>
              <a:rPr kumimoji="0" b="0" i="0" u="none" strike="noStrike" kern="0" cap="none" spc="-7"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the</a:t>
            </a:r>
            <a:r>
              <a:rPr kumimoji="0" b="0" i="0" u="none" strike="noStrike" kern="0" cap="none" spc="-7" normalizeH="0" baseline="0" noProof="0" dirty="0">
                <a:ln>
                  <a:noFill/>
                </a:ln>
                <a:effectLst/>
                <a:uLnTx/>
                <a:uFillTx/>
                <a:ea typeface="+mn-ea"/>
                <a:cs typeface="Tahoma"/>
              </a:rPr>
              <a:t> </a:t>
            </a:r>
            <a:r>
              <a:rPr kumimoji="0" b="0" i="0" u="none" strike="noStrike" kern="0" cap="none" spc="87" normalizeH="0" baseline="0" noProof="0" dirty="0">
                <a:ln>
                  <a:noFill/>
                </a:ln>
                <a:effectLst/>
                <a:uLnTx/>
                <a:uFillTx/>
                <a:ea typeface="+mn-ea"/>
                <a:cs typeface="Tahoma"/>
              </a:rPr>
              <a:t>cost</a:t>
            </a:r>
            <a:r>
              <a:rPr kumimoji="0" lang="en-US" b="0" i="0" u="none" strike="noStrike" kern="0" cap="none" spc="87" normalizeH="0" baseline="0" noProof="0" dirty="0">
                <a:ln>
                  <a:noFill/>
                </a:ln>
                <a:effectLst/>
                <a:uLnTx/>
                <a:uFillTx/>
                <a:ea typeface="+mn-ea"/>
                <a:cs typeface="Tahoma"/>
              </a:rPr>
              <a:t> </a:t>
            </a:r>
            <a:r>
              <a:rPr kumimoji="0" b="0" i="0" u="none" strike="noStrike" kern="0" cap="none" spc="-33" normalizeH="0" baseline="0" noProof="0" dirty="0">
                <a:ln>
                  <a:noFill/>
                </a:ln>
                <a:effectLst/>
                <a:uLnTx/>
                <a:uFillTx/>
                <a:ea typeface="+mn-ea"/>
                <a:cs typeface="Tahoma"/>
              </a:rPr>
              <a:t>and </a:t>
            </a:r>
            <a:r>
              <a:rPr kumimoji="0" b="0" i="0" u="none" strike="noStrike" kern="0" cap="none" spc="27" normalizeH="0" baseline="0" noProof="0" dirty="0">
                <a:ln>
                  <a:noFill/>
                </a:ln>
                <a:effectLst/>
                <a:uLnTx/>
                <a:uFillTx/>
                <a:ea typeface="+mn-ea"/>
                <a:cs typeface="Tahoma"/>
              </a:rPr>
              <a:t>complexity</a:t>
            </a:r>
            <a:r>
              <a:rPr kumimoji="0" b="0" i="0" u="none" strike="noStrike" kern="0" cap="none" spc="180" normalizeH="0" baseline="0" noProof="0" dirty="0">
                <a:ln>
                  <a:noFill/>
                </a:ln>
                <a:effectLst/>
                <a:uLnTx/>
                <a:uFillTx/>
                <a:ea typeface="+mn-ea"/>
                <a:cs typeface="Tahoma"/>
              </a:rPr>
              <a:t> </a:t>
            </a:r>
            <a:r>
              <a:rPr kumimoji="0" b="0" i="0" u="none" strike="noStrike" kern="0" cap="none" spc="73" normalizeH="0" baseline="0" noProof="0" dirty="0">
                <a:ln>
                  <a:noFill/>
                </a:ln>
                <a:effectLst/>
                <a:uLnTx/>
                <a:uFillTx/>
                <a:ea typeface="+mn-ea"/>
                <a:cs typeface="Tahoma"/>
              </a:rPr>
              <a:t>of</a:t>
            </a:r>
            <a:r>
              <a:rPr kumimoji="0" b="0" i="0" u="none" strike="noStrike" kern="0" cap="none" spc="18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prescription</a:t>
            </a:r>
            <a:r>
              <a:rPr kumimoji="0" b="0" i="0" u="none" strike="noStrike" kern="0" cap="none" spc="18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drugs</a:t>
            </a:r>
            <a:r>
              <a:rPr kumimoji="0" b="0" i="0" u="none" strike="noStrike" kern="0" cap="none" spc="18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with </a:t>
            </a:r>
            <a:r>
              <a:rPr kumimoji="0" b="0" i="0" u="none" strike="noStrike" kern="0" cap="none" spc="60" normalizeH="0" baseline="0" noProof="0" dirty="0">
                <a:ln>
                  <a:noFill/>
                </a:ln>
                <a:effectLst/>
                <a:uLnTx/>
                <a:uFillTx/>
                <a:ea typeface="+mn-ea"/>
                <a:cs typeface="Tahoma"/>
              </a:rPr>
              <a:t>radical</a:t>
            </a:r>
            <a:r>
              <a:rPr kumimoji="0" b="0" i="0" u="none" strike="noStrike" kern="0" cap="none" spc="-4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transparency.</a:t>
            </a:r>
            <a:endParaRPr kumimoji="0" b="0" i="0" u="none" strike="noStrike" kern="0" cap="none" spc="0" normalizeH="0" baseline="0" noProof="0" dirty="0">
              <a:ln>
                <a:noFill/>
              </a:ln>
              <a:effectLst/>
              <a:uLnTx/>
              <a:uFillTx/>
              <a:ea typeface="+mn-ea"/>
              <a:cs typeface="Tahoma"/>
            </a:endParaRPr>
          </a:p>
        </p:txBody>
      </p:sp>
      <p:sp>
        <p:nvSpPr>
          <p:cNvPr id="9" name="object 9"/>
          <p:cNvSpPr txBox="1"/>
          <p:nvPr/>
        </p:nvSpPr>
        <p:spPr>
          <a:xfrm>
            <a:off x="10610032" y="6371491"/>
            <a:ext cx="1294553" cy="18131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067" b="0" i="0" u="none" strike="noStrike" kern="0" cap="none" spc="0" normalizeH="0" baseline="0" noProof="0" dirty="0">
                <a:ln>
                  <a:noFill/>
                </a:ln>
                <a:solidFill>
                  <a:srgbClr val="FCF6F1"/>
                </a:solidFill>
                <a:effectLst/>
                <a:uLnTx/>
                <a:uFillTx/>
                <a:latin typeface="Tahoma"/>
                <a:ea typeface="+mn-ea"/>
                <a:cs typeface="Tahoma"/>
              </a:rPr>
              <a:t>smithrx.com</a:t>
            </a:r>
            <a:r>
              <a:rPr kumimoji="0" sz="1067" b="0" i="0" u="none" strike="noStrike" kern="0" cap="none" spc="187" normalizeH="0" baseline="0" noProof="0" dirty="0">
                <a:ln>
                  <a:noFill/>
                </a:ln>
                <a:solidFill>
                  <a:srgbClr val="FCF6F1"/>
                </a:solidFill>
                <a:effectLst/>
                <a:uLnTx/>
                <a:uFillTx/>
                <a:latin typeface="Tahoma"/>
                <a:ea typeface="+mn-ea"/>
                <a:cs typeface="Tahoma"/>
              </a:rPr>
              <a:t> </a:t>
            </a:r>
            <a:r>
              <a:rPr kumimoji="0" sz="1067" b="0" i="0" u="none" strike="noStrike" kern="0" cap="none" spc="-40" normalizeH="0" baseline="0" noProof="0" dirty="0">
                <a:ln>
                  <a:noFill/>
                </a:ln>
                <a:solidFill>
                  <a:srgbClr val="FCF6F1"/>
                </a:solidFill>
                <a:effectLst/>
                <a:uLnTx/>
                <a:uFillTx/>
                <a:latin typeface="Tahoma"/>
                <a:ea typeface="+mn-ea"/>
                <a:cs typeface="Tahoma"/>
              </a:rPr>
              <a:t>|</a:t>
            </a:r>
            <a:r>
              <a:rPr kumimoji="0" sz="1067" b="0" i="0" u="none" strike="noStrike" kern="0" cap="none" spc="187" normalizeH="0" baseline="0" noProof="0" dirty="0">
                <a:ln>
                  <a:noFill/>
                </a:ln>
                <a:solidFill>
                  <a:srgbClr val="FCF6F1"/>
                </a:solidFill>
                <a:effectLst/>
                <a:uLnTx/>
                <a:uFillTx/>
                <a:latin typeface="Tahoma"/>
                <a:ea typeface="+mn-ea"/>
                <a:cs typeface="Tahoma"/>
              </a:rPr>
              <a:t> </a:t>
            </a:r>
            <a:r>
              <a:rPr kumimoji="0" sz="1067" b="0" i="0" u="none" strike="noStrike" kern="0" cap="none" spc="47" normalizeH="0" baseline="0" noProof="0" dirty="0">
                <a:ln>
                  <a:noFill/>
                </a:ln>
                <a:solidFill>
                  <a:srgbClr val="FCF6F1"/>
                </a:solidFill>
                <a:effectLst/>
                <a:uLnTx/>
                <a:uFillTx/>
                <a:latin typeface="Tahoma"/>
                <a:ea typeface="+mn-ea"/>
                <a:cs typeface="Tahoma"/>
              </a:rPr>
              <a:t>202</a:t>
            </a:r>
            <a:r>
              <a:rPr kumimoji="0" lang="en-US" sz="1067" b="0" i="0" u="none" strike="noStrike" kern="0" cap="none" spc="47" normalizeH="0" baseline="0" noProof="0" dirty="0">
                <a:ln>
                  <a:noFill/>
                </a:ln>
                <a:solidFill>
                  <a:srgbClr val="FCF6F1"/>
                </a:solidFill>
                <a:effectLst/>
                <a:uLnTx/>
                <a:uFillTx/>
                <a:latin typeface="Tahoma"/>
                <a:ea typeface="+mn-ea"/>
                <a:cs typeface="Tahoma"/>
              </a:rPr>
              <a:t>6</a:t>
            </a:r>
            <a:endParaRPr kumimoji="0" sz="1067"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413674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74609"/>
            <a:ext cx="9404723" cy="968391"/>
          </a:xfrm>
        </p:spPr>
        <p:txBody>
          <a:bodyPr/>
          <a:lstStyle/>
          <a:p>
            <a:r>
              <a:rPr lang="en-US" b="1" dirty="0"/>
              <a:t>2026-27 Open Enrollment</a:t>
            </a:r>
          </a:p>
        </p:txBody>
      </p:sp>
      <p:sp>
        <p:nvSpPr>
          <p:cNvPr id="3" name="Content Placeholder 2"/>
          <p:cNvSpPr>
            <a:spLocks noGrp="1"/>
          </p:cNvSpPr>
          <p:nvPr>
            <p:ph idx="1"/>
          </p:nvPr>
        </p:nvSpPr>
        <p:spPr>
          <a:xfrm>
            <a:off x="646111" y="1323871"/>
            <a:ext cx="9783936" cy="4015030"/>
          </a:xfrm>
        </p:spPr>
        <p:txBody>
          <a:bodyPr>
            <a:noAutofit/>
          </a:bodyPr>
          <a:lstStyle/>
          <a:p>
            <a:r>
              <a:rPr lang="en-US" sz="1600" b="1" dirty="0"/>
              <a:t>Benefits Effective July 01, 2026</a:t>
            </a:r>
          </a:p>
          <a:p>
            <a:pPr marL="0" indent="0">
              <a:buNone/>
            </a:pPr>
            <a:endParaRPr lang="en-US" sz="1600" dirty="0"/>
          </a:p>
          <a:p>
            <a:r>
              <a:rPr lang="en-US" sz="1600" b="1" dirty="0"/>
              <a:t>Open Enrollment</a:t>
            </a:r>
          </a:p>
          <a:p>
            <a:pPr lvl="1"/>
            <a:r>
              <a:rPr lang="en-US" sz="1600" dirty="0"/>
              <a:t>April 20</a:t>
            </a:r>
            <a:r>
              <a:rPr lang="en-US" sz="1600" baseline="30000" dirty="0"/>
              <a:t>th</a:t>
            </a:r>
            <a:r>
              <a:rPr lang="en-US" sz="1600" dirty="0"/>
              <a:t> through 5:00pm on April 30</a:t>
            </a:r>
            <a:r>
              <a:rPr lang="en-US" sz="1600" baseline="30000" dirty="0"/>
              <a:t>th</a:t>
            </a:r>
            <a:endParaRPr lang="en-US" sz="1600" dirty="0"/>
          </a:p>
          <a:p>
            <a:pPr lvl="1"/>
            <a:r>
              <a:rPr lang="en-US" sz="1600" dirty="0"/>
              <a:t>Add, change or delete current elections (including changing plans, adding or dropping dependents, etc.)</a:t>
            </a:r>
          </a:p>
          <a:p>
            <a:pPr lvl="1"/>
            <a:r>
              <a:rPr lang="en-US" sz="1600" dirty="0"/>
              <a:t>Annual election unless qualifying life event occurs during plan year</a:t>
            </a:r>
          </a:p>
          <a:p>
            <a:pPr lvl="2"/>
            <a:r>
              <a:rPr lang="en-US" dirty="0"/>
              <a:t>Changes to eligibility must be made within 31 days of the event; if not, must wait until the next annual open enrollment period</a:t>
            </a:r>
          </a:p>
          <a:p>
            <a:pPr marL="914400" lvl="2" indent="0">
              <a:buNone/>
            </a:pPr>
            <a:endParaRPr lang="en-US" dirty="0"/>
          </a:p>
          <a:p>
            <a:pPr lvl="1"/>
            <a:r>
              <a:rPr lang="en-US" sz="1600" b="1" dirty="0"/>
              <a:t>EVERY EMPLOYEE MUST RE-ENROLL FOR BENEFITS DURING OPEN ENROLLMENT IN MUNIS EMPLOYEE SELF-SERVICE (ESS)</a:t>
            </a:r>
          </a:p>
          <a:p>
            <a:pPr lvl="2"/>
            <a:r>
              <a:rPr lang="en-US" dirty="0"/>
              <a:t>Failure to re-enroll will result in no benefits effective July 01, 2026!</a:t>
            </a:r>
          </a:p>
        </p:txBody>
      </p:sp>
      <p:pic>
        <p:nvPicPr>
          <p:cNvPr id="4" name="Picture 3" descr="Health Benefits - Clipboard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6588">
            <a:off x="9871212" y="5044476"/>
            <a:ext cx="1757721" cy="1171814"/>
          </a:xfrm>
          <a:prstGeom prst="rect">
            <a:avLst/>
          </a:prstGeom>
        </p:spPr>
      </p:pic>
    </p:spTree>
    <p:extLst>
      <p:ext uri="{BB962C8B-B14F-4D97-AF65-F5344CB8AC3E}">
        <p14:creationId xmlns:p14="http://schemas.microsoft.com/office/powerpoint/2010/main" val="2159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73909" y="6394701"/>
            <a:ext cx="243839" cy="243839"/>
          </a:xfrm>
          <a:prstGeom prst="rect">
            <a:avLst/>
          </a:prstGeom>
        </p:spPr>
      </p:pic>
      <p:pic>
        <p:nvPicPr>
          <p:cNvPr id="4" name="object 4"/>
          <p:cNvPicPr/>
          <p:nvPr/>
        </p:nvPicPr>
        <p:blipFill>
          <a:blip r:embed="rId3" cstate="print"/>
          <a:stretch>
            <a:fillRect/>
          </a:stretch>
        </p:blipFill>
        <p:spPr>
          <a:xfrm>
            <a:off x="8697225" y="1951889"/>
            <a:ext cx="2909455" cy="3983280"/>
          </a:xfrm>
          <a:prstGeom prst="rect">
            <a:avLst/>
          </a:prstGeom>
        </p:spPr>
      </p:pic>
      <p:sp>
        <p:nvSpPr>
          <p:cNvPr id="5" name="object 5" descr="$PPTXTitle"/>
          <p:cNvSpPr txBox="1">
            <a:spLocks noGrp="1"/>
          </p:cNvSpPr>
          <p:nvPr>
            <p:ph type="title"/>
          </p:nvPr>
        </p:nvSpPr>
        <p:spPr>
          <a:xfrm>
            <a:off x="303209" y="219460"/>
            <a:ext cx="7783516" cy="1189214"/>
          </a:xfrm>
          <a:prstGeom prst="rect">
            <a:avLst/>
          </a:prstGeom>
        </p:spPr>
        <p:txBody>
          <a:bodyPr vert="horz" wrap="square" lIns="0" tIns="85513" rIns="0" bIns="0" rtlCol="0">
            <a:spAutoFit/>
          </a:bodyPr>
          <a:lstStyle/>
          <a:p>
            <a:pPr marL="16933" marR="6773">
              <a:lnSpc>
                <a:spcPts val="4320"/>
              </a:lnSpc>
              <a:spcBef>
                <a:spcPts val="673"/>
              </a:spcBef>
            </a:pPr>
            <a:r>
              <a:rPr b="1" spc="180" dirty="0"/>
              <a:t>What</a:t>
            </a:r>
            <a:r>
              <a:rPr b="1" spc="-187" dirty="0"/>
              <a:t> </a:t>
            </a:r>
            <a:r>
              <a:rPr b="1" spc="220" dirty="0"/>
              <a:t>is</a:t>
            </a:r>
            <a:r>
              <a:rPr b="1" spc="-187" dirty="0"/>
              <a:t> </a:t>
            </a:r>
            <a:r>
              <a:rPr b="1" spc="167" dirty="0"/>
              <a:t>a</a:t>
            </a:r>
            <a:r>
              <a:rPr b="1" spc="-187" dirty="0"/>
              <a:t> </a:t>
            </a:r>
            <a:r>
              <a:rPr b="1" spc="373" dirty="0"/>
              <a:t>PBM</a:t>
            </a:r>
            <a:r>
              <a:rPr b="1" spc="-187" dirty="0"/>
              <a:t> </a:t>
            </a:r>
            <a:r>
              <a:rPr b="1" spc="152" dirty="0"/>
              <a:t>and </a:t>
            </a:r>
            <a:r>
              <a:rPr b="1" spc="213" dirty="0"/>
              <a:t>how</a:t>
            </a:r>
            <a:r>
              <a:rPr b="1" spc="-180" dirty="0"/>
              <a:t> </a:t>
            </a:r>
            <a:r>
              <a:rPr b="1" spc="240" dirty="0"/>
              <a:t>do</a:t>
            </a:r>
            <a:r>
              <a:rPr b="1" spc="-180" dirty="0"/>
              <a:t> </a:t>
            </a:r>
            <a:r>
              <a:rPr b="1" spc="-420" dirty="0"/>
              <a:t>I</a:t>
            </a:r>
            <a:r>
              <a:rPr b="1" spc="-187" dirty="0"/>
              <a:t> </a:t>
            </a:r>
            <a:r>
              <a:rPr b="1" spc="160" dirty="0"/>
              <a:t>get</a:t>
            </a:r>
            <a:r>
              <a:rPr b="1" spc="-187" dirty="0"/>
              <a:t> </a:t>
            </a:r>
            <a:r>
              <a:rPr b="1" spc="167" dirty="0"/>
              <a:t>my </a:t>
            </a:r>
            <a:r>
              <a:rPr b="1" spc="180" dirty="0"/>
              <a:t>medications?</a:t>
            </a:r>
          </a:p>
        </p:txBody>
      </p:sp>
      <p:sp>
        <p:nvSpPr>
          <p:cNvPr id="7" name="object 7"/>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20</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
        <p:nvSpPr>
          <p:cNvPr id="6" name="object 6"/>
          <p:cNvSpPr txBox="1"/>
          <p:nvPr/>
        </p:nvSpPr>
        <p:spPr>
          <a:xfrm>
            <a:off x="303209" y="1788239"/>
            <a:ext cx="7948764" cy="4310581"/>
          </a:xfrm>
          <a:prstGeom prst="rect">
            <a:avLst/>
          </a:prstGeom>
        </p:spPr>
        <p:txBody>
          <a:bodyPr vert="horz" wrap="square" lIns="0" tIns="16933" rIns="0" bIns="0" rtlCol="0">
            <a:spAutoFit/>
          </a:bodyPr>
          <a:lstStyle/>
          <a:p>
            <a:pPr marL="16933" marR="352205" lvl="0" indent="0" algn="l" defTabSz="1219170" rtl="0" eaLnBrk="1" fontAlgn="auto" latinLnBrk="0" hangingPunct="1">
              <a:lnSpc>
                <a:spcPct val="125000"/>
              </a:lnSpc>
              <a:spcBef>
                <a:spcPts val="133"/>
              </a:spcBef>
              <a:spcAft>
                <a:spcPts val="0"/>
              </a:spcAft>
              <a:buClrTx/>
              <a:buSzTx/>
              <a:buFontTx/>
              <a:buNone/>
              <a:tabLst/>
              <a:defRPr/>
            </a:pPr>
            <a:r>
              <a:rPr kumimoji="0" b="0" i="0" u="none" strike="noStrike" kern="0" cap="none" spc="60" normalizeH="0" baseline="0" noProof="0" dirty="0">
                <a:ln>
                  <a:noFill/>
                </a:ln>
                <a:effectLst/>
                <a:uLnTx/>
                <a:uFillTx/>
                <a:ea typeface="+mn-ea"/>
                <a:cs typeface="Tahoma"/>
              </a:rPr>
              <a:t>Pharmacy</a:t>
            </a:r>
            <a:r>
              <a:rPr kumimoji="0" b="0" i="0" u="none" strike="noStrike" kern="0" cap="none" spc="160"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Benefit</a:t>
            </a:r>
            <a:r>
              <a:rPr kumimoji="0" b="0" i="0" u="none" strike="noStrike" kern="0" cap="none" spc="160"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Managers</a:t>
            </a:r>
            <a:r>
              <a:rPr kumimoji="0" b="0" i="0" u="none" strike="noStrike" kern="0" cap="none" spc="160" normalizeH="0" baseline="0" noProof="0" dirty="0">
                <a:ln>
                  <a:noFill/>
                </a:ln>
                <a:effectLst/>
                <a:uLnTx/>
                <a:uFillTx/>
                <a:ea typeface="+mn-ea"/>
                <a:cs typeface="Tahoma"/>
              </a:rPr>
              <a:t> </a:t>
            </a:r>
            <a:r>
              <a:rPr kumimoji="0" lang="en-US" b="0" i="0" u="none" strike="noStrike" kern="0" cap="none" spc="-13" normalizeH="0" baseline="0" noProof="0" dirty="0">
                <a:ln>
                  <a:noFill/>
                </a:ln>
                <a:effectLst/>
                <a:uLnTx/>
                <a:uFillTx/>
                <a:ea typeface="+mn-ea"/>
                <a:cs typeface="Tahoma"/>
              </a:rPr>
              <a:t>(</a:t>
            </a:r>
            <a:r>
              <a:rPr kumimoji="0" b="0" i="0" u="none" strike="noStrike" kern="0" cap="none" spc="-13" normalizeH="0" baseline="0" noProof="0" dirty="0">
                <a:ln>
                  <a:noFill/>
                </a:ln>
                <a:effectLst/>
                <a:uLnTx/>
                <a:uFillTx/>
                <a:ea typeface="+mn-ea"/>
                <a:cs typeface="Tahoma"/>
              </a:rPr>
              <a:t>PBM)</a:t>
            </a:r>
            <a:r>
              <a:rPr kumimoji="0" lang="en-US" b="0" i="0" u="none" strike="noStrike" kern="0" cap="none" spc="-13"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coordinate</a:t>
            </a:r>
            <a:r>
              <a:rPr kumimoji="0" b="0" i="0" u="none" strike="noStrike" kern="0" cap="none" spc="160"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the</a:t>
            </a:r>
            <a:r>
              <a:rPr kumimoji="0" b="0" i="0" u="none" strike="noStrike" kern="0" cap="none" spc="16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interaction </a:t>
            </a:r>
            <a:r>
              <a:rPr kumimoji="0" b="0" i="0" u="none" strike="noStrike" kern="0" cap="none" spc="13" normalizeH="0" baseline="0" noProof="0" dirty="0">
                <a:ln>
                  <a:noFill/>
                </a:ln>
                <a:effectLst/>
                <a:uLnTx/>
                <a:uFillTx/>
                <a:ea typeface="+mn-ea"/>
                <a:cs typeface="Tahoma"/>
              </a:rPr>
              <a:t>between</a:t>
            </a:r>
            <a:r>
              <a:rPr kumimoji="0" b="0" i="0" u="none" strike="noStrike" kern="0" cap="none" spc="152"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your</a:t>
            </a:r>
            <a:r>
              <a:rPr kumimoji="0" b="0" i="0" u="none" strike="noStrike" kern="0" cap="none" spc="152"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employer,</a:t>
            </a:r>
            <a:r>
              <a:rPr kumimoji="0" b="0" i="0" u="none" strike="noStrike" kern="0" cap="none" spc="152"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physician</a:t>
            </a:r>
            <a:r>
              <a:rPr kumimoji="0" b="0" i="0" u="none" strike="noStrike" kern="0" cap="none" spc="152"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and</a:t>
            </a:r>
            <a:r>
              <a:rPr kumimoji="0" b="0" i="0" u="none" strike="noStrike" kern="0" cap="none" spc="16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pharmacy.</a:t>
            </a:r>
            <a:endParaRPr kumimoji="0" b="0" i="0" u="none" strike="noStrike" kern="0" cap="none" spc="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b="1" i="0" u="none" strike="noStrike" kern="0" cap="none" spc="-47" normalizeH="0" baseline="0" noProof="0" dirty="0">
                <a:ln>
                  <a:noFill/>
                </a:ln>
                <a:effectLst/>
                <a:uLnTx/>
                <a:uFillTx/>
                <a:ea typeface="+mn-ea"/>
                <a:cs typeface="Tahoma"/>
              </a:rPr>
              <a:t>How</a:t>
            </a:r>
            <a:r>
              <a:rPr kumimoji="0" b="1" i="0" u="none" strike="noStrike" kern="0" cap="none" spc="-53" normalizeH="0" baseline="0" noProof="0" dirty="0">
                <a:ln>
                  <a:noFill/>
                </a:ln>
                <a:effectLst/>
                <a:uLnTx/>
                <a:uFillTx/>
                <a:ea typeface="+mn-ea"/>
                <a:cs typeface="Tahoma"/>
              </a:rPr>
              <a:t> </a:t>
            </a:r>
            <a:r>
              <a:rPr kumimoji="0" b="1" i="0" u="none" strike="noStrike" kern="0" cap="none" spc="0" normalizeH="0" baseline="0" noProof="0" dirty="0">
                <a:ln>
                  <a:noFill/>
                </a:ln>
                <a:effectLst/>
                <a:uLnTx/>
                <a:uFillTx/>
                <a:ea typeface="+mn-ea"/>
                <a:cs typeface="Tahoma"/>
              </a:rPr>
              <a:t>does</a:t>
            </a:r>
            <a:r>
              <a:rPr kumimoji="0" b="1" i="0" u="none" strike="noStrike" kern="0" cap="none" spc="-53" normalizeH="0" baseline="0" noProof="0" dirty="0">
                <a:ln>
                  <a:noFill/>
                </a:ln>
                <a:effectLst/>
                <a:uLnTx/>
                <a:uFillTx/>
                <a:ea typeface="+mn-ea"/>
                <a:cs typeface="Tahoma"/>
              </a:rPr>
              <a:t> </a:t>
            </a:r>
            <a:r>
              <a:rPr kumimoji="0" b="1" i="0" u="none" strike="noStrike" kern="0" cap="none" spc="-40" normalizeH="0" baseline="0" noProof="0" dirty="0">
                <a:ln>
                  <a:noFill/>
                </a:ln>
                <a:effectLst/>
                <a:uLnTx/>
                <a:uFillTx/>
                <a:ea typeface="+mn-ea"/>
                <a:cs typeface="Tahoma"/>
              </a:rPr>
              <a:t>the</a:t>
            </a:r>
            <a:r>
              <a:rPr kumimoji="0" b="1" i="0" u="none" strike="noStrike" kern="0" cap="none" spc="-53" normalizeH="0" baseline="0" noProof="0" dirty="0">
                <a:ln>
                  <a:noFill/>
                </a:ln>
                <a:effectLst/>
                <a:uLnTx/>
                <a:uFillTx/>
                <a:ea typeface="+mn-ea"/>
                <a:cs typeface="Tahoma"/>
              </a:rPr>
              <a:t> </a:t>
            </a:r>
            <a:r>
              <a:rPr kumimoji="0" b="1" i="0" u="none" strike="noStrike" kern="0" cap="none" spc="0" normalizeH="0" baseline="0" noProof="0" dirty="0">
                <a:ln>
                  <a:noFill/>
                </a:ln>
                <a:effectLst/>
                <a:uLnTx/>
                <a:uFillTx/>
                <a:ea typeface="+mn-ea"/>
                <a:cs typeface="Tahoma"/>
              </a:rPr>
              <a:t>PBM</a:t>
            </a:r>
            <a:r>
              <a:rPr kumimoji="0" b="1" i="0" u="none" strike="noStrike" kern="0" cap="none" spc="-53" normalizeH="0" baseline="0" noProof="0" dirty="0">
                <a:ln>
                  <a:noFill/>
                </a:ln>
                <a:effectLst/>
                <a:uLnTx/>
                <a:uFillTx/>
                <a:ea typeface="+mn-ea"/>
                <a:cs typeface="Tahoma"/>
              </a:rPr>
              <a:t> </a:t>
            </a:r>
            <a:r>
              <a:rPr kumimoji="0" b="1" i="0" u="none" strike="noStrike" kern="0" cap="none" spc="-27" normalizeH="0" baseline="0" noProof="0" dirty="0">
                <a:ln>
                  <a:noFill/>
                </a:ln>
                <a:effectLst/>
                <a:uLnTx/>
                <a:uFillTx/>
                <a:ea typeface="+mn-ea"/>
                <a:cs typeface="Tahoma"/>
              </a:rPr>
              <a:t>help</a:t>
            </a:r>
            <a:r>
              <a:rPr kumimoji="0" b="1" i="0" u="none" strike="noStrike" kern="0" cap="none" spc="-53" normalizeH="0" baseline="0" noProof="0" dirty="0">
                <a:ln>
                  <a:noFill/>
                </a:ln>
                <a:effectLst/>
                <a:uLnTx/>
                <a:uFillTx/>
                <a:ea typeface="+mn-ea"/>
                <a:cs typeface="Tahoma"/>
              </a:rPr>
              <a:t> </a:t>
            </a:r>
            <a:r>
              <a:rPr kumimoji="0" b="1" i="0" u="none" strike="noStrike" kern="0" cap="none" spc="-27" normalizeH="0" baseline="0" noProof="0" dirty="0">
                <a:ln>
                  <a:noFill/>
                </a:ln>
                <a:effectLst/>
                <a:uLnTx/>
                <a:uFillTx/>
                <a:ea typeface="+mn-ea"/>
                <a:cs typeface="Tahoma"/>
              </a:rPr>
              <a:t>my</a:t>
            </a:r>
            <a:r>
              <a:rPr kumimoji="0" b="1" i="0" u="none" strike="noStrike" kern="0" cap="none" spc="-47" normalizeH="0" baseline="0" noProof="0" dirty="0">
                <a:ln>
                  <a:noFill/>
                </a:ln>
                <a:effectLst/>
                <a:uLnTx/>
                <a:uFillTx/>
                <a:ea typeface="+mn-ea"/>
                <a:cs typeface="Tahoma"/>
              </a:rPr>
              <a:t> </a:t>
            </a:r>
            <a:r>
              <a:rPr kumimoji="0" b="1" i="0" u="none" strike="noStrike" kern="0" cap="none" spc="-27" normalizeH="0" baseline="0" noProof="0" dirty="0">
                <a:ln>
                  <a:noFill/>
                </a:ln>
                <a:effectLst/>
                <a:uLnTx/>
                <a:uFillTx/>
                <a:ea typeface="+mn-ea"/>
                <a:cs typeface="Tahoma"/>
              </a:rPr>
              <a:t>pharmacy</a:t>
            </a:r>
            <a:r>
              <a:rPr kumimoji="0" b="1" i="0" u="none" strike="noStrike" kern="0" cap="none" spc="-53" normalizeH="0" baseline="0" noProof="0" dirty="0">
                <a:ln>
                  <a:noFill/>
                </a:ln>
                <a:effectLst/>
                <a:uLnTx/>
                <a:uFillTx/>
                <a:ea typeface="+mn-ea"/>
                <a:cs typeface="Tahoma"/>
              </a:rPr>
              <a:t> </a:t>
            </a:r>
            <a:r>
              <a:rPr kumimoji="0" b="1" i="0" u="none" strike="noStrike" kern="0" cap="none" spc="-13" normalizeH="0" baseline="0" noProof="0" dirty="0">
                <a:ln>
                  <a:noFill/>
                </a:ln>
                <a:effectLst/>
                <a:uLnTx/>
                <a:uFillTx/>
                <a:ea typeface="+mn-ea"/>
                <a:cs typeface="Tahoma"/>
              </a:rPr>
              <a:t>experience?</a:t>
            </a:r>
            <a:endParaRPr kumimoji="0" b="0" i="0" u="none" strike="noStrike" kern="0" cap="none" spc="0" normalizeH="0" baseline="0" noProof="0" dirty="0">
              <a:ln>
                <a:noFill/>
              </a:ln>
              <a:effectLst/>
              <a:uLnTx/>
              <a:uFillTx/>
              <a:ea typeface="+mn-ea"/>
              <a:cs typeface="Tahoma"/>
            </a:endParaRPr>
          </a:p>
          <a:p>
            <a:pPr marL="626518" marR="398770"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b="0" i="0" u="none" strike="noStrike" kern="0" cap="none" spc="13" normalizeH="0" baseline="0" noProof="0" dirty="0">
                <a:ln>
                  <a:noFill/>
                </a:ln>
                <a:effectLst/>
                <a:uLnTx/>
                <a:uFillTx/>
                <a:ea typeface="+mn-ea"/>
                <a:cs typeface="Tahoma"/>
              </a:rPr>
              <a:t>Making</a:t>
            </a:r>
            <a:r>
              <a:rPr kumimoji="0" b="0" i="0" u="none" strike="noStrike" kern="0" cap="none" spc="113"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sure</a:t>
            </a:r>
            <a:r>
              <a:rPr kumimoji="0" b="0" i="0" u="none" strike="noStrike" kern="0" cap="none" spc="12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youʼre</a:t>
            </a:r>
            <a:r>
              <a:rPr kumimoji="0" b="0" i="0" u="none" strike="noStrike" kern="0" cap="none" spc="113"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charged</a:t>
            </a:r>
            <a:r>
              <a:rPr kumimoji="0" b="0" i="0" u="none" strike="noStrike" kern="0" cap="none" spc="12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the</a:t>
            </a:r>
            <a:r>
              <a:rPr kumimoji="0" b="0" i="0" u="none" strike="noStrike" kern="0" cap="none" spc="12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correct</a:t>
            </a:r>
            <a:r>
              <a:rPr kumimoji="0" b="0" i="0" u="none" strike="noStrike" kern="0" cap="none" spc="113" normalizeH="0" baseline="0" noProof="0" dirty="0">
                <a:ln>
                  <a:noFill/>
                </a:ln>
                <a:effectLst/>
                <a:uLnTx/>
                <a:uFillTx/>
                <a:ea typeface="+mn-ea"/>
                <a:cs typeface="Tahoma"/>
              </a:rPr>
              <a:t> </a:t>
            </a:r>
            <a:r>
              <a:rPr kumimoji="0" b="0" i="0" u="none" strike="noStrike" kern="0" cap="none" spc="80" normalizeH="0" baseline="0" noProof="0" dirty="0">
                <a:ln>
                  <a:noFill/>
                </a:ln>
                <a:effectLst/>
                <a:uLnTx/>
                <a:uFillTx/>
                <a:ea typeface="+mn-ea"/>
                <a:cs typeface="Tahoma"/>
              </a:rPr>
              <a:t>copay</a:t>
            </a:r>
            <a:r>
              <a:rPr kumimoji="0" b="0" i="0" u="none" strike="noStrike" kern="0" cap="none" spc="12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at</a:t>
            </a:r>
            <a:r>
              <a:rPr kumimoji="0" b="0" i="0" u="none" strike="noStrike" kern="0" cap="none" spc="120" normalizeH="0" baseline="0" noProof="0" dirty="0">
                <a:ln>
                  <a:noFill/>
                </a:ln>
                <a:effectLst/>
                <a:uLnTx/>
                <a:uFillTx/>
                <a:ea typeface="+mn-ea"/>
                <a:cs typeface="Tahoma"/>
              </a:rPr>
              <a:t> </a:t>
            </a:r>
            <a:r>
              <a:rPr kumimoji="0" b="0" i="0" u="none" strike="noStrike" kern="0" cap="none" spc="-33" normalizeH="0" baseline="0" noProof="0" dirty="0">
                <a:ln>
                  <a:noFill/>
                </a:ln>
                <a:effectLst/>
                <a:uLnTx/>
                <a:uFillTx/>
                <a:ea typeface="+mn-ea"/>
                <a:cs typeface="Tahoma"/>
              </a:rPr>
              <a:t>the </a:t>
            </a:r>
            <a:r>
              <a:rPr kumimoji="0" b="0" i="0" u="none" strike="noStrike" kern="0" cap="none" spc="-13" normalizeH="0" baseline="0" noProof="0" dirty="0">
                <a:ln>
                  <a:noFill/>
                </a:ln>
                <a:effectLst/>
                <a:uLnTx/>
                <a:uFillTx/>
                <a:ea typeface="+mn-ea"/>
                <a:cs typeface="Tahoma"/>
              </a:rPr>
              <a:t>pharmacy.</a:t>
            </a:r>
            <a:endParaRPr kumimoji="0" b="0" i="0" u="none" strike="noStrike" kern="0" cap="none" spc="0" normalizeH="0" baseline="0" noProof="0" dirty="0">
              <a:ln>
                <a:noFill/>
              </a:ln>
              <a:effectLst/>
              <a:uLnTx/>
              <a:uFillTx/>
              <a:ea typeface="+mn-ea"/>
              <a:cs typeface="Tahoma"/>
            </a:endParaRPr>
          </a:p>
          <a:p>
            <a:pPr marL="626518" marR="158323"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b="0" i="0" u="none" strike="noStrike" kern="0" cap="none" spc="27" normalizeH="0" baseline="0" noProof="0" dirty="0">
                <a:ln>
                  <a:noFill/>
                </a:ln>
                <a:effectLst/>
                <a:uLnTx/>
                <a:uFillTx/>
                <a:ea typeface="+mn-ea"/>
                <a:cs typeface="Tahoma"/>
              </a:rPr>
              <a:t>Setting</a:t>
            </a:r>
            <a:r>
              <a:rPr kumimoji="0" b="0" i="0" u="none" strike="noStrike" kern="0" cap="none" spc="6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up</a:t>
            </a:r>
            <a:r>
              <a:rPr kumimoji="0" b="0" i="0" u="none" strike="noStrike" kern="0" cap="none" spc="6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your</a:t>
            </a:r>
            <a:r>
              <a:rPr kumimoji="0" b="0" i="0" u="none" strike="noStrike" kern="0" cap="none" spc="6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medications</a:t>
            </a:r>
            <a:r>
              <a:rPr kumimoji="0" b="0" i="0" u="none" strike="noStrike" kern="0" cap="none" spc="67"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to</a:t>
            </a:r>
            <a:r>
              <a:rPr kumimoji="0" b="0" i="0" u="none" strike="noStrike" kern="0" cap="none" spc="60" normalizeH="0" baseline="0" noProof="0" dirty="0">
                <a:ln>
                  <a:noFill/>
                </a:ln>
                <a:effectLst/>
                <a:uLnTx/>
                <a:uFillTx/>
                <a:ea typeface="+mn-ea"/>
                <a:cs typeface="Tahoma"/>
              </a:rPr>
              <a:t> </a:t>
            </a:r>
            <a:r>
              <a:rPr kumimoji="0" b="0" i="0" u="none" strike="noStrike" kern="0" cap="none" spc="73" normalizeH="0" baseline="0" noProof="0" dirty="0">
                <a:ln>
                  <a:noFill/>
                </a:ln>
                <a:effectLst/>
                <a:uLnTx/>
                <a:uFillTx/>
                <a:ea typeface="+mn-ea"/>
                <a:cs typeface="Tahoma"/>
              </a:rPr>
              <a:t>be</a:t>
            </a:r>
            <a:r>
              <a:rPr kumimoji="0" b="0" i="0" u="none" strike="noStrike" kern="0" cap="none" spc="60" normalizeH="0" baseline="0" noProof="0" dirty="0">
                <a:ln>
                  <a:noFill/>
                </a:ln>
                <a:effectLst/>
                <a:uLnTx/>
                <a:uFillTx/>
                <a:ea typeface="+mn-ea"/>
                <a:cs typeface="Tahoma"/>
              </a:rPr>
              <a:t> covered</a:t>
            </a:r>
            <a:r>
              <a:rPr kumimoji="0" b="0" i="0" u="none" strike="noStrike" kern="0" cap="none" spc="67"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according</a:t>
            </a:r>
            <a:r>
              <a:rPr kumimoji="0" b="0" i="0" u="none" strike="noStrike" kern="0" cap="none" spc="60" normalizeH="0" baseline="0" noProof="0" dirty="0">
                <a:ln>
                  <a:noFill/>
                </a:ln>
                <a:effectLst/>
                <a:uLnTx/>
                <a:uFillTx/>
                <a:ea typeface="+mn-ea"/>
                <a:cs typeface="Tahoma"/>
              </a:rPr>
              <a:t> </a:t>
            </a:r>
            <a:r>
              <a:rPr kumimoji="0" b="0" i="0" u="none" strike="noStrike" kern="0" cap="none" spc="-33" normalizeH="0" baseline="0" noProof="0" dirty="0">
                <a:ln>
                  <a:noFill/>
                </a:ln>
                <a:effectLst/>
                <a:uLnTx/>
                <a:uFillTx/>
                <a:ea typeface="+mn-ea"/>
                <a:cs typeface="Tahoma"/>
              </a:rPr>
              <a:t>to </a:t>
            </a:r>
            <a:r>
              <a:rPr kumimoji="0" b="0" i="0" u="none" strike="noStrike" kern="0" cap="none" spc="0" normalizeH="0" baseline="0" noProof="0" dirty="0">
                <a:ln>
                  <a:noFill/>
                </a:ln>
                <a:effectLst/>
                <a:uLnTx/>
                <a:uFillTx/>
                <a:ea typeface="+mn-ea"/>
                <a:cs typeface="Tahoma"/>
              </a:rPr>
              <a:t>your</a:t>
            </a:r>
            <a:r>
              <a:rPr kumimoji="0" b="0" i="0" u="none" strike="noStrike" kern="0" cap="none" spc="11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plan</a:t>
            </a:r>
            <a:r>
              <a:rPr kumimoji="0" b="0" i="0" u="none" strike="noStrike" kern="0" cap="none" spc="12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design.</a:t>
            </a:r>
            <a:endParaRPr kumimoji="0" b="0" i="0" u="none" strike="noStrike" kern="0" cap="none" spc="0" normalizeH="0" baseline="0" noProof="0" dirty="0">
              <a:ln>
                <a:noFill/>
              </a:ln>
              <a:effectLst/>
              <a:uLnTx/>
              <a:uFillTx/>
              <a:ea typeface="+mn-ea"/>
              <a:cs typeface="Tahoma"/>
            </a:endParaRPr>
          </a:p>
          <a:p>
            <a:pPr marL="626518" marR="894058"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b="0" i="0" u="none" strike="noStrike" kern="0" cap="none" spc="13" normalizeH="0" baseline="0" noProof="0" dirty="0">
                <a:ln>
                  <a:noFill/>
                </a:ln>
                <a:effectLst/>
                <a:uLnTx/>
                <a:uFillTx/>
                <a:ea typeface="+mn-ea"/>
                <a:cs typeface="Tahoma"/>
              </a:rPr>
              <a:t>Managing</a:t>
            </a:r>
            <a:r>
              <a:rPr kumimoji="0" b="0" i="0" u="none" strike="noStrike" kern="0" cap="none" spc="173"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clinical</a:t>
            </a:r>
            <a:r>
              <a:rPr kumimoji="0" b="0" i="0" u="none" strike="noStrike" kern="0" cap="none" spc="1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requirements</a:t>
            </a:r>
            <a:r>
              <a:rPr kumimoji="0" b="0" i="0" u="none" strike="noStrike" kern="0" cap="none" spc="1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related</a:t>
            </a:r>
            <a:r>
              <a:rPr kumimoji="0" b="0" i="0" u="none" strike="noStrike" kern="0" cap="none" spc="173"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to</a:t>
            </a:r>
            <a:r>
              <a:rPr kumimoji="0" b="0" i="0" u="none" strike="noStrike" kern="0" cap="none" spc="18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your </a:t>
            </a:r>
            <a:r>
              <a:rPr kumimoji="0" b="0" i="0" u="none" strike="noStrike" kern="0" cap="none" spc="-13" normalizeH="0" baseline="0" noProof="0" dirty="0">
                <a:ln>
                  <a:noFill/>
                </a:ln>
                <a:effectLst/>
                <a:uLnTx/>
                <a:uFillTx/>
                <a:ea typeface="+mn-ea"/>
                <a:cs typeface="Tahoma"/>
              </a:rPr>
              <a:t>prescriptions.</a:t>
            </a:r>
            <a:endParaRPr kumimoji="0" b="0" i="0" u="none" strike="noStrike" kern="0" cap="none" spc="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b="1" i="0" u="none" strike="noStrike" kern="0" cap="none" spc="-47" normalizeH="0" baseline="0" noProof="0" dirty="0">
                <a:ln>
                  <a:noFill/>
                </a:ln>
                <a:effectLst/>
                <a:uLnTx/>
                <a:uFillTx/>
                <a:ea typeface="+mn-ea"/>
                <a:cs typeface="Tahoma"/>
              </a:rPr>
              <a:t>How</a:t>
            </a:r>
            <a:r>
              <a:rPr kumimoji="0" b="1" i="0" u="none" strike="noStrike" kern="0" cap="none" spc="-73" normalizeH="0" baseline="0" noProof="0" dirty="0">
                <a:ln>
                  <a:noFill/>
                </a:ln>
                <a:effectLst/>
                <a:uLnTx/>
                <a:uFillTx/>
                <a:ea typeface="+mn-ea"/>
                <a:cs typeface="Tahoma"/>
              </a:rPr>
              <a:t> </a:t>
            </a:r>
            <a:r>
              <a:rPr kumimoji="0" b="1" i="0" u="none" strike="noStrike" kern="0" cap="none" spc="0" normalizeH="0" baseline="0" noProof="0" dirty="0">
                <a:ln>
                  <a:noFill/>
                </a:ln>
                <a:effectLst/>
                <a:uLnTx/>
                <a:uFillTx/>
                <a:ea typeface="+mn-ea"/>
                <a:cs typeface="Tahoma"/>
              </a:rPr>
              <a:t>do</a:t>
            </a:r>
            <a:r>
              <a:rPr kumimoji="0" b="1" i="0" u="none" strike="noStrike" kern="0" cap="none" spc="-73" normalizeH="0" baseline="0" noProof="0" dirty="0">
                <a:ln>
                  <a:noFill/>
                </a:ln>
                <a:effectLst/>
                <a:uLnTx/>
                <a:uFillTx/>
                <a:ea typeface="+mn-ea"/>
                <a:cs typeface="Tahoma"/>
              </a:rPr>
              <a:t> </a:t>
            </a:r>
            <a:r>
              <a:rPr kumimoji="0" b="1" i="0" u="none" strike="noStrike" kern="0" cap="none" spc="-287" normalizeH="0" baseline="0" noProof="0" dirty="0">
                <a:ln>
                  <a:noFill/>
                </a:ln>
                <a:effectLst/>
                <a:uLnTx/>
                <a:uFillTx/>
                <a:ea typeface="+mn-ea"/>
                <a:cs typeface="Tahoma"/>
              </a:rPr>
              <a:t>I</a:t>
            </a:r>
            <a:r>
              <a:rPr kumimoji="0" b="1" i="0" u="none" strike="noStrike" kern="0" cap="none" spc="-67" normalizeH="0" baseline="0" noProof="0" dirty="0">
                <a:ln>
                  <a:noFill/>
                </a:ln>
                <a:effectLst/>
                <a:uLnTx/>
                <a:uFillTx/>
                <a:ea typeface="+mn-ea"/>
                <a:cs typeface="Tahoma"/>
              </a:rPr>
              <a:t> </a:t>
            </a:r>
            <a:r>
              <a:rPr kumimoji="0" b="1" i="0" u="none" strike="noStrike" kern="0" cap="none" spc="-33" normalizeH="0" baseline="0" noProof="0" dirty="0">
                <a:ln>
                  <a:noFill/>
                </a:ln>
                <a:effectLst/>
                <a:uLnTx/>
                <a:uFillTx/>
                <a:ea typeface="+mn-ea"/>
                <a:cs typeface="Tahoma"/>
              </a:rPr>
              <a:t>get</a:t>
            </a:r>
            <a:r>
              <a:rPr kumimoji="0" b="1" i="0" u="none" strike="noStrike" kern="0" cap="none" spc="-73" normalizeH="0" baseline="0" noProof="0" dirty="0">
                <a:ln>
                  <a:noFill/>
                </a:ln>
                <a:effectLst/>
                <a:uLnTx/>
                <a:uFillTx/>
                <a:ea typeface="+mn-ea"/>
                <a:cs typeface="Tahoma"/>
              </a:rPr>
              <a:t> </a:t>
            </a:r>
            <a:r>
              <a:rPr kumimoji="0" b="1" i="0" u="none" strike="noStrike" kern="0" cap="none" spc="-13" normalizeH="0" baseline="0" noProof="0" dirty="0">
                <a:ln>
                  <a:noFill/>
                </a:ln>
                <a:effectLst/>
                <a:uLnTx/>
                <a:uFillTx/>
                <a:ea typeface="+mn-ea"/>
                <a:cs typeface="Tahoma"/>
              </a:rPr>
              <a:t>coverage?</a:t>
            </a:r>
            <a:endParaRPr kumimoji="0" b="0" i="0" u="none" strike="noStrike" kern="0" cap="none" spc="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b="0" i="0" u="none" strike="noStrike" kern="0" cap="none" spc="13" normalizeH="0" baseline="0" noProof="0" dirty="0">
                <a:ln>
                  <a:noFill/>
                </a:ln>
                <a:effectLst/>
                <a:uLnTx/>
                <a:uFillTx/>
                <a:ea typeface="+mn-ea"/>
                <a:cs typeface="Tahoma"/>
              </a:rPr>
              <a:t>Youʼre</a:t>
            </a:r>
            <a:r>
              <a:rPr kumimoji="0" b="0" i="0" u="none" strike="noStrike" kern="0" cap="none" spc="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automatically</a:t>
            </a:r>
            <a:r>
              <a:rPr kumimoji="0" b="0" i="0" u="none" strike="noStrike" kern="0" cap="none" spc="87" normalizeH="0" baseline="0" noProof="0" dirty="0">
                <a:ln>
                  <a:noFill/>
                </a:ln>
                <a:effectLst/>
                <a:uLnTx/>
                <a:uFillTx/>
                <a:ea typeface="+mn-ea"/>
                <a:cs typeface="Tahoma"/>
              </a:rPr>
              <a:t> </a:t>
            </a:r>
            <a:r>
              <a:rPr kumimoji="0" b="0" i="0" u="none" strike="noStrike" kern="0" cap="none" spc="60" normalizeH="0" baseline="0" noProof="0" dirty="0">
                <a:ln>
                  <a:noFill/>
                </a:ln>
                <a:effectLst/>
                <a:uLnTx/>
                <a:uFillTx/>
                <a:ea typeface="+mn-ea"/>
                <a:cs typeface="Tahoma"/>
              </a:rPr>
              <a:t>covered</a:t>
            </a:r>
            <a:r>
              <a:rPr kumimoji="0" b="0" i="0" u="none" strike="noStrike" kern="0" cap="none" spc="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when</a:t>
            </a:r>
            <a:r>
              <a:rPr kumimoji="0" b="0" i="0" u="none" strike="noStrike" kern="0" cap="none" spc="8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you</a:t>
            </a:r>
            <a:r>
              <a:rPr kumimoji="0" b="0" i="0" u="none" strike="noStrike" kern="0" cap="none" spc="8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enroll</a:t>
            </a:r>
            <a:r>
              <a:rPr kumimoji="0" b="0" i="0" u="none" strike="noStrike" kern="0" cap="none" spc="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in</a:t>
            </a:r>
            <a:r>
              <a:rPr kumimoji="0" b="0" i="0" u="none" strike="noStrike" kern="0" cap="none" spc="8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your</a:t>
            </a:r>
            <a:r>
              <a:rPr kumimoji="0" b="0" i="0" u="none" strike="noStrike" kern="0" cap="none" spc="8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health</a:t>
            </a:r>
            <a:r>
              <a:rPr kumimoji="0" b="0" i="0" u="none" strike="noStrike" kern="0" cap="none" spc="8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plan.</a:t>
            </a:r>
            <a:endParaRPr kumimoji="0" b="0" i="0" u="none" strike="noStrike" kern="0" cap="none" spc="0" normalizeH="0" baseline="0" noProof="0" dirty="0">
              <a:ln>
                <a:noFill/>
              </a:ln>
              <a:effectLst/>
              <a:uLnTx/>
              <a:uFillTx/>
              <a:ea typeface="+mn-ea"/>
              <a:cs typeface="Tahoma"/>
            </a:endParaRPr>
          </a:p>
        </p:txBody>
      </p:sp>
    </p:spTree>
    <p:extLst>
      <p:ext uri="{BB962C8B-B14F-4D97-AF65-F5344CB8AC3E}">
        <p14:creationId xmlns:p14="http://schemas.microsoft.com/office/powerpoint/2010/main" val="382963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571096"/>
          </a:xfrm>
          <a:prstGeom prst="rect">
            <a:avLst/>
          </a:prstGeom>
        </p:spPr>
        <p:txBody>
          <a:bodyPr vert="horz" wrap="square" lIns="0" tIns="16933" rIns="0" bIns="0" rtlCol="0">
            <a:spAutoFit/>
          </a:bodyPr>
          <a:lstStyle/>
          <a:p>
            <a:pPr marL="16933">
              <a:spcBef>
                <a:spcPts val="133"/>
              </a:spcBef>
            </a:pPr>
            <a:r>
              <a:rPr sz="3600" b="1" spc="152" dirty="0"/>
              <a:t>Will</a:t>
            </a:r>
            <a:r>
              <a:rPr sz="3600" b="1" spc="-187" dirty="0"/>
              <a:t> </a:t>
            </a:r>
            <a:r>
              <a:rPr sz="3600" b="1" spc="200" dirty="0"/>
              <a:t>my</a:t>
            </a:r>
            <a:r>
              <a:rPr sz="3600" b="1" spc="-180" dirty="0"/>
              <a:t> </a:t>
            </a:r>
            <a:r>
              <a:rPr sz="3600" b="1" spc="207" dirty="0"/>
              <a:t>pharmacy</a:t>
            </a:r>
            <a:r>
              <a:rPr sz="3600" b="1" spc="-180" dirty="0"/>
              <a:t> </a:t>
            </a:r>
            <a:r>
              <a:rPr sz="3600" b="1" spc="213" dirty="0"/>
              <a:t>experience</a:t>
            </a:r>
            <a:r>
              <a:rPr sz="3600" b="1" spc="-180" dirty="0"/>
              <a:t> </a:t>
            </a:r>
            <a:r>
              <a:rPr sz="3600" b="1" spc="207" dirty="0"/>
              <a:t>change?</a:t>
            </a:r>
          </a:p>
        </p:txBody>
      </p:sp>
      <p:sp>
        <p:nvSpPr>
          <p:cNvPr id="21" name="object 21"/>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21</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
        <p:nvSpPr>
          <p:cNvPr id="5" name="object 5"/>
          <p:cNvSpPr txBox="1"/>
          <p:nvPr/>
        </p:nvSpPr>
        <p:spPr>
          <a:xfrm>
            <a:off x="295300" y="1381545"/>
            <a:ext cx="11171276" cy="828667"/>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14999"/>
              </a:lnSpc>
              <a:spcBef>
                <a:spcPts val="133"/>
              </a:spcBef>
              <a:spcAft>
                <a:spcPts val="0"/>
              </a:spcAft>
              <a:buClrTx/>
              <a:buSzTx/>
              <a:buFontTx/>
              <a:buNone/>
              <a:tabLst/>
              <a:defRPr/>
            </a:pPr>
            <a:r>
              <a:rPr kumimoji="0" sz="2400" b="0" i="0" u="none" strike="noStrike" kern="0" cap="none" spc="13" normalizeH="0" baseline="0" noProof="0" dirty="0">
                <a:ln>
                  <a:noFill/>
                </a:ln>
                <a:effectLst/>
                <a:uLnTx/>
                <a:uFillTx/>
                <a:ea typeface="+mn-ea"/>
                <a:cs typeface="Tahoma"/>
              </a:rPr>
              <a:t>For</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most</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plan</a:t>
            </a:r>
            <a:r>
              <a:rPr kumimoji="0" sz="2400" b="0" i="0" u="none" strike="noStrike" kern="0" cap="none" spc="67"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members,</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there</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will</a:t>
            </a:r>
            <a:r>
              <a:rPr kumimoji="0" sz="2400" b="0" i="0" u="none" strike="noStrike" kern="0" cap="none" spc="80" normalizeH="0" baseline="0" noProof="0" dirty="0">
                <a:ln>
                  <a:noFill/>
                </a:ln>
                <a:effectLst/>
                <a:uLnTx/>
                <a:uFillTx/>
                <a:ea typeface="+mn-ea"/>
                <a:cs typeface="Tahoma"/>
              </a:rPr>
              <a:t> </a:t>
            </a:r>
            <a:r>
              <a:rPr kumimoji="0" sz="2400" b="0" i="0" u="none" strike="noStrike" kern="0" cap="none" spc="100" normalizeH="0" baseline="0" noProof="0" dirty="0">
                <a:ln>
                  <a:noFill/>
                </a:ln>
                <a:effectLst/>
                <a:uLnTx/>
                <a:uFillTx/>
                <a:ea typeface="+mn-ea"/>
                <a:cs typeface="Tahoma"/>
              </a:rPr>
              <a:t>be</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little</a:t>
            </a:r>
            <a:r>
              <a:rPr kumimoji="0" sz="2400" b="0" i="0" u="none" strike="noStrike" kern="0" cap="none" spc="73"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to</a:t>
            </a:r>
            <a:r>
              <a:rPr kumimoji="0" sz="2400" b="0" i="0" u="none" strike="noStrike" kern="0" cap="none" spc="73" normalizeH="0" baseline="0" noProof="0" dirty="0">
                <a:ln>
                  <a:noFill/>
                </a:ln>
                <a:effectLst/>
                <a:uLnTx/>
                <a:uFillTx/>
                <a:ea typeface="+mn-ea"/>
                <a:cs typeface="Tahoma"/>
              </a:rPr>
              <a:t> no </a:t>
            </a:r>
            <a:r>
              <a:rPr kumimoji="0" sz="2400" b="0" i="0" u="none" strike="noStrike" kern="0" cap="none" spc="60" normalizeH="0" baseline="0" noProof="0" dirty="0">
                <a:ln>
                  <a:noFill/>
                </a:ln>
                <a:effectLst/>
                <a:uLnTx/>
                <a:uFillTx/>
                <a:ea typeface="+mn-ea"/>
                <a:cs typeface="Tahoma"/>
              </a:rPr>
              <a:t>change. </a:t>
            </a:r>
            <a:r>
              <a:rPr kumimoji="0" sz="2400" b="0" i="0" u="none" strike="noStrike" kern="0" cap="none" spc="107" normalizeH="0" baseline="0" noProof="0" dirty="0">
                <a:ln>
                  <a:noFill/>
                </a:ln>
                <a:effectLst/>
                <a:uLnTx/>
                <a:uFillTx/>
                <a:ea typeface="+mn-ea"/>
                <a:cs typeface="Tahoma"/>
              </a:rPr>
              <a:t>Go</a:t>
            </a:r>
            <a:r>
              <a:rPr kumimoji="0" sz="2400" b="0" i="0" u="none" strike="noStrike" kern="0" cap="none" spc="80"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to</a:t>
            </a:r>
            <a:r>
              <a:rPr kumimoji="0" sz="2400" b="0" i="0" u="none" strike="noStrike" kern="0" cap="none" spc="80"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your</a:t>
            </a:r>
            <a:r>
              <a:rPr kumimoji="0" sz="2400" b="0" i="0" u="none" strike="noStrike" kern="0" cap="none" spc="80"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usual</a:t>
            </a:r>
            <a:r>
              <a:rPr kumimoji="0" sz="2400" b="0" i="0" u="none" strike="noStrike" kern="0" cap="none" spc="80"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pharmacy</a:t>
            </a:r>
            <a:r>
              <a:rPr kumimoji="0" sz="2400" b="0" i="0" u="none" strike="noStrike" kern="0" cap="none" spc="80"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and</a:t>
            </a:r>
            <a:r>
              <a:rPr kumimoji="0" sz="2400" b="0" i="0" u="none" strike="noStrike" kern="0" cap="none" spc="80"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get</a:t>
            </a:r>
            <a:r>
              <a:rPr kumimoji="0" sz="2400" b="0" i="0" u="none" strike="noStrike" kern="0" cap="none" spc="80"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your</a:t>
            </a:r>
            <a:r>
              <a:rPr kumimoji="0" sz="2400" b="0" i="0" u="none" strike="noStrike" kern="0" cap="none" spc="80" normalizeH="0" baseline="0" noProof="0" dirty="0">
                <a:ln>
                  <a:noFill/>
                </a:ln>
                <a:effectLst/>
                <a:uLnTx/>
                <a:uFillTx/>
                <a:ea typeface="+mn-ea"/>
                <a:cs typeface="Tahoma"/>
              </a:rPr>
              <a:t> </a:t>
            </a:r>
            <a:r>
              <a:rPr kumimoji="0" sz="2400" b="0" i="0" u="none" strike="noStrike" kern="0" cap="none" spc="-13" normalizeH="0" baseline="0" noProof="0" dirty="0">
                <a:ln>
                  <a:noFill/>
                </a:ln>
                <a:effectLst/>
                <a:uLnTx/>
                <a:uFillTx/>
                <a:ea typeface="+mn-ea"/>
                <a:cs typeface="Tahoma"/>
              </a:rPr>
              <a:t>medications.</a:t>
            </a:r>
            <a:endParaRPr kumimoji="0" sz="2400" b="0" i="0" u="none" strike="noStrike" kern="0" cap="none" spc="0" normalizeH="0" baseline="0" noProof="0" dirty="0">
              <a:ln>
                <a:noFill/>
              </a:ln>
              <a:effectLst/>
              <a:uLnTx/>
              <a:uFillTx/>
              <a:ea typeface="+mn-ea"/>
              <a:cs typeface="Tahoma"/>
            </a:endParaRPr>
          </a:p>
        </p:txBody>
      </p:sp>
      <p:grpSp>
        <p:nvGrpSpPr>
          <p:cNvPr id="6" name="object 6"/>
          <p:cNvGrpSpPr/>
          <p:nvPr/>
        </p:nvGrpSpPr>
        <p:grpSpPr>
          <a:xfrm>
            <a:off x="4326721" y="2442300"/>
            <a:ext cx="3539067" cy="2993813"/>
            <a:chOff x="3245041" y="1831725"/>
            <a:chExt cx="2654300" cy="2245360"/>
          </a:xfrm>
        </p:grpSpPr>
        <p:sp>
          <p:nvSpPr>
            <p:cNvPr id="7" name="object 7"/>
            <p:cNvSpPr/>
            <p:nvPr/>
          </p:nvSpPr>
          <p:spPr>
            <a:xfrm>
              <a:off x="3247266"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5"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245041" y="1868713"/>
              <a:ext cx="2651760" cy="2207260"/>
            </a:xfrm>
            <a:custGeom>
              <a:avLst/>
              <a:gdLst/>
              <a:ahLst/>
              <a:cxnLst/>
              <a:rect l="l" t="t" r="r" b="b"/>
              <a:pathLst>
                <a:path w="2651760"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9" y="36730"/>
                  </a:lnTo>
                  <a:lnTo>
                    <a:pt x="2642153" y="77416"/>
                  </a:lnTo>
                  <a:lnTo>
                    <a:pt x="2651699" y="125407"/>
                  </a:lnTo>
                  <a:lnTo>
                    <a:pt x="2651699" y="2081692"/>
                  </a:lnTo>
                  <a:lnTo>
                    <a:pt x="2641844" y="2130506"/>
                  </a:lnTo>
                  <a:lnTo>
                    <a:pt x="2614969" y="2170368"/>
                  </a:lnTo>
                  <a:lnTo>
                    <a:pt x="2575106"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object 9"/>
            <p:cNvPicPr/>
            <p:nvPr/>
          </p:nvPicPr>
          <p:blipFill>
            <a:blip r:embed="rId3" cstate="print"/>
            <a:stretch>
              <a:fillRect/>
            </a:stretch>
          </p:blipFill>
          <p:spPr>
            <a:xfrm>
              <a:off x="3355849" y="2035622"/>
              <a:ext cx="692399" cy="690899"/>
            </a:xfrm>
            <a:prstGeom prst="rect">
              <a:avLst/>
            </a:prstGeom>
          </p:spPr>
        </p:pic>
      </p:grpSp>
      <p:grpSp>
        <p:nvGrpSpPr>
          <p:cNvPr id="10" name="object 10"/>
          <p:cNvGrpSpPr/>
          <p:nvPr/>
        </p:nvGrpSpPr>
        <p:grpSpPr>
          <a:xfrm>
            <a:off x="312232" y="2442300"/>
            <a:ext cx="3539067" cy="2993813"/>
            <a:chOff x="234174" y="1831725"/>
            <a:chExt cx="2654300" cy="2245360"/>
          </a:xfrm>
        </p:grpSpPr>
        <p:sp>
          <p:nvSpPr>
            <p:cNvPr id="11" name="object 11"/>
            <p:cNvSpPr/>
            <p:nvPr/>
          </p:nvSpPr>
          <p:spPr>
            <a:xfrm>
              <a:off x="236399"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4"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234174" y="1868713"/>
              <a:ext cx="2651760" cy="2207260"/>
            </a:xfrm>
            <a:custGeom>
              <a:avLst/>
              <a:gdLst/>
              <a:ahLst/>
              <a:cxnLst/>
              <a:rect l="l" t="t" r="r" b="b"/>
              <a:pathLst>
                <a:path w="2651760" h="2207260">
                  <a:moveTo>
                    <a:pt x="2526292" y="2207099"/>
                  </a:moveTo>
                  <a:lnTo>
                    <a:pt x="125407" y="2207099"/>
                  </a:lnTo>
                  <a:lnTo>
                    <a:pt x="76593" y="2197244"/>
                  </a:lnTo>
                  <a:lnTo>
                    <a:pt x="36730" y="2170368"/>
                  </a:lnTo>
                  <a:lnTo>
                    <a:pt x="9855" y="2130506"/>
                  </a:lnTo>
                  <a:lnTo>
                    <a:pt x="0" y="2081692"/>
                  </a:lnTo>
                  <a:lnTo>
                    <a:pt x="0" y="125407"/>
                  </a:lnTo>
                  <a:lnTo>
                    <a:pt x="9855" y="76593"/>
                  </a:lnTo>
                  <a:lnTo>
                    <a:pt x="36730" y="36730"/>
                  </a:lnTo>
                  <a:lnTo>
                    <a:pt x="76593" y="9855"/>
                  </a:lnTo>
                  <a:lnTo>
                    <a:pt x="125407" y="0"/>
                  </a:lnTo>
                  <a:lnTo>
                    <a:pt x="2526292" y="0"/>
                  </a:lnTo>
                  <a:lnTo>
                    <a:pt x="2574283" y="9546"/>
                  </a:lnTo>
                  <a:lnTo>
                    <a:pt x="2614968" y="36730"/>
                  </a:lnTo>
                  <a:lnTo>
                    <a:pt x="2642153" y="77416"/>
                  </a:lnTo>
                  <a:lnTo>
                    <a:pt x="2651699" y="125407"/>
                  </a:lnTo>
                  <a:lnTo>
                    <a:pt x="2651699" y="2081692"/>
                  </a:lnTo>
                  <a:lnTo>
                    <a:pt x="2641844" y="2130506"/>
                  </a:lnTo>
                  <a:lnTo>
                    <a:pt x="2614968" y="2170368"/>
                  </a:lnTo>
                  <a:lnTo>
                    <a:pt x="2575106"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13"/>
            <p:cNvPicPr/>
            <p:nvPr/>
          </p:nvPicPr>
          <p:blipFill>
            <a:blip r:embed="rId4" cstate="print"/>
            <a:stretch>
              <a:fillRect/>
            </a:stretch>
          </p:blipFill>
          <p:spPr>
            <a:xfrm>
              <a:off x="327675" y="2035622"/>
              <a:ext cx="687068" cy="690899"/>
            </a:xfrm>
            <a:prstGeom prst="rect">
              <a:avLst/>
            </a:prstGeom>
          </p:spPr>
        </p:pic>
      </p:grpSp>
      <p:grpSp>
        <p:nvGrpSpPr>
          <p:cNvPr id="14" name="object 14"/>
          <p:cNvGrpSpPr/>
          <p:nvPr/>
        </p:nvGrpSpPr>
        <p:grpSpPr>
          <a:xfrm>
            <a:off x="8341227" y="2442300"/>
            <a:ext cx="3539067" cy="2993813"/>
            <a:chOff x="6255920" y="1831725"/>
            <a:chExt cx="2654300" cy="2245360"/>
          </a:xfrm>
        </p:grpSpPr>
        <p:sp>
          <p:nvSpPr>
            <p:cNvPr id="15" name="object 15"/>
            <p:cNvSpPr/>
            <p:nvPr/>
          </p:nvSpPr>
          <p:spPr>
            <a:xfrm>
              <a:off x="6258145" y="1831725"/>
              <a:ext cx="2651760" cy="2245360"/>
            </a:xfrm>
            <a:custGeom>
              <a:avLst/>
              <a:gdLst/>
              <a:ahLst/>
              <a:cxnLst/>
              <a:rect l="l" t="t" r="r" b="b"/>
              <a:pathLst>
                <a:path w="2651759" h="2245360">
                  <a:moveTo>
                    <a:pt x="2524128"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8" y="0"/>
                  </a:lnTo>
                  <a:lnTo>
                    <a:pt x="2572947" y="9710"/>
                  </a:lnTo>
                  <a:lnTo>
                    <a:pt x="2614335" y="37364"/>
                  </a:lnTo>
                  <a:lnTo>
                    <a:pt x="2641989" y="78752"/>
                  </a:lnTo>
                  <a:lnTo>
                    <a:pt x="2651699" y="127572"/>
                  </a:lnTo>
                  <a:lnTo>
                    <a:pt x="2651699" y="2117627"/>
                  </a:lnTo>
                  <a:lnTo>
                    <a:pt x="2641674" y="2167284"/>
                  </a:lnTo>
                  <a:lnTo>
                    <a:pt x="2614335" y="2207834"/>
                  </a:lnTo>
                  <a:lnTo>
                    <a:pt x="2573785" y="2235174"/>
                  </a:lnTo>
                  <a:lnTo>
                    <a:pt x="2524128" y="2245199"/>
                  </a:lnTo>
                  <a:close/>
                </a:path>
              </a:pathLst>
            </a:custGeom>
            <a:solidFill>
              <a:srgbClr val="207337"/>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6255920" y="1868713"/>
              <a:ext cx="2651760" cy="2207260"/>
            </a:xfrm>
            <a:custGeom>
              <a:avLst/>
              <a:gdLst/>
              <a:ahLst/>
              <a:cxnLst/>
              <a:rect l="l" t="t" r="r" b="b"/>
              <a:pathLst>
                <a:path w="2651759"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8" y="36730"/>
                  </a:lnTo>
                  <a:lnTo>
                    <a:pt x="2642153" y="77416"/>
                  </a:lnTo>
                  <a:lnTo>
                    <a:pt x="2651699" y="125407"/>
                  </a:lnTo>
                  <a:lnTo>
                    <a:pt x="2651699" y="2081692"/>
                  </a:lnTo>
                  <a:lnTo>
                    <a:pt x="2641844" y="2130506"/>
                  </a:lnTo>
                  <a:lnTo>
                    <a:pt x="2614969" y="2170368"/>
                  </a:lnTo>
                  <a:lnTo>
                    <a:pt x="2575107"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7" name="object 17"/>
            <p:cNvPicPr/>
            <p:nvPr/>
          </p:nvPicPr>
          <p:blipFill>
            <a:blip r:embed="rId5" cstate="print"/>
            <a:stretch>
              <a:fillRect/>
            </a:stretch>
          </p:blipFill>
          <p:spPr>
            <a:xfrm>
              <a:off x="6354975" y="2035625"/>
              <a:ext cx="692399" cy="690899"/>
            </a:xfrm>
            <a:prstGeom prst="rect">
              <a:avLst/>
            </a:prstGeom>
          </p:spPr>
        </p:pic>
      </p:grpSp>
      <p:sp>
        <p:nvSpPr>
          <p:cNvPr id="18" name="object 18"/>
          <p:cNvSpPr txBox="1"/>
          <p:nvPr/>
        </p:nvSpPr>
        <p:spPr>
          <a:xfrm>
            <a:off x="498499" y="3558104"/>
            <a:ext cx="2657685" cy="1044453"/>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47" normalizeH="0" baseline="0" noProof="0" dirty="0">
                <a:ln>
                  <a:noFill/>
                </a:ln>
                <a:solidFill>
                  <a:srgbClr val="2B2927"/>
                </a:solidFill>
                <a:effectLst/>
                <a:uLnTx/>
                <a:uFillTx/>
                <a:latin typeface="Tahoma"/>
                <a:ea typeface="+mn-ea"/>
                <a:cs typeface="Tahoma"/>
              </a:rPr>
              <a:t>Member</a:t>
            </a:r>
            <a:r>
              <a:rPr kumimoji="0" sz="2400" b="0" i="0" u="none" strike="noStrike" kern="0" cap="none" spc="-93" normalizeH="0" baseline="0" noProof="0" dirty="0">
                <a:ln>
                  <a:noFill/>
                </a:ln>
                <a:solidFill>
                  <a:srgbClr val="2B2927"/>
                </a:solidFill>
                <a:effectLst/>
                <a:uLnTx/>
                <a:uFillTx/>
                <a:latin typeface="Tahoma"/>
                <a:ea typeface="+mn-ea"/>
                <a:cs typeface="Tahoma"/>
              </a:rPr>
              <a:t> </a:t>
            </a:r>
            <a:r>
              <a:rPr kumimoji="0" sz="2400" b="0" i="0" u="none" strike="noStrike" kern="0" cap="none" spc="-87" normalizeH="0" baseline="0" noProof="0" dirty="0">
                <a:ln>
                  <a:noFill/>
                </a:ln>
                <a:solidFill>
                  <a:srgbClr val="2B2927"/>
                </a:solidFill>
                <a:effectLst/>
                <a:uLnTx/>
                <a:uFillTx/>
                <a:latin typeface="Tahoma"/>
                <a:ea typeface="+mn-ea"/>
                <a:cs typeface="Tahoma"/>
              </a:rPr>
              <a:t>ID </a:t>
            </a:r>
            <a:r>
              <a:rPr kumimoji="0" sz="2400" b="0" i="0" u="none" strike="noStrike" kern="0" cap="none" spc="107" normalizeH="0" baseline="0" noProof="0" dirty="0">
                <a:ln>
                  <a:noFill/>
                </a:ln>
                <a:solidFill>
                  <a:srgbClr val="2B2927"/>
                </a:solidFill>
                <a:effectLst/>
                <a:uLnTx/>
                <a:uFillTx/>
                <a:latin typeface="Tahoma"/>
                <a:ea typeface="+mn-ea"/>
                <a:cs typeface="Tahoma"/>
              </a:rPr>
              <a:t>Card</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0" normalizeH="0" baseline="0" noProof="0" dirty="0">
                <a:ln>
                  <a:noFill/>
                </a:ln>
                <a:solidFill>
                  <a:srgbClr val="605B57"/>
                </a:solidFill>
                <a:effectLst/>
                <a:uLnTx/>
                <a:uFillTx/>
                <a:latin typeface="Tahoma"/>
                <a:ea typeface="+mn-ea"/>
                <a:cs typeface="Tahoma"/>
              </a:rPr>
              <a:t>Remember</a:t>
            </a:r>
            <a:r>
              <a:rPr kumimoji="0" sz="1200" b="0" i="0" u="none" strike="noStrike" kern="0" cap="none" spc="14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to</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present</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your</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new</a:t>
            </a:r>
            <a:r>
              <a:rPr kumimoji="0" sz="1200" b="0" i="0" u="none" strike="noStrike" kern="0" cap="none" spc="14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card </a:t>
            </a:r>
            <a:r>
              <a:rPr kumimoji="0" sz="1200" b="0" i="0" u="none" strike="noStrike" kern="0" cap="none" spc="0" normalizeH="0" baseline="0" noProof="0" dirty="0">
                <a:ln>
                  <a:noFill/>
                </a:ln>
                <a:solidFill>
                  <a:srgbClr val="605B57"/>
                </a:solidFill>
                <a:effectLst/>
                <a:uLnTx/>
                <a:uFillTx/>
                <a:latin typeface="Tahoma"/>
                <a:ea typeface="+mn-ea"/>
                <a:cs typeface="Tahoma"/>
              </a:rPr>
              <a:t>at</a:t>
            </a:r>
            <a:r>
              <a:rPr kumimoji="0" sz="1200" b="0" i="0" u="none" strike="noStrike" kern="0" cap="none" spc="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the</a:t>
            </a:r>
            <a:r>
              <a:rPr kumimoji="0" sz="1200" b="0" i="0" u="none" strike="noStrike" kern="0" cap="none" spc="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pharmacy.</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9" name="object 19"/>
          <p:cNvSpPr txBox="1"/>
          <p:nvPr/>
        </p:nvSpPr>
        <p:spPr>
          <a:xfrm>
            <a:off x="4457534" y="3558104"/>
            <a:ext cx="3143673" cy="1044453"/>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27" normalizeH="0" baseline="0" noProof="0" dirty="0">
                <a:ln>
                  <a:noFill/>
                </a:ln>
                <a:solidFill>
                  <a:srgbClr val="2B2927"/>
                </a:solidFill>
                <a:effectLst/>
                <a:uLnTx/>
                <a:uFillTx/>
                <a:latin typeface="Tahoma"/>
                <a:ea typeface="+mn-ea"/>
                <a:cs typeface="Tahoma"/>
              </a:rPr>
              <a:t>Medication</a:t>
            </a:r>
            <a:r>
              <a:rPr kumimoji="0" sz="2400" b="0" i="0" u="none" strike="noStrike" kern="0" cap="none" spc="-80" normalizeH="0" baseline="0" noProof="0" dirty="0">
                <a:ln>
                  <a:noFill/>
                </a:ln>
                <a:solidFill>
                  <a:srgbClr val="2B2927"/>
                </a:solidFill>
                <a:effectLst/>
                <a:uLnTx/>
                <a:uFillTx/>
                <a:latin typeface="Tahoma"/>
                <a:ea typeface="+mn-ea"/>
                <a:cs typeface="Tahoma"/>
              </a:rPr>
              <a:t> </a:t>
            </a:r>
            <a:r>
              <a:rPr kumimoji="0" sz="2400" b="0" i="0" u="none" strike="noStrike" kern="0" cap="none" spc="120" normalizeH="0" baseline="0" noProof="0" dirty="0">
                <a:ln>
                  <a:noFill/>
                </a:ln>
                <a:solidFill>
                  <a:srgbClr val="2B2927"/>
                </a:solidFill>
                <a:effectLst/>
                <a:uLnTx/>
                <a:uFillTx/>
                <a:latin typeface="Tahoma"/>
                <a:ea typeface="+mn-ea"/>
                <a:cs typeface="Tahoma"/>
              </a:rPr>
              <a:t>Coverage</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16933" marR="177796"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0" normalizeH="0" baseline="0" noProof="0" dirty="0">
                <a:ln>
                  <a:noFill/>
                </a:ln>
                <a:solidFill>
                  <a:srgbClr val="605B57"/>
                </a:solidFill>
                <a:effectLst/>
                <a:uLnTx/>
                <a:uFillTx/>
                <a:latin typeface="Tahoma"/>
                <a:ea typeface="+mn-ea"/>
                <a:cs typeface="Tahoma"/>
              </a:rPr>
              <a:t>You</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67" normalizeH="0" baseline="0" noProof="0" dirty="0">
                <a:ln>
                  <a:noFill/>
                </a:ln>
                <a:solidFill>
                  <a:srgbClr val="605B57"/>
                </a:solidFill>
                <a:effectLst/>
                <a:uLnTx/>
                <a:uFillTx/>
                <a:latin typeface="Tahoma"/>
                <a:ea typeface="+mn-ea"/>
                <a:cs typeface="Tahoma"/>
              </a:rPr>
              <a:t>can</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find</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your</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formulary</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and</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benefits </a:t>
            </a:r>
            <a:r>
              <a:rPr kumimoji="0" sz="1200" b="0" i="0" u="none" strike="noStrike" kern="0" cap="none" spc="27" normalizeH="0" baseline="0" noProof="0" dirty="0">
                <a:ln>
                  <a:noFill/>
                </a:ln>
                <a:solidFill>
                  <a:srgbClr val="605B57"/>
                </a:solidFill>
                <a:effectLst/>
                <a:uLnTx/>
                <a:uFillTx/>
                <a:latin typeface="Tahoma"/>
                <a:ea typeface="+mn-ea"/>
                <a:cs typeface="Tahoma"/>
              </a:rPr>
              <a:t>resources</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in</a:t>
            </a:r>
            <a:r>
              <a:rPr kumimoji="0" sz="1200" b="0" i="0" u="none" strike="noStrike" kern="0" cap="none" spc="93"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our</a:t>
            </a:r>
            <a:r>
              <a:rPr kumimoji="0" sz="1200" b="0" i="0" u="none" strike="noStrike" kern="0" cap="none" spc="100" normalizeH="0" baseline="0" noProof="0" dirty="0">
                <a:ln>
                  <a:noFill/>
                </a:ln>
                <a:solidFill>
                  <a:srgbClr val="605B57"/>
                </a:solidFill>
                <a:effectLst/>
                <a:uLnTx/>
                <a:uFillTx/>
                <a:latin typeface="Tahoma"/>
                <a:ea typeface="+mn-ea"/>
                <a:cs typeface="Tahoma"/>
              </a:rPr>
              <a:t> </a:t>
            </a:r>
            <a:r>
              <a:rPr kumimoji="0" sz="1200" b="0" i="0" u="sng" strike="noStrike" kern="0" cap="none" spc="27" normalizeH="0" baseline="0" noProof="0" dirty="0">
                <a:ln>
                  <a:noFill/>
                </a:ln>
                <a:solidFill>
                  <a:srgbClr val="F65E00"/>
                </a:solidFill>
                <a:effectLst/>
                <a:uLnTx/>
                <a:uFill>
                  <a:solidFill>
                    <a:srgbClr val="F65E00"/>
                  </a:solidFill>
                </a:uFill>
                <a:latin typeface="Tahoma"/>
                <a:ea typeface="+mn-ea"/>
                <a:cs typeface="Tahoma"/>
                <a:hlinkClick r:id="rId6"/>
              </a:rPr>
              <a:t>Member</a:t>
            </a:r>
            <a:r>
              <a:rPr kumimoji="0" sz="1200" b="0" i="0" u="sng" strike="noStrike" kern="0" cap="none" spc="87" normalizeH="0" baseline="0" noProof="0" dirty="0">
                <a:ln>
                  <a:noFill/>
                </a:ln>
                <a:solidFill>
                  <a:srgbClr val="F65E00"/>
                </a:solidFill>
                <a:effectLst/>
                <a:uLnTx/>
                <a:uFill>
                  <a:solidFill>
                    <a:srgbClr val="F65E00"/>
                  </a:solidFill>
                </a:uFill>
                <a:latin typeface="Tahoma"/>
                <a:ea typeface="+mn-ea"/>
                <a:cs typeface="Tahoma"/>
                <a:hlinkClick r:id="rId6"/>
              </a:rPr>
              <a:t> </a:t>
            </a:r>
            <a:r>
              <a:rPr kumimoji="0" sz="1200" b="0" i="0" u="sng" strike="noStrike" kern="0" cap="none" spc="-13" normalizeH="0" baseline="0" noProof="0" dirty="0">
                <a:ln>
                  <a:noFill/>
                </a:ln>
                <a:solidFill>
                  <a:srgbClr val="F65E00"/>
                </a:solidFill>
                <a:effectLst/>
                <a:uLnTx/>
                <a:uFill>
                  <a:solidFill>
                    <a:srgbClr val="F65E00"/>
                  </a:solidFill>
                </a:uFill>
                <a:latin typeface="Tahoma"/>
                <a:ea typeface="+mn-ea"/>
                <a:cs typeface="Tahoma"/>
                <a:hlinkClick r:id="rId6"/>
              </a:rPr>
              <a:t>Portal</a:t>
            </a:r>
            <a:r>
              <a:rPr kumimoji="0" sz="1200" b="0" i="0" u="none" strike="noStrike" kern="0" cap="none" spc="-13" normalizeH="0" baseline="0" noProof="0" dirty="0">
                <a:ln>
                  <a:noFill/>
                </a:ln>
                <a:solidFill>
                  <a:srgbClr val="605B57"/>
                </a:solidFill>
                <a:effectLst/>
                <a:uLnTx/>
                <a:uFillTx/>
                <a:latin typeface="Tahoma"/>
                <a:ea typeface="+mn-ea"/>
                <a:cs typeface="Tahoma"/>
              </a:rPr>
              <a:t>.</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20" name="object 20"/>
          <p:cNvSpPr txBox="1"/>
          <p:nvPr/>
        </p:nvSpPr>
        <p:spPr>
          <a:xfrm>
            <a:off x="8456366" y="3558105"/>
            <a:ext cx="2877820" cy="1617879"/>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47" normalizeH="0" baseline="0" noProof="0" dirty="0">
                <a:ln>
                  <a:noFill/>
                </a:ln>
                <a:solidFill>
                  <a:srgbClr val="2B2927"/>
                </a:solidFill>
                <a:effectLst/>
                <a:uLnTx/>
                <a:uFillTx/>
                <a:latin typeface="Tahoma"/>
                <a:ea typeface="+mn-ea"/>
                <a:cs typeface="Tahoma"/>
              </a:rPr>
              <a:t>Member</a:t>
            </a:r>
            <a:r>
              <a:rPr kumimoji="0" sz="2400" b="0" i="0" u="none" strike="noStrike" kern="0" cap="none" spc="-87" normalizeH="0" baseline="0" noProof="0" dirty="0">
                <a:ln>
                  <a:noFill/>
                </a:ln>
                <a:solidFill>
                  <a:srgbClr val="2B2927"/>
                </a:solidFill>
                <a:effectLst/>
                <a:uLnTx/>
                <a:uFillTx/>
                <a:latin typeface="Tahoma"/>
                <a:ea typeface="+mn-ea"/>
                <a:cs typeface="Tahoma"/>
              </a:rPr>
              <a:t> </a:t>
            </a:r>
            <a:r>
              <a:rPr kumimoji="0" sz="2400" b="0" i="0" u="none" strike="noStrike" kern="0" cap="none" spc="107" normalizeH="0" baseline="0" noProof="0" dirty="0">
                <a:ln>
                  <a:noFill/>
                </a:ln>
                <a:solidFill>
                  <a:srgbClr val="2B2927"/>
                </a:solidFill>
                <a:effectLst/>
                <a:uLnTx/>
                <a:uFillTx/>
                <a:latin typeface="Tahoma"/>
                <a:ea typeface="+mn-ea"/>
                <a:cs typeface="Tahoma"/>
              </a:rPr>
              <a:t>Support</a:t>
            </a:r>
            <a:endParaRPr kumimoji="0" sz="24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27" normalizeH="0" baseline="0" noProof="0" dirty="0">
                <a:ln>
                  <a:noFill/>
                </a:ln>
                <a:solidFill>
                  <a:srgbClr val="605B57"/>
                </a:solidFill>
                <a:effectLst/>
                <a:uLnTx/>
                <a:uFillTx/>
                <a:latin typeface="Tahoma"/>
                <a:ea typeface="+mn-ea"/>
                <a:cs typeface="Tahoma"/>
              </a:rPr>
              <a:t>Our</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dedicated</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Member</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Support</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team</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33" normalizeH="0" baseline="0" noProof="0" dirty="0">
                <a:ln>
                  <a:noFill/>
                </a:ln>
                <a:solidFill>
                  <a:srgbClr val="605B57"/>
                </a:solidFill>
                <a:effectLst/>
                <a:uLnTx/>
                <a:uFillTx/>
                <a:latin typeface="Tahoma"/>
                <a:ea typeface="+mn-ea"/>
                <a:cs typeface="Tahoma"/>
              </a:rPr>
              <a:t>is </a:t>
            </a:r>
            <a:r>
              <a:rPr kumimoji="0" sz="1200" b="0" i="0" u="none" strike="noStrike" kern="0" cap="none" spc="13" normalizeH="0" baseline="0" noProof="0" dirty="0">
                <a:ln>
                  <a:noFill/>
                </a:ln>
                <a:solidFill>
                  <a:srgbClr val="605B57"/>
                </a:solidFill>
                <a:effectLst/>
                <a:uLnTx/>
                <a:uFillTx/>
                <a:latin typeface="Tahoma"/>
                <a:ea typeface="+mn-ea"/>
                <a:cs typeface="Tahoma"/>
              </a:rPr>
              <a:t>available</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via</a:t>
            </a:r>
            <a:r>
              <a:rPr kumimoji="0" sz="1200" b="0" i="0" u="none" strike="noStrike" kern="0" cap="none" spc="12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844.454.5201</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980415" lvl="0" indent="0" algn="l" defTabSz="1219170" rtl="0" eaLnBrk="1" fontAlgn="auto" latinLnBrk="0" hangingPunct="1">
              <a:lnSpc>
                <a:spcPct val="161300"/>
              </a:lnSpc>
              <a:spcBef>
                <a:spcPts val="0"/>
              </a:spcBef>
              <a:spcAft>
                <a:spcPts val="0"/>
              </a:spcAft>
              <a:buClrTx/>
              <a:buSzTx/>
              <a:buFontTx/>
              <a:buNone/>
              <a:tabLst/>
              <a:defRPr/>
            </a:pPr>
            <a:r>
              <a:rPr kumimoji="0" sz="1200" b="0" i="0" u="none" strike="noStrike" kern="0" cap="none" spc="87" normalizeH="0" baseline="0" noProof="0" dirty="0">
                <a:ln>
                  <a:noFill/>
                </a:ln>
                <a:solidFill>
                  <a:srgbClr val="605B57"/>
                </a:solidFill>
                <a:effectLst/>
                <a:uLnTx/>
                <a:uFillTx/>
                <a:latin typeface="Tahoma"/>
                <a:ea typeface="+mn-ea"/>
                <a:cs typeface="Tahoma"/>
              </a:rPr>
              <a:t>6</a:t>
            </a:r>
            <a:r>
              <a:rPr kumimoji="0" sz="1200" b="0" i="0" u="none" strike="noStrike" kern="0" cap="none" spc="0" normalizeH="0" baseline="0" noProof="0" dirty="0">
                <a:ln>
                  <a:noFill/>
                </a:ln>
                <a:solidFill>
                  <a:srgbClr val="605B57"/>
                </a:solidFill>
                <a:effectLst/>
                <a:uLnTx/>
                <a:uFillTx/>
                <a:latin typeface="Tahoma"/>
                <a:ea typeface="+mn-ea"/>
                <a:cs typeface="Tahoma"/>
              </a:rPr>
              <a:t> 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0" normalizeH="0" baseline="0" noProof="0" dirty="0">
                <a:ln>
                  <a:noFill/>
                </a:ln>
                <a:solidFill>
                  <a:srgbClr val="605B57"/>
                </a:solidFill>
                <a:effectLst/>
                <a:uLnTx/>
                <a:uFillTx/>
                <a:latin typeface="Tahoma"/>
                <a:ea typeface="+mn-ea"/>
                <a:cs typeface="Tahoma"/>
              </a:rPr>
              <a:t> 7 pm </a:t>
            </a:r>
            <a:r>
              <a:rPr kumimoji="0" lang="en-US" sz="1200" b="0" i="0" u="none" strike="noStrike" kern="0" cap="none" spc="-333" normalizeH="0" baseline="0" noProof="0" dirty="0">
                <a:ln>
                  <a:noFill/>
                </a:ln>
                <a:solidFill>
                  <a:srgbClr val="605B57"/>
                </a:solidFill>
                <a:effectLst/>
                <a:uLnTx/>
                <a:uFillTx/>
                <a:latin typeface="Tahoma"/>
                <a:ea typeface="+mn-ea"/>
                <a:cs typeface="Tahoma"/>
              </a:rPr>
              <a:t>(    M        T    )              </a:t>
            </a:r>
            <a:r>
              <a:rPr kumimoji="0" sz="1200" b="0" i="0" u="none" strike="noStrike" kern="0" cap="none" spc="87" normalizeH="0" baseline="0" noProof="0" dirty="0">
                <a:ln>
                  <a:noFill/>
                </a:ln>
                <a:solidFill>
                  <a:srgbClr val="605B57"/>
                </a:solidFill>
                <a:effectLst/>
                <a:uLnTx/>
                <a:uFillTx/>
                <a:latin typeface="Tahoma"/>
                <a:ea typeface="+mn-ea"/>
                <a:cs typeface="Tahoma"/>
              </a:rPr>
              <a:t>M</a:t>
            </a:r>
            <a:r>
              <a:rPr kumimoji="0" lang="en-US" sz="1200" b="0" i="0" u="none" strike="noStrike" kern="0" cap="none" spc="87" normalizeH="0" baseline="0" noProof="0" dirty="0">
                <a:ln>
                  <a:noFill/>
                </a:ln>
                <a:solidFill>
                  <a:srgbClr val="605B57"/>
                </a:solidFill>
                <a:effectLst/>
                <a:uLnTx/>
                <a:uFillTx/>
                <a:latin typeface="Tahoma"/>
                <a:ea typeface="+mn-ea"/>
                <a:cs typeface="Tahoma"/>
              </a:rPr>
              <a:t>o</a:t>
            </a:r>
            <a:r>
              <a:rPr kumimoji="0" sz="1200" b="0" i="0" u="none" strike="noStrike" kern="0" cap="none" spc="87" normalizeH="0" baseline="0" noProof="0" dirty="0">
                <a:ln>
                  <a:noFill/>
                </a:ln>
                <a:solidFill>
                  <a:srgbClr val="605B57"/>
                </a:solidFill>
                <a:effectLst/>
                <a:uLnTx/>
                <a:uFillTx/>
                <a:latin typeface="Tahoma"/>
                <a:ea typeface="+mn-ea"/>
                <a:cs typeface="Tahoma"/>
              </a:rPr>
              <a:t>n-</a:t>
            </a:r>
            <a:r>
              <a:rPr kumimoji="0" sz="1200" b="0" i="0" u="none" strike="noStrike" kern="0" cap="none" spc="-33" normalizeH="0" baseline="0" noProof="0" dirty="0">
                <a:ln>
                  <a:noFill/>
                </a:ln>
                <a:solidFill>
                  <a:srgbClr val="605B57"/>
                </a:solidFill>
                <a:effectLst/>
                <a:uLnTx/>
                <a:uFillTx/>
                <a:latin typeface="Tahoma"/>
                <a:ea typeface="+mn-ea"/>
                <a:cs typeface="Tahoma"/>
              </a:rPr>
              <a:t>Fri </a:t>
            </a:r>
            <a:r>
              <a:rPr kumimoji="0" sz="1200" b="0" i="0" u="none" strike="noStrike" kern="0" cap="none" spc="87" normalizeH="0" baseline="0" noProof="0" dirty="0">
                <a:ln>
                  <a:noFill/>
                </a:ln>
                <a:solidFill>
                  <a:srgbClr val="605B57"/>
                </a:solidFill>
                <a:effectLst/>
                <a:uLnTx/>
                <a:uFillTx/>
                <a:latin typeface="Tahoma"/>
                <a:ea typeface="+mn-ea"/>
                <a:cs typeface="Tahoma"/>
              </a:rPr>
              <a:t>9</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73" normalizeH="0" baseline="0" noProof="0" dirty="0">
                <a:ln>
                  <a:noFill/>
                </a:ln>
                <a:solidFill>
                  <a:srgbClr val="605B57"/>
                </a:solidFill>
                <a:effectLst/>
                <a:uLnTx/>
                <a:uFillTx/>
                <a:latin typeface="Tahoma"/>
                <a:ea typeface="+mn-ea"/>
                <a:cs typeface="Tahoma"/>
              </a:rPr>
              <a:t>2</a:t>
            </a:r>
            <a:r>
              <a:rPr kumimoji="0" sz="1200" b="0" i="0" u="none" strike="noStrike" kern="0" cap="none" spc="0" normalizeH="0" baseline="0" noProof="0" dirty="0">
                <a:ln>
                  <a:noFill/>
                </a:ln>
                <a:solidFill>
                  <a:srgbClr val="605B57"/>
                </a:solidFill>
                <a:effectLst/>
                <a:uLnTx/>
                <a:uFillTx/>
                <a:latin typeface="Tahoma"/>
                <a:ea typeface="+mn-ea"/>
                <a:cs typeface="Tahoma"/>
              </a:rPr>
              <a:t> pm </a:t>
            </a:r>
            <a:r>
              <a:rPr kumimoji="0" lang="en-US" sz="1200" b="0" i="0" u="none" strike="noStrike" kern="0" cap="none" spc="-333" normalizeH="0" baseline="0" noProof="0" dirty="0">
                <a:ln>
                  <a:noFill/>
                </a:ln>
                <a:solidFill>
                  <a:srgbClr val="605B57"/>
                </a:solidFill>
                <a:effectLst/>
                <a:uLnTx/>
                <a:uFillTx/>
                <a:latin typeface="Tahoma"/>
                <a:ea typeface="+mn-ea"/>
                <a:cs typeface="Tahoma"/>
              </a:rPr>
              <a:t>(    M        T     )               </a:t>
            </a:r>
            <a:r>
              <a:rPr kumimoji="0" lang="en-US" sz="1200" b="0" i="0" u="none" strike="noStrike" kern="0" cap="none" spc="87" normalizeH="0" baseline="0" noProof="0" dirty="0">
                <a:ln>
                  <a:noFill/>
                </a:ln>
                <a:solidFill>
                  <a:srgbClr val="605B57"/>
                </a:solidFill>
                <a:effectLst/>
                <a:uLnTx/>
                <a:uFillTx/>
                <a:latin typeface="Tahoma"/>
                <a:ea typeface="+mn-ea"/>
                <a:cs typeface="Tahoma"/>
              </a:rPr>
              <a:t>Mon-</a:t>
            </a:r>
            <a:r>
              <a:rPr kumimoji="0" lang="en-US" sz="1200" b="0" i="0" u="none" strike="noStrike" kern="0" cap="none" spc="-33" normalizeH="0" baseline="0" noProof="0" dirty="0">
                <a:ln>
                  <a:noFill/>
                </a:ln>
                <a:solidFill>
                  <a:srgbClr val="605B57"/>
                </a:solidFill>
                <a:effectLst/>
                <a:uLnTx/>
                <a:uFillTx/>
                <a:latin typeface="Tahoma"/>
                <a:ea typeface="+mn-ea"/>
                <a:cs typeface="Tahoma"/>
              </a:rPr>
              <a:t>Fri </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115563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3379" y="6434307"/>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213" dirty="0"/>
              <a:t>Recommended</a:t>
            </a:r>
            <a:r>
              <a:rPr spc="-173" dirty="0"/>
              <a:t> </a:t>
            </a:r>
            <a:r>
              <a:rPr spc="160" dirty="0"/>
              <a:t>Resource:</a:t>
            </a:r>
            <a:r>
              <a:rPr spc="-173" dirty="0"/>
              <a:t> </a:t>
            </a:r>
            <a:r>
              <a:rPr spc="253" dirty="0"/>
              <a:t>Member</a:t>
            </a:r>
            <a:r>
              <a:rPr spc="-173" dirty="0"/>
              <a:t> </a:t>
            </a:r>
            <a:r>
              <a:rPr spc="152" dirty="0"/>
              <a:t>Portal</a:t>
            </a:r>
          </a:p>
        </p:txBody>
      </p:sp>
      <p:sp>
        <p:nvSpPr>
          <p:cNvPr id="24" name="object 24"/>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22</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
        <p:nvSpPr>
          <p:cNvPr id="5" name="object 5"/>
          <p:cNvSpPr txBox="1"/>
          <p:nvPr/>
        </p:nvSpPr>
        <p:spPr>
          <a:xfrm>
            <a:off x="295299" y="1424218"/>
            <a:ext cx="11372445" cy="817317"/>
          </a:xfrm>
          <a:prstGeom prst="rect">
            <a:avLst/>
          </a:prstGeom>
        </p:spPr>
        <p:txBody>
          <a:bodyPr vert="horz" wrap="square" lIns="0" tIns="16933" rIns="0" bIns="0" rtlCol="0">
            <a:spAutoFit/>
          </a:bodyPr>
          <a:lstStyle/>
          <a:p>
            <a:pPr marL="16933" marR="0" lvl="0" indent="0" defTabSz="1219170" rtl="0" eaLnBrk="1" fontAlgn="auto" latinLnBrk="0" hangingPunct="1">
              <a:lnSpc>
                <a:spcPct val="100000"/>
              </a:lnSpc>
              <a:spcBef>
                <a:spcPts val="133"/>
              </a:spcBef>
              <a:spcAft>
                <a:spcPts val="0"/>
              </a:spcAft>
              <a:buClrTx/>
              <a:buSzTx/>
              <a:buFontTx/>
              <a:buNone/>
              <a:tabLst/>
              <a:defRPr/>
            </a:pPr>
            <a:r>
              <a:rPr kumimoji="0" sz="2600" b="1" i="0" u="none" strike="noStrike" kern="0" cap="none" spc="80" normalizeH="0" baseline="0" noProof="0" dirty="0">
                <a:ln>
                  <a:noFill/>
                </a:ln>
                <a:effectLst/>
                <a:uLnTx/>
                <a:uFillTx/>
                <a:latin typeface="+mj-lt"/>
                <a:ea typeface="+mn-ea"/>
                <a:cs typeface="Tahoma"/>
              </a:rPr>
              <a:t>Discover</a:t>
            </a:r>
            <a:r>
              <a:rPr kumimoji="0" sz="2600" b="1" i="0" u="none" strike="noStrike" kern="0" cap="none" spc="60" normalizeH="0" baseline="0" noProof="0" dirty="0">
                <a:ln>
                  <a:noFill/>
                </a:ln>
                <a:effectLst/>
                <a:uLnTx/>
                <a:uFillTx/>
                <a:latin typeface="+mj-lt"/>
                <a:ea typeface="+mn-ea"/>
                <a:cs typeface="Tahoma"/>
              </a:rPr>
              <a:t> </a:t>
            </a:r>
            <a:r>
              <a:rPr kumimoji="0" sz="2600" b="1" i="0" u="none" strike="noStrike" kern="0" cap="none" spc="107" normalizeH="0" baseline="0" noProof="0" dirty="0">
                <a:ln>
                  <a:noFill/>
                </a:ln>
                <a:effectLst/>
                <a:uLnTx/>
                <a:uFillTx/>
                <a:latin typeface="+mj-lt"/>
                <a:ea typeface="+mn-ea"/>
                <a:cs typeface="Tahoma"/>
              </a:rPr>
              <a:t>easy</a:t>
            </a:r>
            <a:r>
              <a:rPr kumimoji="0" sz="2600" b="1" i="0" u="none" strike="noStrike" kern="0" cap="none" spc="60" normalizeH="0" baseline="0" noProof="0" dirty="0">
                <a:ln>
                  <a:noFill/>
                </a:ln>
                <a:effectLst/>
                <a:uLnTx/>
                <a:uFillTx/>
                <a:latin typeface="+mj-lt"/>
                <a:ea typeface="+mn-ea"/>
                <a:cs typeface="Tahoma"/>
              </a:rPr>
              <a:t> </a:t>
            </a:r>
            <a:r>
              <a:rPr kumimoji="0" sz="2600" b="1" i="0" u="none" strike="noStrike" kern="0" cap="none" spc="13" normalizeH="0" baseline="0" noProof="0" dirty="0">
                <a:ln>
                  <a:noFill/>
                </a:ln>
                <a:effectLst/>
                <a:uLnTx/>
                <a:uFillTx/>
                <a:latin typeface="+mj-lt"/>
                <a:ea typeface="+mn-ea"/>
                <a:cs typeface="Tahoma"/>
              </a:rPr>
              <a:t>Rx</a:t>
            </a:r>
            <a:r>
              <a:rPr kumimoji="0" sz="2600" b="1" i="0" u="none" strike="noStrike" kern="0" cap="none" spc="47" normalizeH="0" baseline="0" noProof="0" dirty="0">
                <a:ln>
                  <a:noFill/>
                </a:ln>
                <a:effectLst/>
                <a:uLnTx/>
                <a:uFillTx/>
                <a:latin typeface="+mj-lt"/>
                <a:ea typeface="+mn-ea"/>
                <a:cs typeface="Tahoma"/>
              </a:rPr>
              <a:t> </a:t>
            </a:r>
            <a:r>
              <a:rPr kumimoji="0" sz="2600" b="1" i="0" u="none" strike="noStrike" kern="0" cap="none" spc="67" normalizeH="0" baseline="0" noProof="0" dirty="0">
                <a:ln>
                  <a:noFill/>
                </a:ln>
                <a:effectLst/>
                <a:uLnTx/>
                <a:uFillTx/>
                <a:latin typeface="+mj-lt"/>
                <a:ea typeface="+mn-ea"/>
                <a:cs typeface="Tahoma"/>
              </a:rPr>
              <a:t>benefits</a:t>
            </a:r>
            <a:r>
              <a:rPr kumimoji="0" sz="2600" b="1" i="0" u="none" strike="noStrike" kern="0" cap="none" spc="53" normalizeH="0" baseline="0" noProof="0" dirty="0">
                <a:ln>
                  <a:noFill/>
                </a:ln>
                <a:effectLst/>
                <a:uLnTx/>
                <a:uFillTx/>
                <a:latin typeface="+mj-lt"/>
                <a:ea typeface="+mn-ea"/>
                <a:cs typeface="Tahoma"/>
              </a:rPr>
              <a:t> </a:t>
            </a:r>
            <a:r>
              <a:rPr kumimoji="0" sz="2600" b="1" i="0" u="none" strike="noStrike" kern="0" cap="none" spc="13" normalizeH="0" baseline="0" noProof="0" dirty="0">
                <a:ln>
                  <a:noFill/>
                </a:ln>
                <a:effectLst/>
                <a:uLnTx/>
                <a:uFillTx/>
                <a:latin typeface="+mj-lt"/>
                <a:ea typeface="+mn-ea"/>
                <a:cs typeface="Tahoma"/>
              </a:rPr>
              <a:t>management</a:t>
            </a:r>
            <a:r>
              <a:rPr kumimoji="0" sz="2600" b="1" i="0" u="none" strike="noStrike" kern="0" cap="none" spc="60" normalizeH="0" baseline="0" noProof="0" dirty="0">
                <a:ln>
                  <a:noFill/>
                </a:ln>
                <a:effectLst/>
                <a:uLnTx/>
                <a:uFillTx/>
                <a:latin typeface="+mj-lt"/>
                <a:ea typeface="+mn-ea"/>
                <a:cs typeface="Tahoma"/>
              </a:rPr>
              <a:t> </a:t>
            </a:r>
            <a:r>
              <a:rPr kumimoji="0" sz="2600" b="1" i="0" u="none" strike="noStrike" kern="0" cap="none" spc="13" normalizeH="0" baseline="0" noProof="0" dirty="0">
                <a:ln>
                  <a:noFill/>
                </a:ln>
                <a:effectLst/>
                <a:uLnTx/>
                <a:uFillTx/>
                <a:latin typeface="+mj-lt"/>
                <a:ea typeface="+mn-ea"/>
                <a:cs typeface="Tahoma"/>
              </a:rPr>
              <a:t>in</a:t>
            </a:r>
            <a:r>
              <a:rPr kumimoji="0" sz="2600" b="1" i="0" u="none" strike="noStrike" kern="0" cap="none" spc="53" normalizeH="0" baseline="0" noProof="0" dirty="0">
                <a:ln>
                  <a:noFill/>
                </a:ln>
                <a:effectLst/>
                <a:uLnTx/>
                <a:uFillTx/>
                <a:latin typeface="+mj-lt"/>
                <a:ea typeface="+mn-ea"/>
                <a:cs typeface="Tahoma"/>
              </a:rPr>
              <a:t> </a:t>
            </a:r>
            <a:r>
              <a:rPr kumimoji="0" sz="2600" b="1" i="0" u="none" strike="noStrike" kern="0" cap="none" spc="13" normalizeH="0" baseline="0" noProof="0" dirty="0">
                <a:ln>
                  <a:noFill/>
                </a:ln>
                <a:effectLst/>
                <a:uLnTx/>
                <a:uFillTx/>
                <a:latin typeface="+mj-lt"/>
                <a:ea typeface="+mn-ea"/>
                <a:cs typeface="Tahoma"/>
              </a:rPr>
              <a:t>the</a:t>
            </a:r>
            <a:r>
              <a:rPr kumimoji="0" sz="2600" b="1" i="0" u="none" strike="noStrike" kern="0" cap="none" spc="60" normalizeH="0" baseline="0" noProof="0" dirty="0">
                <a:ln>
                  <a:noFill/>
                </a:ln>
                <a:effectLst/>
                <a:uLnTx/>
                <a:uFillTx/>
                <a:latin typeface="+mj-lt"/>
                <a:ea typeface="+mn-ea"/>
                <a:cs typeface="Tahoma"/>
              </a:rPr>
              <a:t> </a:t>
            </a:r>
            <a:r>
              <a:rPr kumimoji="0" sz="2600" b="1" i="0" u="none" strike="noStrike" kern="0" cap="none" spc="100" normalizeH="0" baseline="0" noProof="0" dirty="0">
                <a:ln>
                  <a:noFill/>
                </a:ln>
                <a:effectLst/>
                <a:uLnTx/>
                <a:uFillTx/>
                <a:latin typeface="+mj-lt"/>
                <a:ea typeface="+mn-ea"/>
                <a:cs typeface="Tahoma"/>
              </a:rPr>
              <a:t>Member</a:t>
            </a:r>
            <a:r>
              <a:rPr kumimoji="0" sz="2600" b="1" i="0" u="none" strike="noStrike" kern="0" cap="none" spc="60" normalizeH="0" baseline="0" noProof="0" dirty="0">
                <a:ln>
                  <a:noFill/>
                </a:ln>
                <a:effectLst/>
                <a:uLnTx/>
                <a:uFillTx/>
                <a:latin typeface="+mj-lt"/>
                <a:ea typeface="+mn-ea"/>
                <a:cs typeface="Tahoma"/>
              </a:rPr>
              <a:t> </a:t>
            </a:r>
            <a:r>
              <a:rPr kumimoji="0" sz="2600" b="1" i="0" u="none" strike="noStrike" kern="0" cap="none" spc="13" normalizeH="0" baseline="0" noProof="0" dirty="0">
                <a:ln>
                  <a:noFill/>
                </a:ln>
                <a:effectLst/>
                <a:uLnTx/>
                <a:uFillTx/>
                <a:latin typeface="+mj-lt"/>
                <a:ea typeface="+mn-ea"/>
                <a:cs typeface="Tahoma"/>
              </a:rPr>
              <a:t>Portal:</a:t>
            </a:r>
            <a:r>
              <a:rPr kumimoji="0" sz="2600" b="1" i="0" u="none" strike="noStrike" kern="0" cap="none" spc="60" normalizeH="0" baseline="0" noProof="0" dirty="0">
                <a:ln>
                  <a:noFill/>
                </a:ln>
                <a:effectLst/>
                <a:uLnTx/>
                <a:uFillTx/>
                <a:latin typeface="+mj-lt"/>
                <a:ea typeface="+mn-ea"/>
                <a:cs typeface="Tahoma"/>
              </a:rPr>
              <a:t> </a:t>
            </a:r>
            <a:r>
              <a:rPr kumimoji="0" sz="2600" b="1" i="0" u="heavy" strike="noStrike" kern="0" cap="none" spc="-13" normalizeH="0" baseline="0" noProof="0" dirty="0">
                <a:ln>
                  <a:noFill/>
                </a:ln>
                <a:effectLst/>
                <a:uLnTx/>
                <a:uFill>
                  <a:solidFill>
                    <a:srgbClr val="F65E00"/>
                  </a:solidFill>
                </a:uFill>
                <a:latin typeface="+mj-lt"/>
                <a:ea typeface="+mn-ea"/>
                <a:cs typeface="Tahoma"/>
                <a:hlinkClick r:id="rId3">
                  <a:extLst>
                    <a:ext uri="{A12FA001-AC4F-418D-AE19-62706E023703}">
                      <ahyp:hlinkClr xmlns:ahyp="http://schemas.microsoft.com/office/drawing/2018/hyperlinkcolor" val="tx"/>
                    </a:ext>
                  </a:extLst>
                </a:hlinkClick>
              </a:rPr>
              <a:t>smithrx.com/portal</a:t>
            </a:r>
            <a:endParaRPr kumimoji="0" sz="2600" b="1" i="0" u="none" strike="noStrike" kern="0" cap="none" spc="0" normalizeH="0" baseline="0" noProof="0" dirty="0">
              <a:ln>
                <a:noFill/>
              </a:ln>
              <a:effectLst/>
              <a:uLnTx/>
              <a:uFillTx/>
              <a:latin typeface="+mj-lt"/>
              <a:ea typeface="+mn-ea"/>
              <a:cs typeface="Tahoma"/>
            </a:endParaRPr>
          </a:p>
        </p:txBody>
      </p:sp>
      <p:grpSp>
        <p:nvGrpSpPr>
          <p:cNvPr id="6" name="object 6"/>
          <p:cNvGrpSpPr/>
          <p:nvPr/>
        </p:nvGrpSpPr>
        <p:grpSpPr>
          <a:xfrm>
            <a:off x="5336916" y="2162417"/>
            <a:ext cx="6092613" cy="3489113"/>
            <a:chOff x="4002687" y="1621812"/>
            <a:chExt cx="4569460" cy="2616835"/>
          </a:xfrm>
        </p:grpSpPr>
        <p:pic>
          <p:nvPicPr>
            <p:cNvPr id="7" name="object 7"/>
            <p:cNvPicPr/>
            <p:nvPr/>
          </p:nvPicPr>
          <p:blipFill>
            <a:blip r:embed="rId4" cstate="print"/>
            <a:stretch>
              <a:fillRect/>
            </a:stretch>
          </p:blipFill>
          <p:spPr>
            <a:xfrm>
              <a:off x="6273677" y="2053750"/>
              <a:ext cx="2115600" cy="1402500"/>
            </a:xfrm>
            <a:prstGeom prst="rect">
              <a:avLst/>
            </a:prstGeom>
          </p:spPr>
        </p:pic>
        <p:pic>
          <p:nvPicPr>
            <p:cNvPr id="8" name="object 8"/>
            <p:cNvPicPr/>
            <p:nvPr/>
          </p:nvPicPr>
          <p:blipFill>
            <a:blip r:embed="rId5" cstate="print"/>
            <a:stretch>
              <a:fillRect/>
            </a:stretch>
          </p:blipFill>
          <p:spPr>
            <a:xfrm>
              <a:off x="6330826" y="2091850"/>
              <a:ext cx="2001300" cy="1288200"/>
            </a:xfrm>
            <a:prstGeom prst="rect">
              <a:avLst/>
            </a:prstGeom>
          </p:spPr>
        </p:pic>
        <p:pic>
          <p:nvPicPr>
            <p:cNvPr id="9" name="object 9"/>
            <p:cNvPicPr/>
            <p:nvPr/>
          </p:nvPicPr>
          <p:blipFill>
            <a:blip r:embed="rId6" cstate="print"/>
            <a:stretch>
              <a:fillRect/>
            </a:stretch>
          </p:blipFill>
          <p:spPr>
            <a:xfrm>
              <a:off x="6456534" y="2882693"/>
              <a:ext cx="2115600" cy="1355400"/>
            </a:xfrm>
            <a:prstGeom prst="rect">
              <a:avLst/>
            </a:prstGeom>
          </p:spPr>
        </p:pic>
        <p:pic>
          <p:nvPicPr>
            <p:cNvPr id="10" name="object 10"/>
            <p:cNvPicPr/>
            <p:nvPr/>
          </p:nvPicPr>
          <p:blipFill>
            <a:blip r:embed="rId7" cstate="print"/>
            <a:stretch>
              <a:fillRect/>
            </a:stretch>
          </p:blipFill>
          <p:spPr>
            <a:xfrm>
              <a:off x="6513684" y="2920794"/>
              <a:ext cx="2001299" cy="1241099"/>
            </a:xfrm>
            <a:prstGeom prst="rect">
              <a:avLst/>
            </a:prstGeom>
          </p:spPr>
        </p:pic>
        <p:pic>
          <p:nvPicPr>
            <p:cNvPr id="11" name="object 11"/>
            <p:cNvPicPr/>
            <p:nvPr/>
          </p:nvPicPr>
          <p:blipFill>
            <a:blip r:embed="rId8" cstate="print"/>
            <a:stretch>
              <a:fillRect/>
            </a:stretch>
          </p:blipFill>
          <p:spPr>
            <a:xfrm>
              <a:off x="4002687" y="1621812"/>
              <a:ext cx="3371750" cy="2392300"/>
            </a:xfrm>
            <a:prstGeom prst="rect">
              <a:avLst/>
            </a:prstGeom>
          </p:spPr>
        </p:pic>
      </p:grpSp>
      <p:sp>
        <p:nvSpPr>
          <p:cNvPr id="12" name="object 12"/>
          <p:cNvSpPr txBox="1"/>
          <p:nvPr/>
        </p:nvSpPr>
        <p:spPr>
          <a:xfrm>
            <a:off x="457299" y="2546862"/>
            <a:ext cx="1954107" cy="294097"/>
          </a:xfrm>
          <a:prstGeom prst="rect">
            <a:avLst/>
          </a:prstGeom>
        </p:spPr>
        <p:txBody>
          <a:bodyPr vert="horz" wrap="square" lIns="0" tIns="16933" rIns="0" bIns="0" rtlCol="0">
            <a:spAutoFit/>
          </a:bodyPr>
          <a:lstStyle/>
          <a:p>
            <a:pPr marL="16933" defTabSz="1219170">
              <a:spcBef>
                <a:spcPts val="133"/>
              </a:spcBef>
              <a:defRPr/>
            </a:pPr>
            <a:r>
              <a:rPr b="1" kern="0" spc="-47" dirty="0">
                <a:latin typeface="+mj-lt"/>
                <a:cs typeface="Tahoma"/>
              </a:rPr>
              <a:t>Member ID Card</a:t>
            </a:r>
          </a:p>
        </p:txBody>
      </p:sp>
      <p:sp>
        <p:nvSpPr>
          <p:cNvPr id="13" name="object 13"/>
          <p:cNvSpPr txBox="1"/>
          <p:nvPr/>
        </p:nvSpPr>
        <p:spPr>
          <a:xfrm>
            <a:off x="457299" y="3037843"/>
            <a:ext cx="1954107" cy="909009"/>
          </a:xfrm>
          <a:prstGeom prst="rect">
            <a:avLst/>
          </a:prstGeom>
        </p:spPr>
        <p:txBody>
          <a:bodyPr vert="horz" wrap="square" lIns="0" tIns="16933" rIns="0" bIns="0" rtlCol="0">
            <a:spAutoFit/>
          </a:bodyPr>
          <a:lstStyle/>
          <a:p>
            <a:pPr marL="16933" marR="6773" defTabSz="1219170">
              <a:lnSpc>
                <a:spcPct val="125000"/>
              </a:lnSpc>
              <a:spcBef>
                <a:spcPts val="133"/>
              </a:spcBef>
              <a:defRPr/>
            </a:pPr>
            <a:r>
              <a:rPr sz="1600" kern="0" dirty="0">
                <a:cs typeface="Tahoma"/>
              </a:rPr>
              <a:t>Access your Member ID Card and forms</a:t>
            </a:r>
          </a:p>
        </p:txBody>
      </p:sp>
      <p:sp>
        <p:nvSpPr>
          <p:cNvPr id="14" name="object 14"/>
          <p:cNvSpPr txBox="1"/>
          <p:nvPr/>
        </p:nvSpPr>
        <p:spPr>
          <a:xfrm>
            <a:off x="419107" y="4163929"/>
            <a:ext cx="2108200" cy="294097"/>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b="1" i="0" u="none" strike="noStrike" kern="0" cap="none" spc="-47" normalizeH="0" baseline="0" noProof="0" dirty="0">
                <a:ln>
                  <a:noFill/>
                </a:ln>
                <a:effectLst/>
                <a:uLnTx/>
                <a:uFillTx/>
                <a:latin typeface="+mj-lt"/>
                <a:ea typeface="+mn-ea"/>
                <a:cs typeface="Tahoma"/>
              </a:rPr>
              <a:t>Plan</a:t>
            </a:r>
            <a:r>
              <a:rPr kumimoji="0" b="1" i="0" u="none" strike="noStrike" kern="0" cap="none" spc="-73" normalizeH="0" baseline="0" noProof="0" dirty="0">
                <a:ln>
                  <a:noFill/>
                </a:ln>
                <a:effectLst/>
                <a:uLnTx/>
                <a:uFillTx/>
                <a:latin typeface="+mj-lt"/>
                <a:ea typeface="+mn-ea"/>
                <a:cs typeface="Tahoma"/>
              </a:rPr>
              <a:t> </a:t>
            </a:r>
            <a:r>
              <a:rPr kumimoji="0" b="1" i="0" u="none" strike="noStrike" kern="0" cap="none" spc="-13" normalizeH="0" baseline="0" noProof="0" dirty="0">
                <a:ln>
                  <a:noFill/>
                </a:ln>
                <a:effectLst/>
                <a:uLnTx/>
                <a:uFillTx/>
                <a:latin typeface="+mj-lt"/>
                <a:ea typeface="+mn-ea"/>
                <a:cs typeface="Tahoma"/>
              </a:rPr>
              <a:t>Usage</a:t>
            </a:r>
            <a:r>
              <a:rPr kumimoji="0" b="1" i="0" u="none" strike="noStrike" kern="0" cap="none" spc="-73" normalizeH="0" baseline="0" noProof="0" dirty="0">
                <a:ln>
                  <a:noFill/>
                </a:ln>
                <a:effectLst/>
                <a:uLnTx/>
                <a:uFillTx/>
                <a:latin typeface="+mj-lt"/>
                <a:ea typeface="+mn-ea"/>
                <a:cs typeface="Tahoma"/>
              </a:rPr>
              <a:t> </a:t>
            </a:r>
            <a:r>
              <a:rPr kumimoji="0" b="1" i="0" u="none" strike="noStrike" kern="0" cap="none" spc="-13" normalizeH="0" baseline="0" noProof="0" dirty="0">
                <a:ln>
                  <a:noFill/>
                </a:ln>
                <a:effectLst/>
                <a:uLnTx/>
                <a:uFillTx/>
                <a:latin typeface="+mj-lt"/>
                <a:ea typeface="+mn-ea"/>
                <a:cs typeface="Tahoma"/>
              </a:rPr>
              <a:t>Tracker</a:t>
            </a:r>
            <a:endParaRPr kumimoji="0" b="0" i="0" u="none" strike="noStrike" kern="0" cap="none" spc="0" normalizeH="0" baseline="0" noProof="0" dirty="0">
              <a:ln>
                <a:noFill/>
              </a:ln>
              <a:effectLst/>
              <a:uLnTx/>
              <a:uFillTx/>
              <a:latin typeface="+mj-lt"/>
              <a:ea typeface="+mn-ea"/>
              <a:cs typeface="Tahoma"/>
            </a:endParaRPr>
          </a:p>
        </p:txBody>
      </p:sp>
      <p:sp>
        <p:nvSpPr>
          <p:cNvPr id="15" name="object 15"/>
          <p:cNvSpPr txBox="1"/>
          <p:nvPr/>
        </p:nvSpPr>
        <p:spPr>
          <a:xfrm>
            <a:off x="419101" y="4654927"/>
            <a:ext cx="2258060" cy="1832339"/>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25000"/>
              </a:lnSpc>
              <a:spcBef>
                <a:spcPts val="133"/>
              </a:spcBef>
              <a:spcAft>
                <a:spcPts val="0"/>
              </a:spcAft>
              <a:buClrTx/>
              <a:buSzTx/>
              <a:buFontTx/>
              <a:buNone/>
              <a:tabLst/>
              <a:defRPr/>
            </a:pPr>
            <a:r>
              <a:rPr kumimoji="0" sz="1600" b="0" i="0" u="none" strike="noStrike" kern="0" cap="none" spc="0" normalizeH="0" baseline="0" noProof="0" dirty="0">
                <a:ln>
                  <a:noFill/>
                </a:ln>
                <a:effectLst/>
                <a:uLnTx/>
                <a:uFillTx/>
                <a:ea typeface="+mn-ea"/>
                <a:cs typeface="Tahoma"/>
              </a:rPr>
              <a:t>Track</a:t>
            </a:r>
            <a:r>
              <a:rPr kumimoji="0" sz="1600" b="0" i="0" u="none" strike="noStrike" kern="0" cap="none" spc="67" normalizeH="0" baseline="0" noProof="0" dirty="0">
                <a:ln>
                  <a:noFill/>
                </a:ln>
                <a:effectLst/>
                <a:uLnTx/>
                <a:uFillTx/>
                <a:ea typeface="+mn-ea"/>
                <a:cs typeface="Tahoma"/>
              </a:rPr>
              <a:t> </a:t>
            </a:r>
            <a:r>
              <a:rPr kumimoji="0" sz="1600" b="0" i="0" u="none" strike="noStrike" kern="0" cap="none" spc="0" normalizeH="0" baseline="0" noProof="0" dirty="0">
                <a:ln>
                  <a:noFill/>
                </a:ln>
                <a:effectLst/>
                <a:uLnTx/>
                <a:uFillTx/>
                <a:ea typeface="+mn-ea"/>
                <a:cs typeface="Tahoma"/>
              </a:rPr>
              <a:t>total</a:t>
            </a:r>
            <a:r>
              <a:rPr kumimoji="0" sz="1600" b="0" i="0" u="none" strike="noStrike" kern="0" cap="none" spc="67" normalizeH="0" baseline="0" noProof="0" dirty="0">
                <a:ln>
                  <a:noFill/>
                </a:ln>
                <a:effectLst/>
                <a:uLnTx/>
                <a:uFillTx/>
                <a:ea typeface="+mn-ea"/>
                <a:cs typeface="Tahoma"/>
              </a:rPr>
              <a:t> spends </a:t>
            </a:r>
            <a:r>
              <a:rPr kumimoji="0" sz="1600" b="0" i="0" u="none" strike="noStrike" kern="0" cap="none" spc="-13" normalizeH="0" baseline="0" noProof="0" dirty="0">
                <a:ln>
                  <a:noFill/>
                </a:ln>
                <a:effectLst/>
                <a:uLnTx/>
                <a:uFillTx/>
                <a:ea typeface="+mn-ea"/>
                <a:cs typeface="Tahoma"/>
              </a:rPr>
              <a:t>against </a:t>
            </a:r>
            <a:r>
              <a:rPr kumimoji="0" sz="1600" b="0" i="0" u="none" strike="noStrike" kern="0" cap="none" spc="27" normalizeH="0" baseline="0" noProof="0" dirty="0">
                <a:ln>
                  <a:noFill/>
                </a:ln>
                <a:effectLst/>
                <a:uLnTx/>
                <a:uFillTx/>
                <a:ea typeface="+mn-ea"/>
                <a:cs typeface="Tahoma"/>
              </a:rPr>
              <a:t>your</a:t>
            </a:r>
            <a:r>
              <a:rPr kumimoji="0" sz="1600" b="0" i="0" u="none" strike="noStrike" kern="0" cap="none" spc="100" normalizeH="0" baseline="0" noProof="0" dirty="0">
                <a:ln>
                  <a:noFill/>
                </a:ln>
                <a:effectLst/>
                <a:uLnTx/>
                <a:uFillTx/>
                <a:ea typeface="+mn-ea"/>
                <a:cs typeface="Tahoma"/>
              </a:rPr>
              <a:t> </a:t>
            </a:r>
            <a:r>
              <a:rPr kumimoji="0" sz="1600" b="0" i="0" u="none" strike="noStrike" kern="0" cap="none" spc="27" normalizeH="0" baseline="0" noProof="0" dirty="0">
                <a:ln>
                  <a:noFill/>
                </a:ln>
                <a:effectLst/>
                <a:uLnTx/>
                <a:uFillTx/>
                <a:ea typeface="+mn-ea"/>
                <a:cs typeface="Tahoma"/>
              </a:rPr>
              <a:t>plan</a:t>
            </a:r>
            <a:r>
              <a:rPr kumimoji="0" sz="1600" b="0" i="0" u="none" strike="noStrike" kern="0" cap="none" spc="107" normalizeH="0" baseline="0" noProof="0" dirty="0">
                <a:ln>
                  <a:noFill/>
                </a:ln>
                <a:effectLst/>
                <a:uLnTx/>
                <a:uFillTx/>
                <a:ea typeface="+mn-ea"/>
                <a:cs typeface="Tahoma"/>
              </a:rPr>
              <a:t> </a:t>
            </a:r>
            <a:r>
              <a:rPr kumimoji="0" sz="1600" b="0" i="0" u="none" strike="noStrike" kern="0" cap="none" spc="27" normalizeH="0" baseline="0" noProof="0" dirty="0">
                <a:ln>
                  <a:noFill/>
                </a:ln>
                <a:effectLst/>
                <a:uLnTx/>
                <a:uFillTx/>
                <a:ea typeface="+mn-ea"/>
                <a:cs typeface="Tahoma"/>
              </a:rPr>
              <a:t>deductible</a:t>
            </a:r>
            <a:r>
              <a:rPr kumimoji="0" sz="1600" b="0" i="0" u="none" strike="noStrike" kern="0" cap="none" spc="100" normalizeH="0" baseline="0" noProof="0" dirty="0">
                <a:ln>
                  <a:noFill/>
                </a:ln>
                <a:effectLst/>
                <a:uLnTx/>
                <a:uFillTx/>
                <a:ea typeface="+mn-ea"/>
                <a:cs typeface="Tahoma"/>
              </a:rPr>
              <a:t> </a:t>
            </a:r>
            <a:r>
              <a:rPr kumimoji="0" sz="1600" b="0" i="0" u="none" strike="noStrike" kern="0" cap="none" spc="-33" normalizeH="0" baseline="0" noProof="0" dirty="0">
                <a:ln>
                  <a:noFill/>
                </a:ln>
                <a:effectLst/>
                <a:uLnTx/>
                <a:uFillTx/>
                <a:ea typeface="+mn-ea"/>
                <a:cs typeface="Tahoma"/>
              </a:rPr>
              <a:t>and </a:t>
            </a:r>
            <a:r>
              <a:rPr kumimoji="0" sz="1600" b="0" i="0" u="none" strike="noStrike" kern="0" cap="none" spc="0" normalizeH="0" baseline="0" noProof="0" dirty="0">
                <a:ln>
                  <a:noFill/>
                </a:ln>
                <a:effectLst/>
                <a:uLnTx/>
                <a:uFillTx/>
                <a:ea typeface="+mn-ea"/>
                <a:cs typeface="Tahoma"/>
              </a:rPr>
              <a:t>out-</a:t>
            </a:r>
            <a:r>
              <a:rPr kumimoji="0" sz="1600" b="0" i="0" u="none" strike="noStrike" kern="0" cap="none" spc="67" normalizeH="0" baseline="0" noProof="0" dirty="0">
                <a:ln>
                  <a:noFill/>
                </a:ln>
                <a:effectLst/>
                <a:uLnTx/>
                <a:uFillTx/>
                <a:ea typeface="+mn-ea"/>
                <a:cs typeface="Tahoma"/>
              </a:rPr>
              <a:t>of-pocket</a:t>
            </a:r>
            <a:r>
              <a:rPr kumimoji="0" sz="1600" b="0" i="0" u="none" strike="noStrike" kern="0" cap="none" spc="100" normalizeH="0" baseline="0" noProof="0" dirty="0">
                <a:ln>
                  <a:noFill/>
                </a:ln>
                <a:effectLst/>
                <a:uLnTx/>
                <a:uFillTx/>
                <a:ea typeface="+mn-ea"/>
                <a:cs typeface="Tahoma"/>
              </a:rPr>
              <a:t> </a:t>
            </a:r>
            <a:r>
              <a:rPr kumimoji="0" sz="1600" b="0" i="0" u="none" strike="noStrike" kern="0" cap="none" spc="0" normalizeH="0" baseline="0" noProof="0" dirty="0">
                <a:ln>
                  <a:noFill/>
                </a:ln>
                <a:effectLst/>
                <a:uLnTx/>
                <a:uFillTx/>
                <a:ea typeface="+mn-ea"/>
                <a:cs typeface="Tahoma"/>
              </a:rPr>
              <a:t>limits</a:t>
            </a:r>
            <a:r>
              <a:rPr kumimoji="0" sz="1600" b="0" i="0" u="none" strike="noStrike" kern="0" cap="none" spc="107" normalizeH="0" baseline="0" noProof="0" dirty="0">
                <a:ln>
                  <a:noFill/>
                </a:ln>
                <a:effectLst/>
                <a:uLnTx/>
                <a:uFillTx/>
                <a:ea typeface="+mn-ea"/>
                <a:cs typeface="Tahoma"/>
              </a:rPr>
              <a:t> </a:t>
            </a:r>
            <a:r>
              <a:rPr kumimoji="0" sz="1600" b="0" i="0" u="none" strike="noStrike" kern="0" cap="none" spc="0" normalizeH="0" baseline="0" noProof="0" dirty="0">
                <a:ln>
                  <a:noFill/>
                </a:ln>
                <a:effectLst/>
                <a:uLnTx/>
                <a:uFillTx/>
                <a:ea typeface="+mn-ea"/>
                <a:cs typeface="Tahoma"/>
              </a:rPr>
              <a:t>and</a:t>
            </a:r>
            <a:r>
              <a:rPr kumimoji="0" sz="1600" b="0" i="0" u="none" strike="noStrike" kern="0" cap="none" spc="100" normalizeH="0" baseline="0" noProof="0" dirty="0">
                <a:ln>
                  <a:noFill/>
                </a:ln>
                <a:effectLst/>
                <a:uLnTx/>
                <a:uFillTx/>
                <a:ea typeface="+mn-ea"/>
                <a:cs typeface="Tahoma"/>
              </a:rPr>
              <a:t> </a:t>
            </a:r>
            <a:r>
              <a:rPr kumimoji="0" sz="1600" b="0" i="0" u="none" strike="noStrike" kern="0" cap="none" spc="-33" normalizeH="0" baseline="0" noProof="0" dirty="0">
                <a:ln>
                  <a:noFill/>
                </a:ln>
                <a:effectLst/>
                <a:uLnTx/>
                <a:uFillTx/>
                <a:ea typeface="+mn-ea"/>
                <a:cs typeface="Tahoma"/>
              </a:rPr>
              <a:t>the </a:t>
            </a:r>
            <a:r>
              <a:rPr kumimoji="0" sz="1600" b="0" i="0" u="none" strike="noStrike" kern="0" cap="none" spc="0" normalizeH="0" baseline="0" noProof="0" dirty="0">
                <a:ln>
                  <a:noFill/>
                </a:ln>
                <a:effectLst/>
                <a:uLnTx/>
                <a:uFillTx/>
                <a:ea typeface="+mn-ea"/>
                <a:cs typeface="Tahoma"/>
              </a:rPr>
              <a:t>total</a:t>
            </a:r>
            <a:r>
              <a:rPr kumimoji="0" sz="1600" b="0" i="0" u="none" strike="noStrike" kern="0" cap="none" spc="152" normalizeH="0" baseline="0" noProof="0" dirty="0">
                <a:ln>
                  <a:noFill/>
                </a:ln>
                <a:effectLst/>
                <a:uLnTx/>
                <a:uFillTx/>
                <a:ea typeface="+mn-ea"/>
                <a:cs typeface="Tahoma"/>
              </a:rPr>
              <a:t> </a:t>
            </a:r>
            <a:r>
              <a:rPr kumimoji="0" sz="1600" b="0" i="0" u="none" strike="noStrike" kern="0" cap="none" spc="0" normalizeH="0" baseline="0" noProof="0" dirty="0">
                <a:ln>
                  <a:noFill/>
                </a:ln>
                <a:effectLst/>
                <a:uLnTx/>
                <a:uFillTx/>
                <a:ea typeface="+mn-ea"/>
                <a:cs typeface="Tahoma"/>
              </a:rPr>
              <a:t>spend</a:t>
            </a:r>
            <a:r>
              <a:rPr kumimoji="0" sz="1600" b="0" i="0" u="none" strike="noStrike" kern="0" cap="none" spc="160" normalizeH="0" baseline="0" noProof="0" dirty="0">
                <a:ln>
                  <a:noFill/>
                </a:ln>
                <a:effectLst/>
                <a:uLnTx/>
                <a:uFillTx/>
                <a:ea typeface="+mn-ea"/>
                <a:cs typeface="Tahoma"/>
              </a:rPr>
              <a:t> </a:t>
            </a:r>
            <a:r>
              <a:rPr kumimoji="0" sz="1600" b="0" i="0" u="none" strike="noStrike" kern="0" cap="none" spc="-13" normalizeH="0" baseline="0" noProof="0" dirty="0">
                <a:ln>
                  <a:noFill/>
                </a:ln>
                <a:effectLst/>
                <a:uLnTx/>
                <a:uFillTx/>
                <a:ea typeface="+mn-ea"/>
                <a:cs typeface="Tahoma"/>
              </a:rPr>
              <a:t>breakdown</a:t>
            </a:r>
            <a:endParaRPr kumimoji="0" sz="1600" b="0" i="0" u="none" strike="noStrike" kern="0" cap="none" spc="0" normalizeH="0" baseline="0" noProof="0" dirty="0">
              <a:ln>
                <a:noFill/>
              </a:ln>
              <a:effectLst/>
              <a:uLnTx/>
              <a:uFillTx/>
              <a:ea typeface="+mn-ea"/>
              <a:cs typeface="Tahoma"/>
            </a:endParaRPr>
          </a:p>
        </p:txBody>
      </p:sp>
      <p:sp>
        <p:nvSpPr>
          <p:cNvPr id="16" name="object 16"/>
          <p:cNvSpPr txBox="1"/>
          <p:nvPr/>
        </p:nvSpPr>
        <p:spPr>
          <a:xfrm>
            <a:off x="3171999" y="2546862"/>
            <a:ext cx="2490047" cy="294097"/>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b="1" i="0" u="none" strike="noStrike" kern="0" cap="none" spc="-13" normalizeH="0" baseline="0" noProof="0" dirty="0">
                <a:ln>
                  <a:noFill/>
                </a:ln>
                <a:effectLst/>
                <a:uLnTx/>
                <a:uFillTx/>
                <a:latin typeface="+mj-lt"/>
                <a:ea typeface="+mn-ea"/>
                <a:cs typeface="Tahoma"/>
              </a:rPr>
              <a:t>View</a:t>
            </a:r>
            <a:r>
              <a:rPr kumimoji="0" b="1" i="0" u="none" strike="noStrike" kern="0" cap="none" spc="-87" normalizeH="0" baseline="0" noProof="0" dirty="0">
                <a:ln>
                  <a:noFill/>
                </a:ln>
                <a:effectLst/>
                <a:uLnTx/>
                <a:uFillTx/>
                <a:latin typeface="+mj-lt"/>
                <a:ea typeface="+mn-ea"/>
                <a:cs typeface="Tahoma"/>
              </a:rPr>
              <a:t> </a:t>
            </a:r>
            <a:r>
              <a:rPr kumimoji="0" b="1" i="0" u="none" strike="noStrike" kern="0" cap="none" spc="-13" normalizeH="0" baseline="0" noProof="0" dirty="0">
                <a:ln>
                  <a:noFill/>
                </a:ln>
                <a:effectLst/>
                <a:uLnTx/>
                <a:uFillTx/>
                <a:latin typeface="+mj-lt"/>
                <a:ea typeface="+mn-ea"/>
                <a:cs typeface="Tahoma"/>
              </a:rPr>
              <a:t>Claims,</a:t>
            </a:r>
            <a:r>
              <a:rPr kumimoji="0" b="1" i="0" u="none" strike="noStrike" kern="0" cap="none" spc="-140" normalizeH="0" baseline="0" noProof="0" dirty="0">
                <a:ln>
                  <a:noFill/>
                </a:ln>
                <a:effectLst/>
                <a:uLnTx/>
                <a:uFillTx/>
                <a:latin typeface="+mj-lt"/>
                <a:ea typeface="+mn-ea"/>
                <a:cs typeface="Tahoma"/>
              </a:rPr>
              <a:t> </a:t>
            </a:r>
            <a:r>
              <a:rPr kumimoji="0" b="1" i="0" u="none" strike="noStrike" kern="0" cap="none" spc="-27" normalizeH="0" baseline="0" noProof="0" dirty="0">
                <a:ln>
                  <a:noFill/>
                </a:ln>
                <a:effectLst/>
                <a:uLnTx/>
                <a:uFillTx/>
                <a:latin typeface="+mj-lt"/>
                <a:ea typeface="+mn-ea"/>
                <a:cs typeface="Tahoma"/>
              </a:rPr>
              <a:t>PA</a:t>
            </a:r>
            <a:r>
              <a:rPr kumimoji="0" b="1" i="0" u="none" strike="noStrike" kern="0" cap="none" spc="-87" normalizeH="0" baseline="0" noProof="0" dirty="0">
                <a:ln>
                  <a:noFill/>
                </a:ln>
                <a:effectLst/>
                <a:uLnTx/>
                <a:uFillTx/>
                <a:latin typeface="+mj-lt"/>
                <a:ea typeface="+mn-ea"/>
                <a:cs typeface="Tahoma"/>
              </a:rPr>
              <a:t> </a:t>
            </a:r>
            <a:r>
              <a:rPr kumimoji="0" b="1" i="0" u="none" strike="noStrike" kern="0" cap="none" spc="-13" normalizeH="0" baseline="0" noProof="0" dirty="0">
                <a:ln>
                  <a:noFill/>
                </a:ln>
                <a:effectLst/>
                <a:uLnTx/>
                <a:uFillTx/>
                <a:latin typeface="+mj-lt"/>
                <a:ea typeface="+mn-ea"/>
                <a:cs typeface="Tahoma"/>
              </a:rPr>
              <a:t>status</a:t>
            </a:r>
            <a:endParaRPr kumimoji="0" b="0" i="0" u="none" strike="noStrike" kern="0" cap="none" spc="0" normalizeH="0" baseline="0" noProof="0" dirty="0">
              <a:ln>
                <a:noFill/>
              </a:ln>
              <a:effectLst/>
              <a:uLnTx/>
              <a:uFillTx/>
              <a:latin typeface="+mj-lt"/>
              <a:ea typeface="+mn-ea"/>
              <a:cs typeface="Tahoma"/>
            </a:endParaRPr>
          </a:p>
        </p:txBody>
      </p:sp>
      <p:sp>
        <p:nvSpPr>
          <p:cNvPr id="17" name="object 17"/>
          <p:cNvSpPr txBox="1"/>
          <p:nvPr/>
        </p:nvSpPr>
        <p:spPr>
          <a:xfrm>
            <a:off x="3204434" y="3026227"/>
            <a:ext cx="2820800" cy="909009"/>
          </a:xfrm>
          <a:prstGeom prst="rect">
            <a:avLst/>
          </a:prstGeom>
        </p:spPr>
        <p:txBody>
          <a:bodyPr vert="horz" wrap="square" lIns="0" tIns="16933" rIns="0" bIns="0" rtlCol="0">
            <a:spAutoFit/>
          </a:bodyPr>
          <a:lstStyle/>
          <a:p>
            <a:pPr marL="16933" marR="6773" lvl="0" indent="0" defTabSz="1219170" fontAlgn="auto">
              <a:lnSpc>
                <a:spcPct val="125000"/>
              </a:lnSpc>
              <a:spcBef>
                <a:spcPts val="133"/>
              </a:spcBef>
              <a:spcAft>
                <a:spcPts val="0"/>
              </a:spcAft>
              <a:buClrTx/>
              <a:buSzTx/>
              <a:buFontTx/>
              <a:buNone/>
              <a:tabLst/>
              <a:defRPr/>
            </a:pPr>
            <a:r>
              <a:rPr sz="1600" kern="0" dirty="0">
                <a:cs typeface="Tahoma"/>
              </a:rPr>
              <a:t>View prescription claims. Get Prior Authorization Status Notifications</a:t>
            </a:r>
          </a:p>
        </p:txBody>
      </p:sp>
      <p:sp>
        <p:nvSpPr>
          <p:cNvPr id="18" name="object 18"/>
          <p:cNvSpPr txBox="1"/>
          <p:nvPr/>
        </p:nvSpPr>
        <p:spPr>
          <a:xfrm>
            <a:off x="3204433" y="4163929"/>
            <a:ext cx="1540087" cy="294097"/>
          </a:xfrm>
          <a:prstGeom prst="rect">
            <a:avLst/>
          </a:prstGeom>
        </p:spPr>
        <p:txBody>
          <a:bodyPr vert="horz" wrap="square" lIns="0" tIns="16933" rIns="0" bIns="0" rtlCol="0">
            <a:spAutoFit/>
          </a:bodyPr>
          <a:lstStyle/>
          <a:p>
            <a:pPr marL="16933" defTabSz="1219170">
              <a:spcBef>
                <a:spcPts val="133"/>
              </a:spcBef>
              <a:defRPr/>
            </a:pPr>
            <a:r>
              <a:rPr b="1" kern="0" spc="-47" dirty="0">
                <a:latin typeface="+mj-lt"/>
                <a:cs typeface="Tahoma"/>
              </a:rPr>
              <a:t>Find My Meds</a:t>
            </a:r>
          </a:p>
        </p:txBody>
      </p:sp>
      <p:sp>
        <p:nvSpPr>
          <p:cNvPr id="19" name="object 19"/>
          <p:cNvSpPr txBox="1"/>
          <p:nvPr/>
        </p:nvSpPr>
        <p:spPr>
          <a:xfrm>
            <a:off x="3128034" y="4654909"/>
            <a:ext cx="2358736" cy="1216786"/>
          </a:xfrm>
          <a:prstGeom prst="rect">
            <a:avLst/>
          </a:prstGeom>
        </p:spPr>
        <p:txBody>
          <a:bodyPr vert="horz" wrap="square" lIns="0" tIns="16933" rIns="0" bIns="0" rtlCol="0">
            <a:spAutoFit/>
          </a:bodyPr>
          <a:lstStyle/>
          <a:p>
            <a:pPr marL="16933" marR="6773" defTabSz="1219170">
              <a:lnSpc>
                <a:spcPct val="125000"/>
              </a:lnSpc>
              <a:spcBef>
                <a:spcPts val="133"/>
              </a:spcBef>
              <a:defRPr/>
            </a:pPr>
            <a:r>
              <a:rPr sz="1600" kern="0" dirty="0">
                <a:cs typeface="Tahoma"/>
              </a:rPr>
              <a:t>Search for the lowest cost pharmacy near you with the Find My Meds tool</a:t>
            </a:r>
          </a:p>
        </p:txBody>
      </p:sp>
      <p:sp>
        <p:nvSpPr>
          <p:cNvPr id="20" name="object 20"/>
          <p:cNvSpPr/>
          <p:nvPr/>
        </p:nvSpPr>
        <p:spPr>
          <a:xfrm>
            <a:off x="4742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1889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4742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1889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56461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769165" y="1212574"/>
            <a:ext cx="8673548" cy="5165590"/>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13" normalizeH="0" baseline="0" noProof="0" dirty="0">
                <a:ln>
                  <a:noFill/>
                </a:ln>
                <a:solidFill>
                  <a:srgbClr val="605B57"/>
                </a:solidFill>
                <a:effectLst/>
                <a:uLnTx/>
                <a:uFillTx/>
                <a:latin typeface="Tahoma"/>
                <a:ea typeface="+mn-ea"/>
                <a:cs typeface="Tahoma"/>
              </a:rPr>
              <a:t>smithrx.com</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1005546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914400" y="1103901"/>
            <a:ext cx="9863734" cy="5064986"/>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13" normalizeH="0" baseline="0" noProof="0" dirty="0">
                <a:ln>
                  <a:noFill/>
                </a:ln>
                <a:solidFill>
                  <a:srgbClr val="605B57"/>
                </a:solidFill>
                <a:effectLst/>
                <a:uLnTx/>
                <a:uFillTx/>
                <a:latin typeface="Tahoma"/>
                <a:ea typeface="+mn-ea"/>
                <a:cs typeface="Tahoma"/>
              </a:rPr>
              <a:t>smithrx.com</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2079252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4785" y="1219200"/>
            <a:ext cx="11585787"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304801" y="2010600"/>
            <a:ext cx="11612033" cy="1225973"/>
          </a:xfrm>
          <a:custGeom>
            <a:avLst/>
            <a:gdLst/>
            <a:ahLst/>
            <a:cxnLst/>
            <a:rect l="l" t="t" r="r" b="b"/>
            <a:pathLst>
              <a:path w="8709025" h="919480">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304801" y="3429927"/>
            <a:ext cx="11612033" cy="1225973"/>
          </a:xfrm>
          <a:custGeom>
            <a:avLst/>
            <a:gdLst/>
            <a:ahLst/>
            <a:cxnLst/>
            <a:rect l="l" t="t" r="r" b="b"/>
            <a:pathLst>
              <a:path w="8709025" h="919479">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D6F3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304800" y="4852404"/>
            <a:ext cx="11553613" cy="1225973"/>
          </a:xfrm>
          <a:custGeom>
            <a:avLst/>
            <a:gdLst/>
            <a:ahLst/>
            <a:cxnLst/>
            <a:rect l="l" t="t" r="r" b="b"/>
            <a:pathLst>
              <a:path w="8665210" h="919479">
                <a:moveTo>
                  <a:pt x="8574885" y="919199"/>
                </a:moveTo>
                <a:lnTo>
                  <a:pt x="89713" y="919199"/>
                </a:lnTo>
                <a:lnTo>
                  <a:pt x="54793" y="912149"/>
                </a:lnTo>
                <a:lnTo>
                  <a:pt x="26276" y="892923"/>
                </a:lnTo>
                <a:lnTo>
                  <a:pt x="7050" y="864407"/>
                </a:lnTo>
                <a:lnTo>
                  <a:pt x="0" y="829486"/>
                </a:lnTo>
                <a:lnTo>
                  <a:pt x="0" y="89713"/>
                </a:lnTo>
                <a:lnTo>
                  <a:pt x="7050" y="54793"/>
                </a:lnTo>
                <a:lnTo>
                  <a:pt x="26276" y="26276"/>
                </a:lnTo>
                <a:lnTo>
                  <a:pt x="54793" y="7050"/>
                </a:lnTo>
                <a:lnTo>
                  <a:pt x="89713" y="0"/>
                </a:lnTo>
                <a:lnTo>
                  <a:pt x="8574885" y="0"/>
                </a:lnTo>
                <a:lnTo>
                  <a:pt x="8624659" y="15072"/>
                </a:lnTo>
                <a:lnTo>
                  <a:pt x="8657770" y="55381"/>
                </a:lnTo>
                <a:lnTo>
                  <a:pt x="8664599" y="89713"/>
                </a:lnTo>
                <a:lnTo>
                  <a:pt x="8664599" y="829486"/>
                </a:lnTo>
                <a:lnTo>
                  <a:pt x="8657549" y="864407"/>
                </a:lnTo>
                <a:lnTo>
                  <a:pt x="8638323" y="892923"/>
                </a:lnTo>
                <a:lnTo>
                  <a:pt x="8609806" y="912149"/>
                </a:lnTo>
                <a:lnTo>
                  <a:pt x="8574885" y="9191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34200" y="2009666"/>
            <a:ext cx="11582400" cy="1225973"/>
          </a:xfrm>
          <a:custGeom>
            <a:avLst/>
            <a:gdLst/>
            <a:ahLst/>
            <a:cxnLst/>
            <a:rect l="l" t="t" r="r" b="b"/>
            <a:pathLst>
              <a:path w="8686800" h="919480">
                <a:moveTo>
                  <a:pt x="85970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6"/>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34200" y="3429466"/>
            <a:ext cx="11582400" cy="1225973"/>
          </a:xfrm>
          <a:custGeom>
            <a:avLst/>
            <a:gdLst/>
            <a:ahLst/>
            <a:cxnLst/>
            <a:rect l="l" t="t" r="r" b="b"/>
            <a:pathLst>
              <a:path w="8686800" h="919479">
                <a:moveTo>
                  <a:pt x="85970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5"/>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34201" y="4849267"/>
            <a:ext cx="11523980" cy="1225973"/>
          </a:xfrm>
          <a:custGeom>
            <a:avLst/>
            <a:gdLst/>
            <a:ahLst/>
            <a:cxnLst/>
            <a:rect l="l" t="t" r="r" b="b"/>
            <a:pathLst>
              <a:path w="8642985" h="919479">
                <a:moveTo>
                  <a:pt x="85529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52985" y="0"/>
                </a:lnTo>
                <a:lnTo>
                  <a:pt x="8602759" y="15072"/>
                </a:lnTo>
                <a:lnTo>
                  <a:pt x="8635870" y="55381"/>
                </a:lnTo>
                <a:lnTo>
                  <a:pt x="8642699" y="89713"/>
                </a:lnTo>
                <a:lnTo>
                  <a:pt x="8642699" y="829485"/>
                </a:lnTo>
                <a:lnTo>
                  <a:pt x="8635649" y="864406"/>
                </a:lnTo>
                <a:lnTo>
                  <a:pt x="8616423" y="892923"/>
                </a:lnTo>
                <a:lnTo>
                  <a:pt x="8587906" y="912149"/>
                </a:lnTo>
                <a:lnTo>
                  <a:pt x="85529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descr="$PPTXTitle"/>
          <p:cNvSpPr txBox="1">
            <a:spLocks noGrp="1"/>
          </p:cNvSpPr>
          <p:nvPr>
            <p:ph type="title"/>
          </p:nvPr>
        </p:nvSpPr>
        <p:spPr>
          <a:xfrm>
            <a:off x="383823" y="490757"/>
            <a:ext cx="13878560" cy="663429"/>
          </a:xfrm>
          <a:prstGeom prst="rect">
            <a:avLst/>
          </a:prstGeom>
        </p:spPr>
        <p:txBody>
          <a:bodyPr vert="horz" wrap="square" lIns="0" tIns="16933" rIns="0" bIns="0" rtlCol="0">
            <a:spAutoFit/>
          </a:bodyPr>
          <a:lstStyle/>
          <a:p>
            <a:pPr marL="16933">
              <a:spcBef>
                <a:spcPts val="133"/>
              </a:spcBef>
            </a:pPr>
            <a:r>
              <a:rPr b="1" spc="147" dirty="0"/>
              <a:t>Our</a:t>
            </a:r>
            <a:r>
              <a:rPr b="1" spc="-180" dirty="0"/>
              <a:t> </a:t>
            </a:r>
            <a:r>
              <a:rPr b="1" spc="187" dirty="0"/>
              <a:t>Nationwide</a:t>
            </a:r>
            <a:r>
              <a:rPr b="1" spc="-173" dirty="0"/>
              <a:t> </a:t>
            </a:r>
            <a:r>
              <a:rPr b="1" spc="227" dirty="0"/>
              <a:t>Pharmacy</a:t>
            </a:r>
            <a:r>
              <a:rPr b="1" spc="-180" dirty="0"/>
              <a:t> </a:t>
            </a:r>
            <a:r>
              <a:rPr b="1" spc="207" dirty="0"/>
              <a:t>Network</a:t>
            </a:r>
          </a:p>
        </p:txBody>
      </p:sp>
      <p:sp>
        <p:nvSpPr>
          <p:cNvPr id="29" name="object 29"/>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25</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
        <p:nvSpPr>
          <p:cNvPr id="11" name="object 11"/>
          <p:cNvSpPr txBox="1"/>
          <p:nvPr/>
        </p:nvSpPr>
        <p:spPr>
          <a:xfrm>
            <a:off x="295299" y="1424218"/>
            <a:ext cx="6965036" cy="38643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2400" b="0" i="0" u="none" strike="noStrike" kern="0" cap="none" spc="0" normalizeH="0" baseline="0" noProof="0" dirty="0">
                <a:ln>
                  <a:noFill/>
                </a:ln>
                <a:effectLst/>
                <a:uLnTx/>
                <a:uFillTx/>
                <a:ea typeface="+mn-ea"/>
                <a:cs typeface="Tahoma"/>
              </a:rPr>
              <a:t>65,000</a:t>
            </a:r>
            <a:r>
              <a:rPr kumimoji="0" sz="2400" b="0" i="0" u="none" strike="noStrike" kern="0" cap="none" spc="-13"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retail </a:t>
            </a:r>
            <a:r>
              <a:rPr kumimoji="0" sz="2400" b="0" i="0" u="none" strike="noStrike" kern="0" cap="none" spc="73" normalizeH="0" baseline="0" noProof="0" dirty="0">
                <a:ln>
                  <a:noFill/>
                </a:ln>
                <a:effectLst/>
                <a:uLnTx/>
                <a:uFillTx/>
                <a:ea typeface="+mn-ea"/>
                <a:cs typeface="Tahoma"/>
              </a:rPr>
              <a:t>locations</a:t>
            </a:r>
            <a:r>
              <a:rPr kumimoji="0" sz="2400" b="0" i="0" u="none" strike="noStrike" kern="0" cap="none" spc="-13"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and</a:t>
            </a:r>
            <a:r>
              <a:rPr kumimoji="0" sz="2400" b="0" i="0" u="none" strike="noStrike" kern="0" cap="none" spc="0" normalizeH="0" baseline="0" noProof="0" dirty="0">
                <a:ln>
                  <a:noFill/>
                </a:ln>
                <a:effectLst/>
                <a:uLnTx/>
                <a:uFillTx/>
                <a:ea typeface="+mn-ea"/>
                <a:cs typeface="Tahoma"/>
              </a:rPr>
              <a:t> </a:t>
            </a:r>
            <a:r>
              <a:rPr kumimoji="0" sz="2400" b="0" i="0" u="none" strike="noStrike" kern="0" cap="none" spc="47" normalizeH="0" baseline="0" noProof="0" dirty="0">
                <a:ln>
                  <a:noFill/>
                </a:ln>
                <a:effectLst/>
                <a:uLnTx/>
                <a:uFillTx/>
                <a:ea typeface="+mn-ea"/>
                <a:cs typeface="Tahoma"/>
              </a:rPr>
              <a:t>growing</a:t>
            </a:r>
            <a:endParaRPr kumimoji="0" sz="2400" b="0" i="0" u="none" strike="noStrike" kern="0" cap="none" spc="0" normalizeH="0" baseline="0" noProof="0" dirty="0">
              <a:ln>
                <a:noFill/>
              </a:ln>
              <a:effectLst/>
              <a:uLnTx/>
              <a:uFillTx/>
              <a:ea typeface="+mn-ea"/>
              <a:cs typeface="Tahoma"/>
            </a:endParaRPr>
          </a:p>
        </p:txBody>
      </p:sp>
      <p:sp>
        <p:nvSpPr>
          <p:cNvPr id="12" name="object 12"/>
          <p:cNvSpPr txBox="1"/>
          <p:nvPr/>
        </p:nvSpPr>
        <p:spPr>
          <a:xfrm>
            <a:off x="622067" y="2454677"/>
            <a:ext cx="168825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0" normalizeH="0" baseline="0" noProof="0" dirty="0">
                <a:ln>
                  <a:noFill/>
                </a:ln>
                <a:solidFill>
                  <a:srgbClr val="171616"/>
                </a:solidFill>
                <a:effectLst/>
                <a:uLnTx/>
                <a:uFillTx/>
                <a:latin typeface="Tahoma"/>
                <a:ea typeface="+mn-ea"/>
                <a:cs typeface="Tahoma"/>
              </a:rPr>
              <a:t>Retail</a:t>
            </a:r>
            <a:r>
              <a:rPr kumimoji="0" sz="1867" b="0" i="0" u="none" strike="noStrike" kern="0" cap="none" spc="173" normalizeH="0" baseline="0" noProof="0" dirty="0">
                <a:ln>
                  <a:noFill/>
                </a:ln>
                <a:solidFill>
                  <a:srgbClr val="171616"/>
                </a:solidFill>
                <a:effectLst/>
                <a:uLnTx/>
                <a:uFillTx/>
                <a:latin typeface="Tahoma"/>
                <a:ea typeface="+mn-ea"/>
                <a:cs typeface="Tahoma"/>
              </a:rPr>
              <a:t> </a:t>
            </a:r>
            <a:r>
              <a:rPr kumimoji="0" sz="1867" b="0" i="0" u="none" strike="noStrike" kern="0" cap="none" spc="80" normalizeH="0" baseline="0" noProof="0" dirty="0">
                <a:ln>
                  <a:noFill/>
                </a:ln>
                <a:solidFill>
                  <a:srgbClr val="171616"/>
                </a:solidFill>
                <a:effectLst/>
                <a:uLnTx/>
                <a:uFillTx/>
                <a:latin typeface="Tahoma"/>
                <a:ea typeface="+mn-ea"/>
                <a:cs typeface="Tahoma"/>
              </a:rPr>
              <a:t>Network</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13" name="object 13"/>
          <p:cNvPicPr/>
          <p:nvPr/>
        </p:nvPicPr>
        <p:blipFill>
          <a:blip r:embed="rId3" cstate="print"/>
          <a:stretch>
            <a:fillRect/>
          </a:stretch>
        </p:blipFill>
        <p:spPr>
          <a:xfrm>
            <a:off x="3819468" y="2434399"/>
            <a:ext cx="759265" cy="431799"/>
          </a:xfrm>
          <a:prstGeom prst="rect">
            <a:avLst/>
          </a:prstGeom>
        </p:spPr>
      </p:pic>
      <p:pic>
        <p:nvPicPr>
          <p:cNvPr id="14" name="object 14"/>
          <p:cNvPicPr/>
          <p:nvPr/>
        </p:nvPicPr>
        <p:blipFill>
          <a:blip r:embed="rId4" cstate="print"/>
          <a:stretch>
            <a:fillRect/>
          </a:stretch>
        </p:blipFill>
        <p:spPr>
          <a:xfrm>
            <a:off x="5037830" y="2387899"/>
            <a:ext cx="567767" cy="524799"/>
          </a:xfrm>
          <a:prstGeom prst="rect">
            <a:avLst/>
          </a:prstGeom>
        </p:spPr>
      </p:pic>
      <p:pic>
        <p:nvPicPr>
          <p:cNvPr id="15" name="object 15"/>
          <p:cNvPicPr/>
          <p:nvPr/>
        </p:nvPicPr>
        <p:blipFill>
          <a:blip r:embed="rId5" cstate="print"/>
          <a:stretch>
            <a:fillRect/>
          </a:stretch>
        </p:blipFill>
        <p:spPr>
          <a:xfrm>
            <a:off x="6064693" y="2434399"/>
            <a:ext cx="1775999" cy="431799"/>
          </a:xfrm>
          <a:prstGeom prst="rect">
            <a:avLst/>
          </a:prstGeom>
        </p:spPr>
      </p:pic>
      <p:pic>
        <p:nvPicPr>
          <p:cNvPr id="16" name="object 16"/>
          <p:cNvPicPr/>
          <p:nvPr/>
        </p:nvPicPr>
        <p:blipFill>
          <a:blip r:embed="rId6" cstate="print"/>
          <a:stretch>
            <a:fillRect/>
          </a:stretch>
        </p:blipFill>
        <p:spPr>
          <a:xfrm>
            <a:off x="8299789" y="2347900"/>
            <a:ext cx="1495148" cy="604801"/>
          </a:xfrm>
          <a:prstGeom prst="rect">
            <a:avLst/>
          </a:prstGeom>
        </p:spPr>
      </p:pic>
      <p:sp>
        <p:nvSpPr>
          <p:cNvPr id="17" name="object 17"/>
          <p:cNvSpPr txBox="1"/>
          <p:nvPr/>
        </p:nvSpPr>
        <p:spPr>
          <a:xfrm>
            <a:off x="622262" y="3874078"/>
            <a:ext cx="153331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93" normalizeH="0" baseline="0" noProof="0" dirty="0">
                <a:ln>
                  <a:noFill/>
                </a:ln>
                <a:solidFill>
                  <a:srgbClr val="171616"/>
                </a:solidFill>
                <a:effectLst/>
                <a:uLnTx/>
                <a:uFillTx/>
                <a:latin typeface="Tahoma"/>
                <a:ea typeface="+mn-ea"/>
                <a:cs typeface="Tahoma"/>
              </a:rPr>
              <a:t>Mail</a:t>
            </a:r>
            <a:r>
              <a:rPr kumimoji="0" sz="1867" b="0" i="0" u="none" strike="noStrike" kern="0" cap="none" spc="-93" normalizeH="0" baseline="0" noProof="0" dirty="0">
                <a:ln>
                  <a:noFill/>
                </a:ln>
                <a:solidFill>
                  <a:srgbClr val="171616"/>
                </a:solidFill>
                <a:effectLst/>
                <a:uLnTx/>
                <a:uFillTx/>
                <a:latin typeface="Tahoma"/>
                <a:ea typeface="+mn-ea"/>
                <a:cs typeface="Tahoma"/>
              </a:rPr>
              <a:t> </a:t>
            </a:r>
            <a:r>
              <a:rPr kumimoji="0" sz="1867" b="0" i="0" u="none" strike="noStrike" kern="0" cap="none" spc="80" normalizeH="0" baseline="0" noProof="0" dirty="0">
                <a:ln>
                  <a:noFill/>
                </a:ln>
                <a:solidFill>
                  <a:srgbClr val="171616"/>
                </a:solidFill>
                <a:effectLst/>
                <a:uLnTx/>
                <a:uFillTx/>
                <a:latin typeface="Tahoma"/>
                <a:ea typeface="+mn-ea"/>
                <a:cs typeface="Tahoma"/>
              </a:rPr>
              <a:t>Network</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18" name="object 18"/>
          <p:cNvPicPr/>
          <p:nvPr/>
        </p:nvPicPr>
        <p:blipFill>
          <a:blip r:embed="rId6" cstate="print"/>
          <a:stretch>
            <a:fillRect/>
          </a:stretch>
        </p:blipFill>
        <p:spPr>
          <a:xfrm>
            <a:off x="8299787" y="3758300"/>
            <a:ext cx="1495148" cy="604801"/>
          </a:xfrm>
          <a:prstGeom prst="rect">
            <a:avLst/>
          </a:prstGeom>
        </p:spPr>
      </p:pic>
      <p:sp>
        <p:nvSpPr>
          <p:cNvPr id="19" name="object 19"/>
          <p:cNvSpPr txBox="1"/>
          <p:nvPr/>
        </p:nvSpPr>
        <p:spPr>
          <a:xfrm>
            <a:off x="622262" y="5296545"/>
            <a:ext cx="228769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100" normalizeH="0" baseline="0" noProof="0" dirty="0">
                <a:ln>
                  <a:noFill/>
                </a:ln>
                <a:solidFill>
                  <a:srgbClr val="171616"/>
                </a:solidFill>
                <a:effectLst/>
                <a:uLnTx/>
                <a:uFillTx/>
                <a:latin typeface="Tahoma"/>
                <a:ea typeface="+mn-ea"/>
                <a:cs typeface="Tahoma"/>
              </a:rPr>
              <a:t>Specialty</a:t>
            </a:r>
            <a:r>
              <a:rPr kumimoji="0" sz="1867" b="0" i="0" u="none" strike="noStrike" kern="0" cap="none" spc="-73" normalizeH="0" baseline="0" noProof="0" dirty="0">
                <a:ln>
                  <a:noFill/>
                </a:ln>
                <a:solidFill>
                  <a:srgbClr val="171616"/>
                </a:solidFill>
                <a:effectLst/>
                <a:uLnTx/>
                <a:uFillTx/>
                <a:latin typeface="Tahoma"/>
                <a:ea typeface="+mn-ea"/>
                <a:cs typeface="Tahoma"/>
              </a:rPr>
              <a:t> </a:t>
            </a:r>
            <a:r>
              <a:rPr kumimoji="0" sz="1867" b="0" i="0" u="none" strike="noStrike" kern="0" cap="none" spc="87" normalizeH="0" baseline="0" noProof="0" dirty="0">
                <a:ln>
                  <a:noFill/>
                </a:ln>
                <a:solidFill>
                  <a:srgbClr val="171616"/>
                </a:solidFill>
                <a:effectLst/>
                <a:uLnTx/>
                <a:uFillTx/>
                <a:latin typeface="Tahoma"/>
                <a:ea typeface="+mn-ea"/>
                <a:cs typeface="Tahoma"/>
              </a:rPr>
              <a:t>Pharmacy</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20" name="object 20"/>
          <p:cNvPicPr/>
          <p:nvPr/>
        </p:nvPicPr>
        <p:blipFill>
          <a:blip r:embed="rId7" cstate="print"/>
          <a:stretch>
            <a:fillRect/>
          </a:stretch>
        </p:blipFill>
        <p:spPr>
          <a:xfrm>
            <a:off x="3634967" y="3835499"/>
            <a:ext cx="2133803" cy="488067"/>
          </a:xfrm>
          <a:prstGeom prst="rect">
            <a:avLst/>
          </a:prstGeom>
        </p:spPr>
      </p:pic>
      <p:pic>
        <p:nvPicPr>
          <p:cNvPr id="21" name="object 21"/>
          <p:cNvPicPr/>
          <p:nvPr/>
        </p:nvPicPr>
        <p:blipFill>
          <a:blip r:embed="rId8" cstate="print"/>
          <a:stretch>
            <a:fillRect/>
          </a:stretch>
        </p:blipFill>
        <p:spPr>
          <a:xfrm>
            <a:off x="6096016" y="3802768"/>
            <a:ext cx="1794232" cy="488065"/>
          </a:xfrm>
          <a:prstGeom prst="rect">
            <a:avLst/>
          </a:prstGeom>
        </p:spPr>
      </p:pic>
      <p:sp>
        <p:nvSpPr>
          <p:cNvPr id="22" name="object 22"/>
          <p:cNvSpPr/>
          <p:nvPr/>
        </p:nvSpPr>
        <p:spPr>
          <a:xfrm>
            <a:off x="3248799" y="2249399"/>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248799" y="3668266"/>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4" name="object 24"/>
          <p:cNvGrpSpPr/>
          <p:nvPr/>
        </p:nvGrpSpPr>
        <p:grpSpPr>
          <a:xfrm>
            <a:off x="3242450" y="5080970"/>
            <a:ext cx="3942927" cy="762847"/>
            <a:chOff x="2431837" y="3810727"/>
            <a:chExt cx="2957195" cy="572135"/>
          </a:xfrm>
        </p:grpSpPr>
        <p:pic>
          <p:nvPicPr>
            <p:cNvPr id="25" name="object 25"/>
            <p:cNvPicPr/>
            <p:nvPr/>
          </p:nvPicPr>
          <p:blipFill>
            <a:blip r:embed="rId9" cstate="print"/>
            <a:stretch>
              <a:fillRect/>
            </a:stretch>
          </p:blipFill>
          <p:spPr>
            <a:xfrm>
              <a:off x="4454551" y="3810727"/>
              <a:ext cx="933998" cy="571622"/>
            </a:xfrm>
            <a:prstGeom prst="rect">
              <a:avLst/>
            </a:prstGeom>
          </p:spPr>
        </p:pic>
        <p:sp>
          <p:nvSpPr>
            <p:cNvPr id="26" name="object 26"/>
            <p:cNvSpPr/>
            <p:nvPr/>
          </p:nvSpPr>
          <p:spPr>
            <a:xfrm>
              <a:off x="2436599" y="3818399"/>
              <a:ext cx="0" cy="561340"/>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0" cstate="print"/>
            <a:stretch>
              <a:fillRect/>
            </a:stretch>
          </p:blipFill>
          <p:spPr>
            <a:xfrm>
              <a:off x="2795987" y="4025737"/>
              <a:ext cx="996695" cy="265175"/>
            </a:xfrm>
            <a:prstGeom prst="rect">
              <a:avLst/>
            </a:prstGeom>
          </p:spPr>
        </p:pic>
      </p:grpSp>
      <p:pic>
        <p:nvPicPr>
          <p:cNvPr id="28" name="object 28"/>
          <p:cNvPicPr/>
          <p:nvPr/>
        </p:nvPicPr>
        <p:blipFill>
          <a:blip r:embed="rId11" cstate="print"/>
          <a:stretch>
            <a:fillRect/>
          </a:stretch>
        </p:blipFill>
        <p:spPr>
          <a:xfrm>
            <a:off x="10254034" y="2470801"/>
            <a:ext cx="1328927" cy="358999"/>
          </a:xfrm>
          <a:prstGeom prst="rect">
            <a:avLst/>
          </a:prstGeom>
        </p:spPr>
      </p:pic>
    </p:spTree>
    <p:extLst>
      <p:ext uri="{BB962C8B-B14F-4D97-AF65-F5344CB8AC3E}">
        <p14:creationId xmlns:p14="http://schemas.microsoft.com/office/powerpoint/2010/main" val="451946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001" y="0"/>
            <a:ext cx="6096847" cy="6858000"/>
            <a:chOff x="4572000" y="0"/>
            <a:chExt cx="4572635" cy="5143500"/>
          </a:xfrm>
        </p:grpSpPr>
        <p:sp>
          <p:nvSpPr>
            <p:cNvPr id="3" name="object 3"/>
            <p:cNvSpPr/>
            <p:nvPr/>
          </p:nvSpPr>
          <p:spPr>
            <a:xfrm>
              <a:off x="4572000" y="0"/>
              <a:ext cx="4572000" cy="5143500"/>
            </a:xfrm>
            <a:custGeom>
              <a:avLst/>
              <a:gdLst/>
              <a:ahLst/>
              <a:cxnLst/>
              <a:rect l="l" t="t" r="r" b="b"/>
              <a:pathLst>
                <a:path w="4572000" h="5143500">
                  <a:moveTo>
                    <a:pt x="4571999" y="5143499"/>
                  </a:moveTo>
                  <a:lnTo>
                    <a:pt x="252334" y="5143499"/>
                  </a:lnTo>
                  <a:lnTo>
                    <a:pt x="227567" y="5141280"/>
                  </a:lnTo>
                  <a:lnTo>
                    <a:pt x="180630" y="5128392"/>
                  </a:lnTo>
                  <a:lnTo>
                    <a:pt x="137409" y="5107871"/>
                  </a:lnTo>
                  <a:lnTo>
                    <a:pt x="98687" y="5080500"/>
                  </a:lnTo>
                  <a:lnTo>
                    <a:pt x="65249" y="5047062"/>
                  </a:lnTo>
                  <a:lnTo>
                    <a:pt x="37878" y="5008340"/>
                  </a:lnTo>
                  <a:lnTo>
                    <a:pt x="17357" y="4965119"/>
                  </a:lnTo>
                  <a:lnTo>
                    <a:pt x="4469" y="4918182"/>
                  </a:lnTo>
                  <a:lnTo>
                    <a:pt x="0" y="4868313"/>
                  </a:lnTo>
                  <a:lnTo>
                    <a:pt x="0" y="275186"/>
                  </a:lnTo>
                  <a:lnTo>
                    <a:pt x="5380" y="220808"/>
                  </a:lnTo>
                  <a:lnTo>
                    <a:pt x="21118" y="169016"/>
                  </a:lnTo>
                  <a:lnTo>
                    <a:pt x="46612" y="121264"/>
                  </a:lnTo>
                  <a:lnTo>
                    <a:pt x="81259" y="79009"/>
                  </a:lnTo>
                  <a:lnTo>
                    <a:pt x="123514" y="44362"/>
                  </a:lnTo>
                  <a:lnTo>
                    <a:pt x="171266" y="18868"/>
                  </a:lnTo>
                  <a:lnTo>
                    <a:pt x="223058" y="3130"/>
                  </a:lnTo>
                  <a:lnTo>
                    <a:pt x="4571999" y="0"/>
                  </a:lnTo>
                  <a:lnTo>
                    <a:pt x="4571999" y="51434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4617720" y="0"/>
              <a:ext cx="4526915" cy="5143500"/>
            </a:xfrm>
            <a:custGeom>
              <a:avLst/>
              <a:gdLst/>
              <a:ahLst/>
              <a:cxnLst/>
              <a:rect l="l" t="t" r="r" b="b"/>
              <a:pathLst>
                <a:path w="4526915" h="5143500">
                  <a:moveTo>
                    <a:pt x="4526399" y="5143499"/>
                  </a:moveTo>
                  <a:lnTo>
                    <a:pt x="225105" y="5143499"/>
                  </a:lnTo>
                  <a:lnTo>
                    <a:pt x="178676" y="5130830"/>
                  </a:lnTo>
                  <a:lnTo>
                    <a:pt x="135922" y="5110531"/>
                  </a:lnTo>
                  <a:lnTo>
                    <a:pt x="97620" y="5083456"/>
                  </a:lnTo>
                  <a:lnTo>
                    <a:pt x="64543" y="5050379"/>
                  </a:lnTo>
                  <a:lnTo>
                    <a:pt x="37468" y="5012077"/>
                  </a:lnTo>
                  <a:lnTo>
                    <a:pt x="17169" y="4969323"/>
                  </a:lnTo>
                  <a:lnTo>
                    <a:pt x="4421" y="4922894"/>
                  </a:lnTo>
                  <a:lnTo>
                    <a:pt x="0" y="4873564"/>
                  </a:lnTo>
                  <a:lnTo>
                    <a:pt x="0" y="274435"/>
                  </a:lnTo>
                  <a:lnTo>
                    <a:pt x="5321" y="220645"/>
                  </a:lnTo>
                  <a:lnTo>
                    <a:pt x="20890" y="169413"/>
                  </a:lnTo>
                  <a:lnTo>
                    <a:pt x="46108" y="122178"/>
                  </a:lnTo>
                  <a:lnTo>
                    <a:pt x="80380" y="80380"/>
                  </a:lnTo>
                  <a:lnTo>
                    <a:pt x="122178" y="46108"/>
                  </a:lnTo>
                  <a:lnTo>
                    <a:pt x="169413" y="20890"/>
                  </a:lnTo>
                  <a:lnTo>
                    <a:pt x="220645" y="5321"/>
                  </a:lnTo>
                  <a:lnTo>
                    <a:pt x="274435" y="0"/>
                  </a:lnTo>
                  <a:lnTo>
                    <a:pt x="4526399" y="0"/>
                  </a:lnTo>
                  <a:lnTo>
                    <a:pt x="4526399" y="51434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 name="object 5"/>
          <p:cNvPicPr/>
          <p:nvPr/>
        </p:nvPicPr>
        <p:blipFill>
          <a:blip r:embed="rId2" cstate="print"/>
          <a:stretch>
            <a:fillRect/>
          </a:stretch>
        </p:blipFill>
        <p:spPr>
          <a:xfrm>
            <a:off x="273909" y="6358101"/>
            <a:ext cx="243839" cy="243839"/>
          </a:xfrm>
          <a:prstGeom prst="rect">
            <a:avLst/>
          </a:prstGeom>
        </p:spPr>
      </p:pic>
      <p:sp>
        <p:nvSpPr>
          <p:cNvPr id="6" name="object 6" descr="$PPTXTitle"/>
          <p:cNvSpPr txBox="1">
            <a:spLocks noGrp="1"/>
          </p:cNvSpPr>
          <p:nvPr>
            <p:ph type="title"/>
          </p:nvPr>
        </p:nvSpPr>
        <p:spPr>
          <a:xfrm>
            <a:off x="287867" y="1213139"/>
            <a:ext cx="4955220" cy="1740647"/>
          </a:xfrm>
          <a:prstGeom prst="rect">
            <a:avLst/>
          </a:prstGeom>
        </p:spPr>
        <p:txBody>
          <a:bodyPr vert="horz" wrap="square" lIns="0" tIns="85513" rIns="0" bIns="0" rtlCol="0">
            <a:spAutoFit/>
          </a:bodyPr>
          <a:lstStyle/>
          <a:p>
            <a:pPr marL="16933" marR="6773">
              <a:lnSpc>
                <a:spcPts val="4320"/>
              </a:lnSpc>
              <a:spcBef>
                <a:spcPts val="673"/>
              </a:spcBef>
            </a:pPr>
            <a:r>
              <a:rPr b="1" spc="260" dirty="0"/>
              <a:t>Connect</a:t>
            </a:r>
            <a:r>
              <a:rPr b="1" spc="-193" dirty="0"/>
              <a:t> </a:t>
            </a:r>
            <a:r>
              <a:rPr b="1" spc="-487" dirty="0"/>
              <a:t>3</a:t>
            </a:r>
            <a:r>
              <a:rPr lang="en-US" b="1" spc="-487" dirty="0"/>
              <a:t> </a:t>
            </a:r>
            <a:r>
              <a:rPr b="1" spc="-487" dirty="0"/>
              <a:t>6</a:t>
            </a:r>
            <a:r>
              <a:rPr lang="en-US" b="1" spc="-487" dirty="0"/>
              <a:t> </a:t>
            </a:r>
            <a:r>
              <a:rPr b="1" spc="-487" dirty="0"/>
              <a:t>0</a:t>
            </a:r>
            <a:r>
              <a:rPr lang="en-US" b="1" spc="-487" dirty="0"/>
              <a:t> :</a:t>
            </a:r>
            <a:br>
              <a:rPr lang="en-US" b="1" spc="-487" dirty="0"/>
            </a:br>
            <a:r>
              <a:rPr b="1" spc="167" dirty="0"/>
              <a:t>Opportunities</a:t>
            </a:r>
            <a:r>
              <a:rPr b="1" spc="-133" dirty="0"/>
              <a:t> </a:t>
            </a:r>
            <a:r>
              <a:rPr b="1" spc="127" dirty="0"/>
              <a:t>for </a:t>
            </a:r>
            <a:r>
              <a:rPr b="1" spc="152" dirty="0"/>
              <a:t>more</a:t>
            </a:r>
            <a:r>
              <a:rPr b="1" spc="-187" dirty="0"/>
              <a:t> </a:t>
            </a:r>
            <a:r>
              <a:rPr b="1" spc="147" dirty="0"/>
              <a:t>Rx</a:t>
            </a:r>
            <a:r>
              <a:rPr b="1" spc="-173" dirty="0"/>
              <a:t> </a:t>
            </a:r>
            <a:r>
              <a:rPr b="1" spc="213" dirty="0"/>
              <a:t>savings</a:t>
            </a:r>
          </a:p>
        </p:txBody>
      </p:sp>
      <p:sp>
        <p:nvSpPr>
          <p:cNvPr id="17" name="object 17"/>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26</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
        <p:nvSpPr>
          <p:cNvPr id="7" name="object 7"/>
          <p:cNvSpPr/>
          <p:nvPr/>
        </p:nvSpPr>
        <p:spPr>
          <a:xfrm>
            <a:off x="6483139" y="1578567"/>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p:nvPr/>
        </p:nvSpPr>
        <p:spPr>
          <a:xfrm>
            <a:off x="6721838" y="1717251"/>
            <a:ext cx="132927"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180" normalizeH="0" baseline="0" noProof="0" dirty="0">
                <a:ln>
                  <a:noFill/>
                </a:ln>
                <a:solidFill>
                  <a:srgbClr val="2B2927"/>
                </a:solidFill>
                <a:effectLst/>
                <a:uLnTx/>
                <a:uFillTx/>
                <a:latin typeface="Tahoma"/>
                <a:ea typeface="+mn-ea"/>
                <a:cs typeface="Tahoma"/>
              </a:rPr>
              <a:t>1</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9" name="object 9"/>
          <p:cNvSpPr txBox="1"/>
          <p:nvPr/>
        </p:nvSpPr>
        <p:spPr>
          <a:xfrm>
            <a:off x="7280167" y="1603206"/>
            <a:ext cx="4058920" cy="940428"/>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2000" b="0" i="0" u="none" strike="noStrike" kern="0" cap="none" spc="-40" normalizeH="0" baseline="0" noProof="0" dirty="0">
                <a:ln>
                  <a:noFill/>
                </a:ln>
                <a:solidFill>
                  <a:srgbClr val="605B57"/>
                </a:solidFill>
                <a:effectLst/>
                <a:uLnTx/>
                <a:uFillTx/>
                <a:latin typeface="Tahoma"/>
                <a:ea typeface="+mn-ea"/>
                <a:cs typeface="Tahoma"/>
              </a:rPr>
              <a:t>If</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youʼre</a:t>
            </a:r>
            <a:r>
              <a:rPr kumimoji="0" sz="2000" b="0" i="0" u="none" strike="noStrike" kern="0" cap="none" spc="1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taking</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a</a:t>
            </a:r>
            <a:r>
              <a:rPr kumimoji="0" sz="2000" b="0" i="0" u="none" strike="noStrike" kern="0" cap="none" spc="1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qualifying</a:t>
            </a:r>
            <a:r>
              <a:rPr kumimoji="0" sz="2000" b="0" i="0" u="none" strike="noStrike" kern="0" cap="none" spc="1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drug,</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a:t>
            </a:r>
            <a:r>
              <a:rPr kumimoji="0" sz="2000" b="0" i="0" u="none" strike="noStrike" kern="0" cap="none" spc="160" normalizeH="0" baseline="0" noProof="0" dirty="0">
                <a:ln>
                  <a:noFill/>
                </a:ln>
                <a:solidFill>
                  <a:srgbClr val="605B57"/>
                </a:solidFill>
                <a:effectLst/>
                <a:uLnTx/>
                <a:uFillTx/>
                <a:latin typeface="Tahoma"/>
                <a:ea typeface="+mn-ea"/>
                <a:cs typeface="Tahoma"/>
              </a:rPr>
              <a:t> </a:t>
            </a:r>
            <a:r>
              <a:rPr kumimoji="0" sz="2000" b="0" i="0" u="none" strike="noStrike" kern="0" cap="none" spc="-33" normalizeH="0" baseline="0" noProof="0" dirty="0">
                <a:ln>
                  <a:noFill/>
                </a:ln>
                <a:solidFill>
                  <a:srgbClr val="605B57"/>
                </a:solidFill>
                <a:effectLst/>
                <a:uLnTx/>
                <a:uFillTx/>
                <a:latin typeface="Tahoma"/>
                <a:ea typeface="+mn-ea"/>
                <a:cs typeface="Tahoma"/>
              </a:rPr>
              <a:t>may </a:t>
            </a:r>
            <a:r>
              <a:rPr kumimoji="0" sz="2000" b="0" i="0" u="none" strike="noStrike" kern="0" cap="none" spc="0" normalizeH="0" baseline="0" noProof="0" dirty="0">
                <a:ln>
                  <a:noFill/>
                </a:ln>
                <a:solidFill>
                  <a:srgbClr val="605B57"/>
                </a:solidFill>
                <a:effectLst/>
                <a:uLnTx/>
                <a:uFillTx/>
                <a:latin typeface="Tahoma"/>
                <a:ea typeface="+mn-ea"/>
                <a:cs typeface="Tahoma"/>
              </a:rPr>
              <a:t>hear</a:t>
            </a:r>
            <a:r>
              <a:rPr kumimoji="0" sz="2000" b="0" i="0" u="none" strike="noStrike" kern="0" cap="none" spc="213"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from</a:t>
            </a:r>
            <a:r>
              <a:rPr kumimoji="0" sz="2000" b="0" i="0" u="none" strike="noStrike" kern="0" cap="none" spc="22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SmithRx</a:t>
            </a:r>
            <a:r>
              <a:rPr kumimoji="0" sz="2000" b="0" i="0" u="none" strike="noStrike" kern="0" cap="none" spc="22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about</a:t>
            </a:r>
            <a:r>
              <a:rPr kumimoji="0" sz="2000" b="0" i="0" u="none" strike="noStrike" kern="0" cap="none" spc="22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additional</a:t>
            </a:r>
            <a:r>
              <a:rPr kumimoji="0" sz="2000" b="0" i="0" u="none" strike="noStrike" kern="0" cap="none" spc="220" normalizeH="0" baseline="0" noProof="0" dirty="0">
                <a:ln>
                  <a:noFill/>
                </a:ln>
                <a:solidFill>
                  <a:srgbClr val="605B57"/>
                </a:solidFill>
                <a:effectLst/>
                <a:uLnTx/>
                <a:uFillTx/>
                <a:latin typeface="Tahoma"/>
                <a:ea typeface="+mn-ea"/>
                <a:cs typeface="Tahoma"/>
              </a:rPr>
              <a:t> </a:t>
            </a:r>
            <a:r>
              <a:rPr kumimoji="0" sz="2000" b="0" i="0" u="none" strike="noStrike" kern="0" cap="none" spc="53" normalizeH="0" baseline="0" noProof="0" dirty="0">
                <a:ln>
                  <a:noFill/>
                </a:ln>
                <a:solidFill>
                  <a:srgbClr val="605B57"/>
                </a:solidFill>
                <a:effectLst/>
                <a:uLnTx/>
                <a:uFillTx/>
                <a:latin typeface="Tahoma"/>
                <a:ea typeface="+mn-ea"/>
                <a:cs typeface="Tahoma"/>
              </a:rPr>
              <a:t>cost </a:t>
            </a:r>
            <a:r>
              <a:rPr kumimoji="0" sz="2000" b="0" i="0" u="none" strike="noStrike" kern="0" cap="none" spc="67" normalizeH="0" baseline="0" noProof="0" dirty="0">
                <a:ln>
                  <a:noFill/>
                </a:ln>
                <a:solidFill>
                  <a:srgbClr val="605B57"/>
                </a:solidFill>
                <a:effectLst/>
                <a:uLnTx/>
                <a:uFillTx/>
                <a:latin typeface="Tahoma"/>
                <a:ea typeface="+mn-ea"/>
                <a:cs typeface="Tahoma"/>
              </a:rPr>
              <a:t>savings</a:t>
            </a:r>
            <a:r>
              <a:rPr kumimoji="0" sz="2000" b="0" i="0" u="none" strike="noStrike" kern="0" cap="none" spc="-33"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programs</a:t>
            </a:r>
            <a:endParaRPr kumimoji="0" sz="20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10" name="object 10"/>
          <p:cNvSpPr/>
          <p:nvPr/>
        </p:nvSpPr>
        <p:spPr>
          <a:xfrm>
            <a:off x="6483139" y="2813196"/>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txBox="1"/>
          <p:nvPr/>
        </p:nvSpPr>
        <p:spPr>
          <a:xfrm>
            <a:off x="6698006" y="2951881"/>
            <a:ext cx="180340"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60" normalizeH="0" baseline="0" noProof="0" dirty="0">
                <a:ln>
                  <a:noFill/>
                </a:ln>
                <a:solidFill>
                  <a:srgbClr val="2B2927"/>
                </a:solidFill>
                <a:effectLst/>
                <a:uLnTx/>
                <a:uFillTx/>
                <a:latin typeface="Tahoma"/>
                <a:ea typeface="+mn-ea"/>
                <a:cs typeface="Tahoma"/>
              </a:rPr>
              <a:t>2</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2" name="object 12"/>
          <p:cNvSpPr txBox="1"/>
          <p:nvPr/>
        </p:nvSpPr>
        <p:spPr>
          <a:xfrm>
            <a:off x="7280167" y="2837836"/>
            <a:ext cx="3942927" cy="940428"/>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2000" b="0" i="0" u="none" strike="noStrike" kern="0" cap="none" spc="67" normalizeH="0" baseline="0" noProof="0" dirty="0">
                <a:ln>
                  <a:noFill/>
                </a:ln>
                <a:solidFill>
                  <a:srgbClr val="605B57"/>
                </a:solidFill>
                <a:effectLst/>
                <a:uLnTx/>
                <a:uFillTx/>
                <a:latin typeface="Tahoma"/>
                <a:ea typeface="+mn-ea"/>
                <a:cs typeface="Tahoma"/>
              </a:rPr>
              <a:t>The</a:t>
            </a:r>
            <a:r>
              <a:rPr kumimoji="0" sz="2000" b="0" i="0" u="none" strike="noStrike" kern="0" cap="none" spc="133"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SmithRx</a:t>
            </a:r>
            <a:r>
              <a:rPr kumimoji="0" sz="2000" b="0" i="0" u="none" strike="noStrike" kern="0" cap="none" spc="133"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representative</a:t>
            </a:r>
            <a:r>
              <a:rPr kumimoji="0" sz="2000" b="0" i="0" u="none" strike="noStrike" kern="0" cap="none" spc="133"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will</a:t>
            </a:r>
            <a:r>
              <a:rPr kumimoji="0" sz="2000" b="0" i="0" u="none" strike="noStrike" kern="0" cap="none" spc="133"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help</a:t>
            </a:r>
            <a:r>
              <a:rPr kumimoji="0" sz="2000" b="0" i="0" u="none" strike="noStrike" kern="0" cap="none" spc="133" normalizeH="0" baseline="0" noProof="0" dirty="0">
                <a:ln>
                  <a:noFill/>
                </a:ln>
                <a:solidFill>
                  <a:srgbClr val="605B57"/>
                </a:solidFill>
                <a:effectLst/>
                <a:uLnTx/>
                <a:uFillTx/>
                <a:latin typeface="Tahoma"/>
                <a:ea typeface="+mn-ea"/>
                <a:cs typeface="Tahoma"/>
              </a:rPr>
              <a:t> </a:t>
            </a:r>
            <a:r>
              <a:rPr kumimoji="0" sz="2000" b="0" i="0" u="none" strike="noStrike" kern="0" cap="none" spc="-33" normalizeH="0" baseline="0" noProof="0" dirty="0">
                <a:ln>
                  <a:noFill/>
                </a:ln>
                <a:solidFill>
                  <a:srgbClr val="605B57"/>
                </a:solidFill>
                <a:effectLst/>
                <a:uLnTx/>
                <a:uFillTx/>
                <a:latin typeface="Tahoma"/>
                <a:ea typeface="+mn-ea"/>
                <a:cs typeface="Tahoma"/>
              </a:rPr>
              <a:t>you </a:t>
            </a:r>
            <a:r>
              <a:rPr kumimoji="0" sz="2000" b="0" i="0" u="none" strike="noStrike" kern="0" cap="none" spc="0" normalizeH="0" baseline="0" noProof="0" dirty="0">
                <a:ln>
                  <a:noFill/>
                </a:ln>
                <a:solidFill>
                  <a:srgbClr val="605B57"/>
                </a:solidFill>
                <a:effectLst/>
                <a:uLnTx/>
                <a:uFillTx/>
                <a:latin typeface="Tahoma"/>
                <a:ea typeface="+mn-ea"/>
                <a:cs typeface="Tahoma"/>
              </a:rPr>
              <a:t>navigate</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the</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67" normalizeH="0" baseline="0" noProof="0" dirty="0">
                <a:ln>
                  <a:noFill/>
                </a:ln>
                <a:solidFill>
                  <a:srgbClr val="605B57"/>
                </a:solidFill>
                <a:effectLst/>
                <a:uLnTx/>
                <a:uFillTx/>
                <a:latin typeface="Tahoma"/>
                <a:ea typeface="+mn-ea"/>
                <a:cs typeface="Tahoma"/>
              </a:rPr>
              <a:t>savings</a:t>
            </a:r>
            <a:r>
              <a:rPr kumimoji="0" sz="2000" b="0" i="0" u="none" strike="noStrike" kern="0" cap="none" spc="1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program</a:t>
            </a:r>
            <a:r>
              <a:rPr kumimoji="0" sz="2000" b="0" i="0" u="none" strike="noStrike" kern="0" cap="none" spc="152" normalizeH="0" baseline="0" noProof="0" dirty="0">
                <a:ln>
                  <a:noFill/>
                </a:ln>
                <a:solidFill>
                  <a:srgbClr val="605B57"/>
                </a:solidFill>
                <a:effectLst/>
                <a:uLnTx/>
                <a:uFillTx/>
                <a:latin typeface="Tahoma"/>
                <a:ea typeface="+mn-ea"/>
                <a:cs typeface="Tahoma"/>
              </a:rPr>
              <a:t> </a:t>
            </a:r>
            <a:r>
              <a:rPr kumimoji="0" sz="2000" b="0" i="0" u="none" strike="noStrike" kern="0" cap="none" spc="-13" normalizeH="0" baseline="0" noProof="0" dirty="0">
                <a:ln>
                  <a:noFill/>
                </a:ln>
                <a:solidFill>
                  <a:srgbClr val="605B57"/>
                </a:solidFill>
                <a:effectLst/>
                <a:uLnTx/>
                <a:uFillTx/>
                <a:latin typeface="Tahoma"/>
                <a:ea typeface="+mn-ea"/>
                <a:cs typeface="Tahoma"/>
              </a:rPr>
              <a:t>enrollment</a:t>
            </a:r>
            <a:endParaRPr kumimoji="0" sz="20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13" name="object 13"/>
          <p:cNvSpPr/>
          <p:nvPr/>
        </p:nvSpPr>
        <p:spPr>
          <a:xfrm>
            <a:off x="6483139" y="3946231"/>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txBox="1"/>
          <p:nvPr/>
        </p:nvSpPr>
        <p:spPr>
          <a:xfrm>
            <a:off x="6696733" y="4084915"/>
            <a:ext cx="182880"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80" normalizeH="0" baseline="0" noProof="0" dirty="0">
                <a:ln>
                  <a:noFill/>
                </a:ln>
                <a:solidFill>
                  <a:srgbClr val="2B2927"/>
                </a:solidFill>
                <a:effectLst/>
                <a:uLnTx/>
                <a:uFillTx/>
                <a:latin typeface="Tahoma"/>
                <a:ea typeface="+mn-ea"/>
                <a:cs typeface="Tahoma"/>
              </a:rPr>
              <a:t>3</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5" name="object 15"/>
          <p:cNvSpPr txBox="1"/>
          <p:nvPr/>
        </p:nvSpPr>
        <p:spPr>
          <a:xfrm>
            <a:off x="7280167" y="3970868"/>
            <a:ext cx="4229100" cy="1555981"/>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2000" b="0" i="0" u="none" strike="noStrike" kern="0" cap="none" spc="0" normalizeH="0" baseline="0" noProof="0" dirty="0">
                <a:ln>
                  <a:noFill/>
                </a:ln>
                <a:solidFill>
                  <a:srgbClr val="605B57"/>
                </a:solidFill>
                <a:effectLst/>
                <a:uLnTx/>
                <a:uFillTx/>
                <a:latin typeface="Tahoma"/>
                <a:ea typeface="+mn-ea"/>
                <a:cs typeface="Tahoma"/>
              </a:rPr>
              <a:t>Ensure</a:t>
            </a:r>
            <a:r>
              <a:rPr kumimoji="0" sz="2000" b="0" i="0" u="none" strike="noStrike" kern="0" cap="none" spc="107"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your</a:t>
            </a:r>
            <a:r>
              <a:rPr kumimoji="0" sz="2000" b="0" i="0" u="none" strike="noStrike" kern="0" cap="none" spc="107"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HR</a:t>
            </a:r>
            <a:r>
              <a:rPr kumimoji="0" sz="2000" b="0" i="0" u="none" strike="noStrike" kern="0" cap="none" spc="107"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team</a:t>
            </a:r>
            <a:r>
              <a:rPr kumimoji="0" sz="2000" b="0" i="0" u="none" strike="noStrike" kern="0" cap="none" spc="113" normalizeH="0" baseline="0" noProof="0" dirty="0">
                <a:ln>
                  <a:noFill/>
                </a:ln>
                <a:solidFill>
                  <a:srgbClr val="605B57"/>
                </a:solidFill>
                <a:effectLst/>
                <a:uLnTx/>
                <a:uFillTx/>
                <a:latin typeface="Tahoma"/>
                <a:ea typeface="+mn-ea"/>
                <a:cs typeface="Tahoma"/>
              </a:rPr>
              <a:t> </a:t>
            </a:r>
            <a:r>
              <a:rPr kumimoji="0" sz="2000" b="0" i="0" u="none" strike="noStrike" kern="0" cap="none" spc="67" normalizeH="0" baseline="0" noProof="0" dirty="0">
                <a:ln>
                  <a:noFill/>
                </a:ln>
                <a:solidFill>
                  <a:srgbClr val="605B57"/>
                </a:solidFill>
                <a:effectLst/>
                <a:uLnTx/>
                <a:uFillTx/>
                <a:latin typeface="Tahoma"/>
                <a:ea typeface="+mn-ea"/>
                <a:cs typeface="Tahoma"/>
              </a:rPr>
              <a:t>has</a:t>
            </a:r>
            <a:r>
              <a:rPr kumimoji="0" sz="2000" b="0" i="0" u="none" strike="noStrike" kern="0" cap="none" spc="107"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your</a:t>
            </a:r>
            <a:r>
              <a:rPr kumimoji="0" sz="2000" b="0" i="0" u="none" strike="noStrike" kern="0" cap="none" spc="107" normalizeH="0" baseline="0" noProof="0" dirty="0">
                <a:ln>
                  <a:noFill/>
                </a:ln>
                <a:solidFill>
                  <a:srgbClr val="605B57"/>
                </a:solidFill>
                <a:effectLst/>
                <a:uLnTx/>
                <a:uFillTx/>
                <a:latin typeface="Tahoma"/>
                <a:ea typeface="+mn-ea"/>
                <a:cs typeface="Tahoma"/>
              </a:rPr>
              <a:t> </a:t>
            </a:r>
            <a:r>
              <a:rPr kumimoji="0" sz="2000" b="0" i="0" u="none" strike="noStrike" kern="0" cap="none" spc="53" normalizeH="0" baseline="0" noProof="0" dirty="0">
                <a:ln>
                  <a:noFill/>
                </a:ln>
                <a:solidFill>
                  <a:srgbClr val="605B57"/>
                </a:solidFill>
                <a:effectLst/>
                <a:uLnTx/>
                <a:uFillTx/>
                <a:latin typeface="Tahoma"/>
                <a:ea typeface="+mn-ea"/>
                <a:cs typeface="Tahoma"/>
              </a:rPr>
              <a:t>contact </a:t>
            </a:r>
            <a:r>
              <a:rPr kumimoji="0" sz="2000" b="0" i="0" u="none" strike="noStrike" kern="0" cap="none" spc="0" normalizeH="0" baseline="0" noProof="0" dirty="0">
                <a:ln>
                  <a:noFill/>
                </a:ln>
                <a:solidFill>
                  <a:srgbClr val="605B57"/>
                </a:solidFill>
                <a:effectLst/>
                <a:uLnTx/>
                <a:uFillTx/>
                <a:latin typeface="Tahoma"/>
                <a:ea typeface="+mn-ea"/>
                <a:cs typeface="Tahoma"/>
              </a:rPr>
              <a:t>information</a:t>
            </a:r>
            <a:r>
              <a:rPr kumimoji="0" sz="2000" b="0" i="0" u="none" strike="noStrike" kern="0" cap="none" spc="53"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on</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file</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93" normalizeH="0" baseline="0" noProof="0" dirty="0">
                <a:ln>
                  <a:noFill/>
                </a:ln>
                <a:solidFill>
                  <a:srgbClr val="605B57"/>
                </a:solidFill>
                <a:effectLst/>
                <a:uLnTx/>
                <a:uFillTx/>
                <a:latin typeface="Tahoma"/>
                <a:ea typeface="+mn-ea"/>
                <a:cs typeface="Tahoma"/>
              </a:rPr>
              <a:t>so</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80" normalizeH="0" baseline="0" noProof="0" dirty="0">
                <a:ln>
                  <a:noFill/>
                </a:ln>
                <a:solidFill>
                  <a:srgbClr val="605B57"/>
                </a:solidFill>
                <a:effectLst/>
                <a:uLnTx/>
                <a:uFillTx/>
                <a:latin typeface="Tahoma"/>
                <a:ea typeface="+mn-ea"/>
                <a:cs typeface="Tahoma"/>
              </a:rPr>
              <a:t>we</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93" normalizeH="0" baseline="0" noProof="0" dirty="0">
                <a:ln>
                  <a:noFill/>
                </a:ln>
                <a:solidFill>
                  <a:srgbClr val="605B57"/>
                </a:solidFill>
                <a:effectLst/>
                <a:uLnTx/>
                <a:uFillTx/>
                <a:latin typeface="Tahoma"/>
                <a:ea typeface="+mn-ea"/>
                <a:cs typeface="Tahoma"/>
              </a:rPr>
              <a:t>can</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67" normalizeH="0" baseline="0" noProof="0" dirty="0">
                <a:ln>
                  <a:noFill/>
                </a:ln>
                <a:solidFill>
                  <a:srgbClr val="605B57"/>
                </a:solidFill>
                <a:effectLst/>
                <a:uLnTx/>
                <a:uFillTx/>
                <a:latin typeface="Tahoma"/>
                <a:ea typeface="+mn-ea"/>
                <a:cs typeface="Tahoma"/>
              </a:rPr>
              <a:t>reach</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a:t>
            </a:r>
            <a:r>
              <a:rPr kumimoji="0" sz="2000" b="0" i="0" u="none" strike="noStrike" kern="0" cap="none" spc="60" normalizeH="0" baseline="0" noProof="0" dirty="0">
                <a:ln>
                  <a:noFill/>
                </a:ln>
                <a:solidFill>
                  <a:srgbClr val="605B57"/>
                </a:solidFill>
                <a:effectLst/>
                <a:uLnTx/>
                <a:uFillTx/>
                <a:latin typeface="Tahoma"/>
                <a:ea typeface="+mn-ea"/>
                <a:cs typeface="Tahoma"/>
              </a:rPr>
              <a:t> </a:t>
            </a:r>
            <a:r>
              <a:rPr kumimoji="0" sz="2000" b="0" i="0" u="none" strike="noStrike" kern="0" cap="none" spc="-33" normalizeH="0" baseline="0" noProof="0" dirty="0">
                <a:ln>
                  <a:noFill/>
                </a:ln>
                <a:solidFill>
                  <a:srgbClr val="605B57"/>
                </a:solidFill>
                <a:effectLst/>
                <a:uLnTx/>
                <a:uFillTx/>
                <a:latin typeface="Tahoma"/>
                <a:ea typeface="+mn-ea"/>
                <a:cs typeface="Tahoma"/>
              </a:rPr>
              <a:t>and </a:t>
            </a:r>
            <a:r>
              <a:rPr kumimoji="0" sz="2000" b="0" i="0" u="none" strike="noStrike" kern="0" cap="none" spc="0" normalizeH="0" baseline="0" noProof="0" dirty="0">
                <a:ln>
                  <a:noFill/>
                </a:ln>
                <a:solidFill>
                  <a:srgbClr val="605B57"/>
                </a:solidFill>
                <a:effectLst/>
                <a:uLnTx/>
                <a:uFillTx/>
                <a:latin typeface="Tahoma"/>
                <a:ea typeface="+mn-ea"/>
                <a:cs typeface="Tahoma"/>
              </a:rPr>
              <a:t>guide</a:t>
            </a:r>
            <a:r>
              <a:rPr kumimoji="0" sz="2000" b="0" i="0" u="none" strike="noStrike" kern="0" cap="none" spc="113"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you</a:t>
            </a:r>
            <a:r>
              <a:rPr kumimoji="0" sz="2000" b="0" i="0" u="none" strike="noStrike" kern="0" cap="none" spc="12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through</a:t>
            </a:r>
            <a:r>
              <a:rPr kumimoji="0" sz="2000" b="0" i="0" u="none" strike="noStrike" kern="0" cap="none" spc="120" normalizeH="0" baseline="0" noProof="0" dirty="0">
                <a:ln>
                  <a:noFill/>
                </a:ln>
                <a:solidFill>
                  <a:srgbClr val="605B57"/>
                </a:solidFill>
                <a:effectLst/>
                <a:uLnTx/>
                <a:uFillTx/>
                <a:latin typeface="Tahoma"/>
                <a:ea typeface="+mn-ea"/>
                <a:cs typeface="Tahoma"/>
              </a:rPr>
              <a:t> </a:t>
            </a:r>
            <a:r>
              <a:rPr kumimoji="0" sz="2000" b="0" i="0" u="none" strike="noStrike" kern="0" cap="none" spc="0" normalizeH="0" baseline="0" noProof="0" dirty="0">
                <a:ln>
                  <a:noFill/>
                </a:ln>
                <a:solidFill>
                  <a:srgbClr val="605B57"/>
                </a:solidFill>
                <a:effectLst/>
                <a:uLnTx/>
                <a:uFillTx/>
                <a:latin typeface="Tahoma"/>
                <a:ea typeface="+mn-ea"/>
                <a:cs typeface="Tahoma"/>
              </a:rPr>
              <a:t>the</a:t>
            </a:r>
            <a:r>
              <a:rPr kumimoji="0" sz="2000" b="0" i="0" u="none" strike="noStrike" kern="0" cap="none" spc="120" normalizeH="0" baseline="0" noProof="0" dirty="0">
                <a:ln>
                  <a:noFill/>
                </a:ln>
                <a:solidFill>
                  <a:srgbClr val="605B57"/>
                </a:solidFill>
                <a:effectLst/>
                <a:uLnTx/>
                <a:uFillTx/>
                <a:latin typeface="Tahoma"/>
                <a:ea typeface="+mn-ea"/>
                <a:cs typeface="Tahoma"/>
              </a:rPr>
              <a:t> </a:t>
            </a:r>
            <a:r>
              <a:rPr kumimoji="0" sz="2000" b="0" i="0" u="none" strike="noStrike" kern="0" cap="none" spc="87" normalizeH="0" baseline="0" noProof="0" dirty="0">
                <a:ln>
                  <a:noFill/>
                </a:ln>
                <a:solidFill>
                  <a:srgbClr val="605B57"/>
                </a:solidFill>
                <a:effectLst/>
                <a:uLnTx/>
                <a:uFillTx/>
                <a:latin typeface="Tahoma"/>
                <a:ea typeface="+mn-ea"/>
                <a:cs typeface="Tahoma"/>
              </a:rPr>
              <a:t>easy</a:t>
            </a:r>
            <a:r>
              <a:rPr kumimoji="0" sz="2000" b="0" i="0" u="none" strike="noStrike" kern="0" cap="none" spc="120" normalizeH="0" baseline="0" noProof="0" dirty="0">
                <a:ln>
                  <a:noFill/>
                </a:ln>
                <a:solidFill>
                  <a:srgbClr val="605B57"/>
                </a:solidFill>
                <a:effectLst/>
                <a:uLnTx/>
                <a:uFillTx/>
                <a:latin typeface="Tahoma"/>
                <a:ea typeface="+mn-ea"/>
                <a:cs typeface="Tahoma"/>
              </a:rPr>
              <a:t> </a:t>
            </a:r>
            <a:r>
              <a:rPr kumimoji="0" sz="2000" b="0" i="0" u="none" strike="noStrike" kern="0" cap="none" spc="80" normalizeH="0" baseline="0" noProof="0" dirty="0">
                <a:ln>
                  <a:noFill/>
                </a:ln>
                <a:solidFill>
                  <a:srgbClr val="605B57"/>
                </a:solidFill>
                <a:effectLst/>
                <a:uLnTx/>
                <a:uFillTx/>
                <a:latin typeface="Tahoma"/>
                <a:ea typeface="+mn-ea"/>
                <a:cs typeface="Tahoma"/>
              </a:rPr>
              <a:t>cost-</a:t>
            </a:r>
            <a:r>
              <a:rPr kumimoji="0" sz="2000" b="0" i="0" u="none" strike="noStrike" kern="0" cap="none" spc="60" normalizeH="0" baseline="0" noProof="0" dirty="0">
                <a:ln>
                  <a:noFill/>
                </a:ln>
                <a:solidFill>
                  <a:srgbClr val="605B57"/>
                </a:solidFill>
                <a:effectLst/>
                <a:uLnTx/>
                <a:uFillTx/>
                <a:latin typeface="Tahoma"/>
                <a:ea typeface="+mn-ea"/>
                <a:cs typeface="Tahoma"/>
              </a:rPr>
              <a:t>savings </a:t>
            </a:r>
            <a:r>
              <a:rPr kumimoji="0" sz="2000" b="0" i="0" u="none" strike="noStrike" kern="0" cap="none" spc="73" normalizeH="0" baseline="0" noProof="0" dirty="0">
                <a:ln>
                  <a:noFill/>
                </a:ln>
                <a:solidFill>
                  <a:srgbClr val="605B57"/>
                </a:solidFill>
                <a:effectLst/>
                <a:uLnTx/>
                <a:uFillTx/>
                <a:latin typeface="Tahoma"/>
                <a:ea typeface="+mn-ea"/>
                <a:cs typeface="Tahoma"/>
              </a:rPr>
              <a:t>process</a:t>
            </a:r>
            <a:endParaRPr kumimoji="0" sz="20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16" name="object 16"/>
          <p:cNvSpPr txBox="1"/>
          <p:nvPr/>
        </p:nvSpPr>
        <p:spPr>
          <a:xfrm>
            <a:off x="287867" y="3596557"/>
            <a:ext cx="5512538" cy="1476003"/>
          </a:xfrm>
          <a:prstGeom prst="rect">
            <a:avLst/>
          </a:prstGeom>
        </p:spPr>
        <p:txBody>
          <a:bodyPr vert="horz" wrap="square" lIns="0" tIns="16087" rIns="0" bIns="0" rtlCol="0">
            <a:spAutoFit/>
          </a:bodyPr>
          <a:lstStyle/>
          <a:p>
            <a:pPr marL="16933" marR="6773" lvl="0" indent="0" algn="l" defTabSz="1219170" rtl="0" eaLnBrk="1" fontAlgn="auto" latinLnBrk="0" hangingPunct="1">
              <a:lnSpc>
                <a:spcPct val="137100"/>
              </a:lnSpc>
              <a:spcBef>
                <a:spcPts val="127"/>
              </a:spcBef>
              <a:spcAft>
                <a:spcPts val="0"/>
              </a:spcAft>
              <a:buClrTx/>
              <a:buSzTx/>
              <a:buFontTx/>
              <a:buNone/>
              <a:tabLst/>
              <a:defRPr/>
            </a:pPr>
            <a:r>
              <a:rPr kumimoji="0" sz="2400" b="0" i="0" u="none" strike="noStrike" kern="0" cap="none" spc="133" normalizeH="0" baseline="0" noProof="0" dirty="0">
                <a:ln>
                  <a:noFill/>
                </a:ln>
                <a:effectLst/>
                <a:uLnTx/>
                <a:uFillTx/>
                <a:ea typeface="+mn-ea"/>
                <a:cs typeface="Tahoma"/>
              </a:rPr>
              <a:t>How</a:t>
            </a:r>
            <a:r>
              <a:rPr kumimoji="0" sz="2400" b="0" i="0" u="none" strike="noStrike" kern="0" cap="none" spc="-47"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our</a:t>
            </a:r>
            <a:r>
              <a:rPr kumimoji="0" sz="2400" b="0" i="0" u="none" strike="noStrike" kern="0" cap="none" spc="-47" normalizeH="0" baseline="0" noProof="0" dirty="0">
                <a:ln>
                  <a:noFill/>
                </a:ln>
                <a:effectLst/>
                <a:uLnTx/>
                <a:uFillTx/>
                <a:ea typeface="+mn-ea"/>
                <a:cs typeface="Tahoma"/>
              </a:rPr>
              <a:t> </a:t>
            </a:r>
            <a:r>
              <a:rPr kumimoji="0" sz="2400" b="0" i="0" u="none" strike="noStrike" kern="0" cap="none" spc="133" normalizeH="0" baseline="0" noProof="0" dirty="0">
                <a:ln>
                  <a:noFill/>
                </a:ln>
                <a:effectLst/>
                <a:uLnTx/>
                <a:uFillTx/>
                <a:ea typeface="+mn-ea"/>
                <a:cs typeface="Tahoma"/>
              </a:rPr>
              <a:t>cost</a:t>
            </a:r>
            <a:r>
              <a:rPr kumimoji="0" sz="2400" b="0" i="0" u="none" strike="noStrike" kern="0" cap="none" spc="-40" normalizeH="0" baseline="0" noProof="0" dirty="0">
                <a:ln>
                  <a:noFill/>
                </a:ln>
                <a:effectLst/>
                <a:uLnTx/>
                <a:uFillTx/>
                <a:ea typeface="+mn-ea"/>
                <a:cs typeface="Tahoma"/>
              </a:rPr>
              <a:t> </a:t>
            </a:r>
            <a:r>
              <a:rPr kumimoji="0" sz="2400" b="0" i="0" u="none" strike="noStrike" kern="0" cap="none" spc="113" normalizeH="0" baseline="0" noProof="0" dirty="0">
                <a:ln>
                  <a:noFill/>
                </a:ln>
                <a:effectLst/>
                <a:uLnTx/>
                <a:uFillTx/>
                <a:ea typeface="+mn-ea"/>
                <a:cs typeface="Tahoma"/>
              </a:rPr>
              <a:t>savings</a:t>
            </a:r>
            <a:r>
              <a:rPr kumimoji="0" sz="2400" b="0" i="0" u="none" strike="noStrike" kern="0" cap="none" spc="-47" normalizeH="0" baseline="0" noProof="0" dirty="0">
                <a:ln>
                  <a:noFill/>
                </a:ln>
                <a:effectLst/>
                <a:uLnTx/>
                <a:uFillTx/>
                <a:ea typeface="+mn-ea"/>
                <a:cs typeface="Tahoma"/>
              </a:rPr>
              <a:t> </a:t>
            </a:r>
            <a:r>
              <a:rPr kumimoji="0" sz="2400" b="0" i="0" u="none" strike="noStrike" kern="0" cap="none" spc="80" normalizeH="0" baseline="0" noProof="0" dirty="0">
                <a:ln>
                  <a:noFill/>
                </a:ln>
                <a:effectLst/>
                <a:uLnTx/>
                <a:uFillTx/>
                <a:ea typeface="+mn-ea"/>
                <a:cs typeface="Tahoma"/>
              </a:rPr>
              <a:t>program</a:t>
            </a:r>
            <a:r>
              <a:rPr kumimoji="0" sz="2400" b="0" i="0" u="none" strike="noStrike" kern="0" cap="none" spc="-40" normalizeH="0" baseline="0" noProof="0" dirty="0">
                <a:ln>
                  <a:noFill/>
                </a:ln>
                <a:effectLst/>
                <a:uLnTx/>
                <a:uFillTx/>
                <a:ea typeface="+mn-ea"/>
                <a:cs typeface="Tahoma"/>
              </a:rPr>
              <a:t> </a:t>
            </a:r>
            <a:r>
              <a:rPr kumimoji="0" sz="2400" b="0" i="0" u="none" strike="noStrike" kern="0" cap="none" spc="93" normalizeH="0" baseline="0" noProof="0" dirty="0">
                <a:ln>
                  <a:noFill/>
                </a:ln>
                <a:effectLst/>
                <a:uLnTx/>
                <a:uFillTx/>
                <a:ea typeface="+mn-ea"/>
                <a:cs typeface="Tahoma"/>
              </a:rPr>
              <a:t>works </a:t>
            </a:r>
            <a:r>
              <a:rPr kumimoji="0" sz="2400" b="0" i="0" u="none" strike="noStrike" kern="0" cap="none" spc="0" normalizeH="0" baseline="0" noProof="0" dirty="0">
                <a:ln>
                  <a:noFill/>
                </a:ln>
                <a:effectLst/>
                <a:uLnTx/>
                <a:uFillTx/>
                <a:ea typeface="+mn-ea"/>
                <a:cs typeface="Tahoma"/>
              </a:rPr>
              <a:t>to</a:t>
            </a:r>
            <a:r>
              <a:rPr kumimoji="0" sz="2400" b="0" i="0" u="none" strike="noStrike" kern="0" cap="none" spc="-33" normalizeH="0" baseline="0" noProof="0" dirty="0">
                <a:ln>
                  <a:noFill/>
                </a:ln>
                <a:effectLst/>
                <a:uLnTx/>
                <a:uFillTx/>
                <a:ea typeface="+mn-ea"/>
                <a:cs typeface="Tahoma"/>
              </a:rPr>
              <a:t> </a:t>
            </a:r>
            <a:r>
              <a:rPr kumimoji="0" sz="2400" b="0" i="0" u="none" strike="noStrike" kern="0" cap="none" spc="80" normalizeH="0" baseline="0" noProof="0" dirty="0">
                <a:ln>
                  <a:noFill/>
                </a:ln>
                <a:effectLst/>
                <a:uLnTx/>
                <a:uFillTx/>
                <a:ea typeface="+mn-ea"/>
                <a:cs typeface="Tahoma"/>
              </a:rPr>
              <a:t>get</a:t>
            </a:r>
            <a:r>
              <a:rPr kumimoji="0" sz="2400" b="0" i="0" u="none" strike="noStrike" kern="0" cap="none" spc="-33" normalizeH="0" baseline="0" noProof="0" dirty="0">
                <a:ln>
                  <a:noFill/>
                </a:ln>
                <a:effectLst/>
                <a:uLnTx/>
                <a:uFillTx/>
                <a:ea typeface="+mn-ea"/>
                <a:cs typeface="Tahoma"/>
              </a:rPr>
              <a:t> </a:t>
            </a:r>
            <a:r>
              <a:rPr kumimoji="0" sz="2400" b="0" i="0" u="none" strike="noStrike" kern="0" cap="none" spc="93" normalizeH="0" baseline="0" noProof="0" dirty="0">
                <a:ln>
                  <a:noFill/>
                </a:ln>
                <a:effectLst/>
                <a:uLnTx/>
                <a:uFillTx/>
                <a:ea typeface="+mn-ea"/>
                <a:cs typeface="Tahoma"/>
              </a:rPr>
              <a:t>help</a:t>
            </a:r>
            <a:r>
              <a:rPr kumimoji="0" sz="2400" b="0" i="0" u="none" strike="noStrike" kern="0" cap="none" spc="-33" normalizeH="0" baseline="0" noProof="0" dirty="0">
                <a:ln>
                  <a:noFill/>
                </a:ln>
                <a:effectLst/>
                <a:uLnTx/>
                <a:uFillTx/>
                <a:ea typeface="+mn-ea"/>
                <a:cs typeface="Tahoma"/>
              </a:rPr>
              <a:t> </a:t>
            </a:r>
            <a:r>
              <a:rPr kumimoji="0" sz="2400" b="0" i="0" u="none" strike="noStrike" kern="0" cap="none" spc="100" normalizeH="0" baseline="0" noProof="0" dirty="0">
                <a:ln>
                  <a:noFill/>
                </a:ln>
                <a:effectLst/>
                <a:uLnTx/>
                <a:uFillTx/>
                <a:ea typeface="+mn-ea"/>
                <a:cs typeface="Tahoma"/>
              </a:rPr>
              <a:t>you</a:t>
            </a:r>
            <a:r>
              <a:rPr kumimoji="0" sz="2400" b="0" i="0" u="none" strike="noStrike" kern="0" cap="none" spc="-33" normalizeH="0" baseline="0" noProof="0" dirty="0">
                <a:ln>
                  <a:noFill/>
                </a:ln>
                <a:effectLst/>
                <a:uLnTx/>
                <a:uFillTx/>
                <a:ea typeface="+mn-ea"/>
                <a:cs typeface="Tahoma"/>
              </a:rPr>
              <a:t> </a:t>
            </a:r>
            <a:r>
              <a:rPr kumimoji="0" sz="2400" b="0" i="0" u="none" strike="noStrike" kern="0" cap="none" spc="113" normalizeH="0" baseline="0" noProof="0" dirty="0">
                <a:ln>
                  <a:noFill/>
                </a:ln>
                <a:effectLst/>
                <a:uLnTx/>
                <a:uFillTx/>
                <a:ea typeface="+mn-ea"/>
                <a:cs typeface="Tahoma"/>
              </a:rPr>
              <a:t>achieve</a:t>
            </a:r>
            <a:r>
              <a:rPr kumimoji="0" sz="2400" b="0" i="0" u="none" strike="noStrike" kern="0" cap="none" spc="-33" normalizeH="0" baseline="0" noProof="0" dirty="0">
                <a:ln>
                  <a:noFill/>
                </a:ln>
                <a:effectLst/>
                <a:uLnTx/>
                <a:uFillTx/>
                <a:ea typeface="+mn-ea"/>
                <a:cs typeface="Tahoma"/>
              </a:rPr>
              <a:t> </a:t>
            </a:r>
            <a:r>
              <a:rPr kumimoji="0" sz="2400" b="0" i="0" u="none" strike="noStrike" kern="0" cap="none" spc="207" normalizeH="0" baseline="0" noProof="0" dirty="0">
                <a:ln>
                  <a:noFill/>
                </a:ln>
                <a:effectLst/>
                <a:uLnTx/>
                <a:uFillTx/>
                <a:ea typeface="+mn-ea"/>
                <a:cs typeface="Tahoma"/>
              </a:rPr>
              <a:t>$0</a:t>
            </a:r>
            <a:r>
              <a:rPr kumimoji="0" sz="2400" b="0" i="0" u="none" strike="noStrike" kern="0" cap="none" spc="-33" normalizeH="0" baseline="0" noProof="0" dirty="0">
                <a:ln>
                  <a:noFill/>
                </a:ln>
                <a:effectLst/>
                <a:uLnTx/>
                <a:uFillTx/>
                <a:ea typeface="+mn-ea"/>
                <a:cs typeface="Tahoma"/>
              </a:rPr>
              <a:t> </a:t>
            </a:r>
            <a:r>
              <a:rPr kumimoji="0" sz="2400" b="0" i="0" u="none" strike="noStrike" kern="0" cap="none" spc="127" normalizeH="0" baseline="0" noProof="0" dirty="0">
                <a:ln>
                  <a:noFill/>
                </a:ln>
                <a:effectLst/>
                <a:uLnTx/>
                <a:uFillTx/>
                <a:ea typeface="+mn-ea"/>
                <a:cs typeface="Tahoma"/>
              </a:rPr>
              <a:t>copay</a:t>
            </a:r>
            <a:endParaRPr kumimoji="0" sz="2400" b="0" i="0" u="none" strike="noStrike" kern="0" cap="none" spc="0" normalizeH="0" baseline="0" noProof="0" dirty="0">
              <a:ln>
                <a:noFill/>
              </a:ln>
              <a:effectLst/>
              <a:uLnTx/>
              <a:uFillTx/>
              <a:ea typeface="+mn-ea"/>
              <a:cs typeface="Tahoma"/>
            </a:endParaRPr>
          </a:p>
        </p:txBody>
      </p:sp>
    </p:spTree>
    <p:extLst>
      <p:ext uri="{BB962C8B-B14F-4D97-AF65-F5344CB8AC3E}">
        <p14:creationId xmlns:p14="http://schemas.microsoft.com/office/powerpoint/2010/main" val="3913415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663429"/>
          </a:xfrm>
          <a:prstGeom prst="rect">
            <a:avLst/>
          </a:prstGeom>
        </p:spPr>
        <p:txBody>
          <a:bodyPr vert="horz" wrap="square" lIns="0" tIns="16933" rIns="0" bIns="0" rtlCol="0">
            <a:spAutoFit/>
          </a:bodyPr>
          <a:lstStyle/>
          <a:p>
            <a:pPr marL="16933">
              <a:spcBef>
                <a:spcPts val="133"/>
              </a:spcBef>
            </a:pPr>
            <a:r>
              <a:rPr b="1" spc="160" dirty="0">
                <a:solidFill>
                  <a:schemeClr val="tx1"/>
                </a:solidFill>
              </a:rPr>
              <a:t>SmithRx</a:t>
            </a:r>
            <a:r>
              <a:rPr b="1" spc="-180" dirty="0">
                <a:solidFill>
                  <a:schemeClr val="tx1"/>
                </a:solidFill>
              </a:rPr>
              <a:t> </a:t>
            </a:r>
            <a:r>
              <a:rPr b="1" spc="253" dirty="0">
                <a:solidFill>
                  <a:schemeClr val="tx1"/>
                </a:solidFill>
              </a:rPr>
              <a:t>Member</a:t>
            </a:r>
            <a:r>
              <a:rPr b="1" spc="-180" dirty="0">
                <a:solidFill>
                  <a:schemeClr val="tx1"/>
                </a:solidFill>
              </a:rPr>
              <a:t> </a:t>
            </a:r>
            <a:r>
              <a:rPr b="1" spc="247" dirty="0">
                <a:solidFill>
                  <a:schemeClr val="tx1"/>
                </a:solidFill>
              </a:rPr>
              <a:t>Services</a:t>
            </a:r>
          </a:p>
        </p:txBody>
      </p:sp>
      <p:sp>
        <p:nvSpPr>
          <p:cNvPr id="20" name="object 20"/>
          <p:cNvSpPr txBox="1">
            <a:spLocks noGrp="1"/>
          </p:cNvSpPr>
          <p:nvPr>
            <p:ph type="sldNum" sz="quarter" idx="12"/>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27</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
        <p:nvSpPr>
          <p:cNvPr id="5" name="object 5"/>
          <p:cNvSpPr txBox="1"/>
          <p:nvPr/>
        </p:nvSpPr>
        <p:spPr>
          <a:xfrm>
            <a:off x="295298" y="1424218"/>
            <a:ext cx="11079837" cy="755762"/>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2400" b="0" i="0" u="none" strike="noStrike" kern="0" cap="none" spc="73" normalizeH="0" baseline="0" noProof="0" dirty="0">
                <a:ln>
                  <a:noFill/>
                </a:ln>
                <a:effectLst/>
                <a:uLnTx/>
                <a:uFillTx/>
                <a:ea typeface="+mn-ea"/>
                <a:cs typeface="Tahoma"/>
              </a:rPr>
              <a:t>We</a:t>
            </a:r>
            <a:r>
              <a:rPr kumimoji="0" sz="2400" b="0" i="0" u="none" strike="noStrike" kern="0" cap="none" spc="7"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make</a:t>
            </a:r>
            <a:r>
              <a:rPr kumimoji="0" sz="2400" b="0" i="0" u="none" strike="noStrike" kern="0" cap="none" spc="13"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it</a:t>
            </a:r>
            <a:r>
              <a:rPr kumimoji="0" sz="2400" b="0" i="0" u="none" strike="noStrike" kern="0" cap="none" spc="7" normalizeH="0" baseline="0" noProof="0" dirty="0">
                <a:ln>
                  <a:noFill/>
                </a:ln>
                <a:effectLst/>
                <a:uLnTx/>
                <a:uFillTx/>
                <a:ea typeface="+mn-ea"/>
                <a:cs typeface="Tahoma"/>
              </a:rPr>
              <a:t> </a:t>
            </a:r>
            <a:r>
              <a:rPr kumimoji="0" sz="2400" b="0" i="0" u="none" strike="noStrike" kern="0" cap="none" spc="107" normalizeH="0" baseline="0" noProof="0" dirty="0">
                <a:ln>
                  <a:noFill/>
                </a:ln>
                <a:effectLst/>
                <a:uLnTx/>
                <a:uFillTx/>
                <a:ea typeface="+mn-ea"/>
                <a:cs typeface="Tahoma"/>
              </a:rPr>
              <a:t>easy</a:t>
            </a:r>
            <a:r>
              <a:rPr kumimoji="0" sz="2400" b="0" i="0" u="none" strike="noStrike" kern="0" cap="none" spc="13"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and</a:t>
            </a:r>
            <a:r>
              <a:rPr kumimoji="0" sz="2400" b="0" i="0" u="none" strike="noStrike" kern="0" cap="none" spc="7" normalizeH="0" baseline="0" noProof="0" dirty="0">
                <a:ln>
                  <a:noFill/>
                </a:ln>
                <a:effectLst/>
                <a:uLnTx/>
                <a:uFillTx/>
                <a:ea typeface="+mn-ea"/>
                <a:cs typeface="Tahoma"/>
              </a:rPr>
              <a:t> </a:t>
            </a:r>
            <a:r>
              <a:rPr kumimoji="0" sz="2400" b="0" i="0" u="none" strike="noStrike" kern="0" cap="none" spc="67" normalizeH="0" baseline="0" noProof="0" dirty="0">
                <a:ln>
                  <a:noFill/>
                </a:ln>
                <a:effectLst/>
                <a:uLnTx/>
                <a:uFillTx/>
                <a:ea typeface="+mn-ea"/>
                <a:cs typeface="Tahoma"/>
              </a:rPr>
              <a:t>convenient</a:t>
            </a:r>
            <a:r>
              <a:rPr kumimoji="0" sz="2400" b="0" i="0" u="none" strike="noStrike" kern="0" cap="none" spc="13"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for</a:t>
            </a:r>
            <a:r>
              <a:rPr kumimoji="0" sz="2400" b="0" i="0" u="none" strike="noStrike" kern="0" cap="none" spc="13"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you</a:t>
            </a:r>
            <a:r>
              <a:rPr kumimoji="0" sz="2400" b="0" i="0" u="none" strike="noStrike" kern="0" cap="none" spc="7"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to</a:t>
            </a:r>
            <a:r>
              <a:rPr kumimoji="0" sz="2400" b="0" i="0" u="none" strike="noStrike" kern="0" cap="none" spc="13" normalizeH="0" baseline="0" noProof="0" dirty="0">
                <a:ln>
                  <a:noFill/>
                </a:ln>
                <a:effectLst/>
                <a:uLnTx/>
                <a:uFillTx/>
                <a:ea typeface="+mn-ea"/>
                <a:cs typeface="Tahoma"/>
              </a:rPr>
              <a:t> </a:t>
            </a:r>
            <a:r>
              <a:rPr kumimoji="0" sz="2400" b="0" i="0" u="none" strike="noStrike" kern="0" cap="none" spc="133" normalizeH="0" baseline="0" noProof="0" dirty="0">
                <a:ln>
                  <a:noFill/>
                </a:ln>
                <a:effectLst/>
                <a:uLnTx/>
                <a:uFillTx/>
                <a:ea typeface="+mn-ea"/>
                <a:cs typeface="Tahoma"/>
              </a:rPr>
              <a:t>access</a:t>
            </a:r>
            <a:r>
              <a:rPr kumimoji="0" sz="2400" b="0" i="0" u="none" strike="noStrike" kern="0" cap="none" spc="0" normalizeH="0" baseline="0" noProof="0" dirty="0">
                <a:ln>
                  <a:noFill/>
                </a:ln>
                <a:effectLst/>
                <a:uLnTx/>
                <a:uFillTx/>
                <a:ea typeface="+mn-ea"/>
                <a:cs typeface="Tahoma"/>
              </a:rPr>
              <a:t> your</a:t>
            </a:r>
            <a:r>
              <a:rPr kumimoji="0" sz="2400" b="0" i="0" u="none" strike="noStrike" kern="0" cap="none" spc="13"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medications</a:t>
            </a:r>
            <a:r>
              <a:rPr kumimoji="0" sz="2400" b="0" i="0" u="none" strike="noStrike" kern="0" cap="none" spc="0" normalizeH="0" baseline="0" noProof="0" dirty="0">
                <a:ln>
                  <a:noFill/>
                </a:ln>
                <a:effectLst/>
                <a:uLnTx/>
                <a:uFillTx/>
                <a:ea typeface="+mn-ea"/>
                <a:cs typeface="Tahoma"/>
              </a:rPr>
              <a:t> </a:t>
            </a:r>
            <a:r>
              <a:rPr kumimoji="0" sz="2400" b="0" i="0" u="none" strike="noStrike" kern="0" cap="none" spc="73" normalizeH="0" baseline="0" noProof="0" dirty="0">
                <a:ln>
                  <a:noFill/>
                </a:ln>
                <a:effectLst/>
                <a:uLnTx/>
                <a:uFillTx/>
                <a:ea typeface="+mn-ea"/>
                <a:cs typeface="Tahoma"/>
              </a:rPr>
              <a:t>and</a:t>
            </a:r>
            <a:r>
              <a:rPr kumimoji="0" sz="2400" b="0" i="0" u="none" strike="noStrike" kern="0" cap="none" spc="13" normalizeH="0" baseline="0" noProof="0" dirty="0">
                <a:ln>
                  <a:noFill/>
                </a:ln>
                <a:effectLst/>
                <a:uLnTx/>
                <a:uFillTx/>
                <a:ea typeface="+mn-ea"/>
                <a:cs typeface="Tahoma"/>
              </a:rPr>
              <a:t> </a:t>
            </a:r>
            <a:r>
              <a:rPr kumimoji="0" sz="2400" b="0" i="0" u="none" strike="noStrike" kern="0" cap="none" spc="0" normalizeH="0" baseline="0" noProof="0" dirty="0">
                <a:ln>
                  <a:noFill/>
                </a:ln>
                <a:effectLst/>
                <a:uLnTx/>
                <a:uFillTx/>
                <a:ea typeface="+mn-ea"/>
                <a:cs typeface="Tahoma"/>
              </a:rPr>
              <a:t>Rx </a:t>
            </a:r>
            <a:r>
              <a:rPr kumimoji="0" sz="2400" b="0" i="0" u="none" strike="noStrike" kern="0" cap="none" spc="-13" normalizeH="0" baseline="0" noProof="0" dirty="0">
                <a:ln>
                  <a:noFill/>
                </a:ln>
                <a:effectLst/>
                <a:uLnTx/>
                <a:uFillTx/>
                <a:ea typeface="+mn-ea"/>
                <a:cs typeface="Tahoma"/>
              </a:rPr>
              <a:t>benefits.</a:t>
            </a:r>
            <a:endParaRPr kumimoji="0" sz="2400" b="0" i="0" u="none" strike="noStrike" kern="0" cap="none" spc="0" normalizeH="0" baseline="0" noProof="0" dirty="0">
              <a:ln>
                <a:noFill/>
              </a:ln>
              <a:effectLst/>
              <a:uLnTx/>
              <a:uFillTx/>
              <a:ea typeface="+mn-ea"/>
              <a:cs typeface="Tahoma"/>
            </a:endParaRPr>
          </a:p>
        </p:txBody>
      </p:sp>
      <p:sp>
        <p:nvSpPr>
          <p:cNvPr id="6" name="object 6"/>
          <p:cNvSpPr txBox="1"/>
          <p:nvPr/>
        </p:nvSpPr>
        <p:spPr>
          <a:xfrm>
            <a:off x="295299" y="3811525"/>
            <a:ext cx="2337647" cy="2104145"/>
          </a:xfrm>
          <a:prstGeom prst="rect">
            <a:avLst/>
          </a:prstGeom>
        </p:spPr>
        <p:txBody>
          <a:bodyPr vert="horz" wrap="square" lIns="0" tIns="182033" rIns="0" bIns="0" rtlCol="0">
            <a:spAutoFit/>
          </a:bodyPr>
          <a:lstStyle/>
          <a:p>
            <a:pPr marL="16933" marR="0" lvl="0" indent="0" algn="l" defTabSz="1219170" rtl="0" eaLnBrk="1" fontAlgn="auto" latinLnBrk="0" hangingPunct="1">
              <a:lnSpc>
                <a:spcPct val="100000"/>
              </a:lnSpc>
              <a:spcBef>
                <a:spcPts val="1433"/>
              </a:spcBef>
              <a:spcAft>
                <a:spcPts val="0"/>
              </a:spcAft>
              <a:buClrTx/>
              <a:buSzTx/>
              <a:buFontTx/>
              <a:buNone/>
              <a:tabLst/>
              <a:defRPr/>
            </a:pPr>
            <a:r>
              <a:rPr kumimoji="0" b="0" i="0" u="none" strike="noStrike" kern="0" cap="none" spc="100" normalizeH="0" baseline="0" noProof="0" dirty="0">
                <a:ln>
                  <a:noFill/>
                </a:ln>
                <a:effectLst/>
                <a:uLnTx/>
                <a:uFillTx/>
                <a:ea typeface="+mn-ea"/>
                <a:cs typeface="Tahoma"/>
              </a:rPr>
              <a:t>Live</a:t>
            </a:r>
            <a:r>
              <a:rPr kumimoji="0" b="0" i="0" u="none" strike="noStrike" kern="0" cap="none" spc="-87" normalizeH="0" baseline="0" noProof="0" dirty="0">
                <a:ln>
                  <a:noFill/>
                </a:ln>
                <a:effectLst/>
                <a:uLnTx/>
                <a:uFillTx/>
                <a:ea typeface="+mn-ea"/>
                <a:cs typeface="Tahoma"/>
              </a:rPr>
              <a:t> </a:t>
            </a:r>
            <a:r>
              <a:rPr kumimoji="0" b="0" i="0" u="none" strike="noStrike" kern="0" cap="none" spc="80" normalizeH="0" baseline="0" noProof="0" dirty="0">
                <a:ln>
                  <a:noFill/>
                </a:ln>
                <a:effectLst/>
                <a:uLnTx/>
                <a:uFillTx/>
                <a:ea typeface="+mn-ea"/>
                <a:cs typeface="Tahoma"/>
              </a:rPr>
              <a:t>Chat</a:t>
            </a:r>
            <a:endParaRPr kumimoji="0" lang="en-US" b="0" i="0" u="none" strike="noStrike" kern="0" cap="none" spc="8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433"/>
              </a:spcBef>
              <a:spcAft>
                <a:spcPts val="0"/>
              </a:spcAft>
              <a:buClrTx/>
              <a:buSzTx/>
              <a:buFontTx/>
              <a:buNone/>
              <a:tabLst/>
              <a:defRPr/>
            </a:pPr>
            <a:endParaRPr kumimoji="0" sz="1000" b="0" i="0" u="none" strike="noStrike" kern="0" cap="none" spc="0" normalizeH="0" baseline="0" noProof="0" dirty="0">
              <a:ln>
                <a:noFill/>
              </a:ln>
              <a:effectLst/>
              <a:uLnTx/>
              <a:uFillTx/>
              <a:ea typeface="+mn-ea"/>
              <a:cs typeface="Tahoma"/>
            </a:endParaRPr>
          </a:p>
          <a:p>
            <a:pPr marL="16933" marR="6773" lvl="0" indent="0" algn="l" defTabSz="1219170" rtl="0" eaLnBrk="1" fontAlgn="auto" latinLnBrk="0" hangingPunct="1">
              <a:lnSpc>
                <a:spcPct val="114999"/>
              </a:lnSpc>
              <a:spcBef>
                <a:spcPts val="520"/>
              </a:spcBef>
              <a:spcAft>
                <a:spcPts val="0"/>
              </a:spcAft>
              <a:buClrTx/>
              <a:buSzTx/>
              <a:buFontTx/>
              <a:buNone/>
              <a:tabLst/>
              <a:defRPr/>
            </a:pPr>
            <a:r>
              <a:rPr kumimoji="0" b="0" i="0" u="none" strike="noStrike" kern="0" cap="none" spc="73" normalizeH="0" baseline="0" noProof="0" dirty="0">
                <a:ln>
                  <a:noFill/>
                </a:ln>
                <a:effectLst/>
                <a:uLnTx/>
                <a:uFillTx/>
                <a:ea typeface="+mn-ea"/>
                <a:cs typeface="Tahoma"/>
              </a:rPr>
              <a:t>Just</a:t>
            </a:r>
            <a:r>
              <a:rPr kumimoji="0" b="0" i="0" u="none" strike="noStrike" kern="0" cap="none" spc="11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click</a:t>
            </a:r>
            <a:r>
              <a:rPr kumimoji="0" b="0" i="0" u="none" strike="noStrike" kern="0" cap="none" spc="11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the</a:t>
            </a:r>
            <a:r>
              <a:rPr kumimoji="0" b="0" i="0" u="none" strike="noStrike" kern="0" cap="none" spc="120"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chat</a:t>
            </a:r>
            <a:r>
              <a:rPr kumimoji="0" b="0" i="0" u="none" strike="noStrike" kern="0" cap="none" spc="11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icon</a:t>
            </a:r>
            <a:r>
              <a:rPr kumimoji="0" b="0" i="0" u="none" strike="noStrike" kern="0" cap="none" spc="11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on</a:t>
            </a:r>
            <a:r>
              <a:rPr kumimoji="0" b="0" i="0" u="none" strike="noStrike" kern="0" cap="none" spc="120" normalizeH="0" baseline="0" noProof="0" dirty="0">
                <a:ln>
                  <a:noFill/>
                </a:ln>
                <a:effectLst/>
                <a:uLnTx/>
                <a:uFillTx/>
                <a:ea typeface="+mn-ea"/>
                <a:cs typeface="Tahoma"/>
              </a:rPr>
              <a:t> </a:t>
            </a:r>
            <a:r>
              <a:rPr kumimoji="0" b="0" i="0" u="none" strike="noStrike" kern="0" cap="none" spc="-33" normalizeH="0" baseline="0" noProof="0" dirty="0">
                <a:ln>
                  <a:noFill/>
                </a:ln>
                <a:effectLst/>
                <a:uLnTx/>
                <a:uFillTx/>
                <a:ea typeface="+mn-ea"/>
                <a:cs typeface="Tahoma"/>
              </a:rPr>
              <a:t>the </a:t>
            </a:r>
            <a:r>
              <a:rPr kumimoji="0" b="0" i="0" u="none" strike="noStrike" kern="0" cap="none" spc="0" normalizeH="0" baseline="0" noProof="0" dirty="0">
                <a:ln>
                  <a:noFill/>
                </a:ln>
                <a:effectLst/>
                <a:uLnTx/>
                <a:uFillTx/>
                <a:ea typeface="+mn-ea"/>
                <a:cs typeface="Tahoma"/>
              </a:rPr>
              <a:t>bottom-right</a:t>
            </a:r>
            <a:r>
              <a:rPr kumimoji="0" b="0" i="0" u="none" strike="noStrike" kern="0" cap="none" spc="167"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of</a:t>
            </a:r>
            <a:r>
              <a:rPr kumimoji="0" b="0" i="0" u="none" strike="noStrike" kern="0" cap="none" spc="17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the</a:t>
            </a:r>
            <a:r>
              <a:rPr kumimoji="0" b="0" i="0" u="none" strike="noStrike" kern="0" cap="none" spc="167"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web</a:t>
            </a:r>
            <a:r>
              <a:rPr kumimoji="0" b="0" i="0" u="none" strike="noStrike" kern="0" cap="none" spc="173"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page</a:t>
            </a:r>
            <a:r>
              <a:rPr kumimoji="0" b="0" i="0" u="none" strike="noStrike" kern="0" cap="none" spc="173" normalizeH="0" baseline="0" noProof="0" dirty="0">
                <a:ln>
                  <a:noFill/>
                </a:ln>
                <a:effectLst/>
                <a:uLnTx/>
                <a:uFillTx/>
                <a:ea typeface="+mn-ea"/>
                <a:cs typeface="Tahoma"/>
              </a:rPr>
              <a:t> </a:t>
            </a:r>
            <a:r>
              <a:rPr kumimoji="0" b="0" i="0" u="none" strike="noStrike" kern="0" cap="none" spc="-47" normalizeH="0" baseline="0" noProof="0" dirty="0">
                <a:ln>
                  <a:noFill/>
                </a:ln>
                <a:effectLst/>
                <a:uLnTx/>
                <a:uFillTx/>
                <a:ea typeface="+mn-ea"/>
                <a:cs typeface="Tahoma"/>
              </a:rPr>
              <a:t>to </a:t>
            </a:r>
            <a:r>
              <a:rPr kumimoji="0" b="0" i="0" u="none" strike="noStrike" kern="0" cap="none" spc="-13" normalizeH="0" baseline="0" noProof="0" dirty="0">
                <a:ln>
                  <a:noFill/>
                </a:ln>
                <a:effectLst/>
                <a:uLnTx/>
                <a:uFillTx/>
                <a:ea typeface="+mn-ea"/>
                <a:cs typeface="Tahoma"/>
              </a:rPr>
              <a:t>start.</a:t>
            </a:r>
            <a:endParaRPr kumimoji="0" b="0" i="0" u="none" strike="noStrike" kern="0" cap="none" spc="0" normalizeH="0" baseline="0" noProof="0" dirty="0">
              <a:ln>
                <a:noFill/>
              </a:ln>
              <a:effectLst/>
              <a:uLnTx/>
              <a:uFillTx/>
              <a:ea typeface="+mn-ea"/>
              <a:cs typeface="Tahoma"/>
            </a:endParaRPr>
          </a:p>
        </p:txBody>
      </p:sp>
      <p:sp>
        <p:nvSpPr>
          <p:cNvPr id="7" name="object 7"/>
          <p:cNvSpPr txBox="1"/>
          <p:nvPr/>
        </p:nvSpPr>
        <p:spPr>
          <a:xfrm>
            <a:off x="3352123" y="3840941"/>
            <a:ext cx="2502747" cy="2377340"/>
          </a:xfrm>
          <a:prstGeom prst="rect">
            <a:avLst/>
          </a:prstGeom>
        </p:spPr>
        <p:txBody>
          <a:bodyPr vert="horz" wrap="square" lIns="0" tIns="153247" rIns="0" bIns="0" rtlCol="0">
            <a:spAutoFit/>
          </a:bodyPr>
          <a:lstStyle/>
          <a:p>
            <a:pPr marL="16933" marR="0" lvl="0" indent="0" algn="l" defTabSz="1219170" rtl="0" eaLnBrk="1" fontAlgn="auto" latinLnBrk="0" hangingPunct="1">
              <a:lnSpc>
                <a:spcPct val="100000"/>
              </a:lnSpc>
              <a:spcBef>
                <a:spcPts val="1207"/>
              </a:spcBef>
              <a:spcAft>
                <a:spcPts val="0"/>
              </a:spcAft>
              <a:buClrTx/>
              <a:buSzTx/>
              <a:buFontTx/>
              <a:buNone/>
              <a:tabLst/>
              <a:defRPr/>
            </a:pPr>
            <a:r>
              <a:rPr kumimoji="0" b="0" i="0" u="none" strike="noStrike" kern="0" cap="none" spc="133" normalizeH="0" baseline="0" noProof="0" dirty="0">
                <a:ln>
                  <a:noFill/>
                </a:ln>
                <a:effectLst/>
                <a:uLnTx/>
                <a:uFillTx/>
                <a:ea typeface="+mn-ea"/>
                <a:cs typeface="Tahoma"/>
              </a:rPr>
              <a:t>Member</a:t>
            </a:r>
            <a:r>
              <a:rPr kumimoji="0" b="0" i="0" u="none" strike="noStrike" kern="0" cap="none" spc="-107" normalizeH="0" baseline="0" noProof="0" dirty="0">
                <a:ln>
                  <a:noFill/>
                </a:ln>
                <a:effectLst/>
                <a:uLnTx/>
                <a:uFillTx/>
                <a:ea typeface="+mn-ea"/>
                <a:cs typeface="Tahoma"/>
              </a:rPr>
              <a:t> </a:t>
            </a:r>
            <a:r>
              <a:rPr kumimoji="0" b="0" i="0" u="none" strike="noStrike" kern="0" cap="none" spc="67" normalizeH="0" baseline="0" noProof="0" dirty="0">
                <a:ln>
                  <a:noFill/>
                </a:ln>
                <a:effectLst/>
                <a:uLnTx/>
                <a:uFillTx/>
                <a:ea typeface="+mn-ea"/>
                <a:cs typeface="Tahoma"/>
              </a:rPr>
              <a:t>Portal</a:t>
            </a:r>
            <a:endParaRPr kumimoji="0" lang="en-US" b="0" i="0" u="none" strike="noStrike" kern="0" cap="none" spc="67"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207"/>
              </a:spcBef>
              <a:spcAft>
                <a:spcPts val="0"/>
              </a:spcAft>
              <a:buClrTx/>
              <a:buSzTx/>
              <a:buFontTx/>
              <a:buNone/>
              <a:tabLst/>
              <a:defRPr/>
            </a:pPr>
            <a:endParaRPr kumimoji="0" sz="1000" b="0" i="0" u="none" strike="noStrike" kern="0" cap="none" spc="0" normalizeH="0" baseline="0" noProof="0" dirty="0">
              <a:ln>
                <a:noFill/>
              </a:ln>
              <a:effectLst/>
              <a:uLnTx/>
              <a:uFillTx/>
              <a:ea typeface="+mn-ea"/>
              <a:cs typeface="Tahoma"/>
            </a:endParaRPr>
          </a:p>
          <a:p>
            <a:pPr marL="16933" marR="6773" lvl="0" indent="0" algn="l" defTabSz="1219170" rtl="0" eaLnBrk="1" fontAlgn="auto" latinLnBrk="0" hangingPunct="1">
              <a:lnSpc>
                <a:spcPct val="114999"/>
              </a:lnSpc>
              <a:spcBef>
                <a:spcPts val="387"/>
              </a:spcBef>
              <a:spcAft>
                <a:spcPts val="0"/>
              </a:spcAft>
              <a:buClrTx/>
              <a:buSzTx/>
              <a:buFontTx/>
              <a:buNone/>
              <a:tabLst/>
              <a:defRPr/>
            </a:pPr>
            <a:r>
              <a:rPr kumimoji="0" b="0" i="0" u="none" strike="noStrike" kern="0" cap="none" spc="13" normalizeH="0" baseline="0" noProof="0" dirty="0">
                <a:ln>
                  <a:noFill/>
                </a:ln>
                <a:effectLst/>
                <a:uLnTx/>
                <a:uFillTx/>
                <a:ea typeface="+mn-ea"/>
                <a:cs typeface="Tahoma"/>
              </a:rPr>
              <a:t>Create</a:t>
            </a:r>
            <a:r>
              <a:rPr kumimoji="0" b="0" i="0" u="none" strike="noStrike" kern="0" cap="none" spc="10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an</a:t>
            </a:r>
            <a:r>
              <a:rPr kumimoji="0" b="0" i="0" u="none" strike="noStrike" kern="0" cap="none" spc="10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account</a:t>
            </a:r>
            <a:r>
              <a:rPr kumimoji="0" b="0" i="0" u="none" strike="noStrike" kern="0" cap="none" spc="10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on</a:t>
            </a:r>
            <a:r>
              <a:rPr kumimoji="0" b="0" i="0" u="none" strike="noStrike" kern="0" cap="none" spc="10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our</a:t>
            </a:r>
            <a:r>
              <a:rPr kumimoji="0" b="0" i="0" u="none" strike="noStrike" kern="0" cap="none" spc="10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Member </a:t>
            </a:r>
            <a:r>
              <a:rPr kumimoji="0" b="0" i="0" u="none" strike="noStrike" kern="0" cap="none" spc="0" normalizeH="0" baseline="0" noProof="0" dirty="0">
                <a:ln>
                  <a:noFill/>
                </a:ln>
                <a:effectLst/>
                <a:uLnTx/>
                <a:uFillTx/>
                <a:ea typeface="+mn-ea"/>
                <a:cs typeface="Tahoma"/>
              </a:rPr>
              <a:t>Portal</a:t>
            </a:r>
            <a:r>
              <a:rPr kumimoji="0" b="0" i="0" u="none" strike="noStrike" kern="0" cap="none" spc="80"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at</a:t>
            </a:r>
            <a:r>
              <a:rPr kumimoji="0" b="0" i="0" u="none" strike="noStrike" kern="0" cap="none" spc="87" normalizeH="0" baseline="0" noProof="0" dirty="0">
                <a:ln>
                  <a:noFill/>
                </a:ln>
                <a:effectLst/>
                <a:uLnTx/>
                <a:uFillTx/>
                <a:ea typeface="+mn-ea"/>
                <a:cs typeface="Tahoma"/>
              </a:rPr>
              <a:t> </a:t>
            </a:r>
            <a:r>
              <a:rPr kumimoji="0" b="0" i="0" u="sng" strike="noStrike" kern="0" cap="none" spc="-13" normalizeH="0" baseline="0" noProof="0" dirty="0">
                <a:ln>
                  <a:noFill/>
                </a:ln>
                <a:effectLst/>
                <a:uLnTx/>
                <a:uFill>
                  <a:solidFill>
                    <a:srgbClr val="F65E00"/>
                  </a:solidFill>
                </a:uFill>
                <a:ea typeface="+mn-ea"/>
                <a:cs typeface="Tahoma"/>
                <a:hlinkClick r:id="rId3">
                  <a:extLst>
                    <a:ext uri="{A12FA001-AC4F-418D-AE19-62706E023703}">
                      <ahyp:hlinkClr xmlns:ahyp="http://schemas.microsoft.com/office/drawing/2018/hyperlinkcolor" val="tx"/>
                    </a:ext>
                  </a:extLst>
                </a:hlinkClick>
              </a:rPr>
              <a:t>smithrx.com/portal</a:t>
            </a:r>
            <a:r>
              <a:rPr kumimoji="0" b="0" i="0" u="none" strike="noStrike" kern="0" cap="none" spc="-13" normalizeH="0" baseline="0" noProof="0" dirty="0">
                <a:ln>
                  <a:noFill/>
                </a:ln>
                <a:effectLst/>
                <a:uLnTx/>
                <a:uFillTx/>
                <a:ea typeface="+mn-ea"/>
                <a:cs typeface="Tahoma"/>
              </a:rPr>
              <a:t>.</a:t>
            </a:r>
            <a:endParaRPr kumimoji="0" b="0" i="0" u="none" strike="noStrike" kern="0" cap="none" spc="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213"/>
              </a:spcBef>
              <a:spcAft>
                <a:spcPts val="0"/>
              </a:spcAft>
              <a:buClrTx/>
              <a:buSzTx/>
              <a:buFontTx/>
              <a:buNone/>
              <a:tabLst/>
              <a:defRPr/>
            </a:pPr>
            <a:r>
              <a:rPr kumimoji="0" b="0" i="0" u="none" strike="noStrike" kern="0" cap="none" spc="100" normalizeH="0" baseline="0" noProof="0" dirty="0">
                <a:ln>
                  <a:noFill/>
                </a:ln>
                <a:effectLst/>
                <a:uLnTx/>
                <a:uFillTx/>
                <a:ea typeface="+mn-ea"/>
                <a:cs typeface="Tahoma"/>
              </a:rPr>
              <a:t>Access</a:t>
            </a:r>
            <a:r>
              <a:rPr kumimoji="0" b="0" i="0" u="none" strike="noStrike" kern="0" cap="none" spc="60"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answers</a:t>
            </a:r>
            <a:r>
              <a:rPr kumimoji="0" b="0" i="0" u="none" strike="noStrike" kern="0" cap="none" spc="6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to</a:t>
            </a:r>
            <a:r>
              <a:rPr kumimoji="0" b="0" i="0" u="none" strike="noStrike" kern="0" cap="none" spc="60"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FAQs.</a:t>
            </a:r>
            <a:endParaRPr kumimoji="0" b="0" i="0" u="none" strike="noStrike" kern="0" cap="none" spc="0" normalizeH="0" baseline="0" noProof="0" dirty="0">
              <a:ln>
                <a:noFill/>
              </a:ln>
              <a:effectLst/>
              <a:uLnTx/>
              <a:uFillTx/>
              <a:ea typeface="+mn-ea"/>
              <a:cs typeface="Tahoma"/>
            </a:endParaRPr>
          </a:p>
        </p:txBody>
      </p:sp>
      <p:sp>
        <p:nvSpPr>
          <p:cNvPr id="8" name="object 8"/>
          <p:cNvSpPr txBox="1"/>
          <p:nvPr/>
        </p:nvSpPr>
        <p:spPr>
          <a:xfrm>
            <a:off x="6245368" y="3840941"/>
            <a:ext cx="3099800" cy="2470186"/>
          </a:xfrm>
          <a:prstGeom prst="rect">
            <a:avLst/>
          </a:prstGeom>
        </p:spPr>
        <p:txBody>
          <a:bodyPr vert="horz" wrap="square" lIns="0" tIns="153247" rIns="0" bIns="0" rtlCol="0">
            <a:spAutoFit/>
          </a:bodyPr>
          <a:lstStyle/>
          <a:p>
            <a:pPr marL="16933" marR="0" lvl="0" indent="0" algn="l" defTabSz="1219170" rtl="0" eaLnBrk="1" fontAlgn="auto" latinLnBrk="0" hangingPunct="1">
              <a:lnSpc>
                <a:spcPct val="100000"/>
              </a:lnSpc>
              <a:spcBef>
                <a:spcPts val="1207"/>
              </a:spcBef>
              <a:spcAft>
                <a:spcPts val="0"/>
              </a:spcAft>
              <a:buClrTx/>
              <a:buSzTx/>
              <a:buFontTx/>
              <a:buNone/>
              <a:tabLst/>
              <a:defRPr/>
            </a:pPr>
            <a:r>
              <a:rPr kumimoji="0" b="0" i="0" u="none" strike="noStrike" kern="0" cap="none" spc="107" normalizeH="0" baseline="0" noProof="0" dirty="0">
                <a:ln>
                  <a:noFill/>
                </a:ln>
                <a:effectLst/>
                <a:uLnTx/>
                <a:uFillTx/>
                <a:ea typeface="+mn-ea"/>
                <a:cs typeface="Tahoma"/>
              </a:rPr>
              <a:t>Phone</a:t>
            </a:r>
            <a:r>
              <a:rPr kumimoji="0" lang="en-US" b="0" i="0" u="none" strike="noStrike" kern="0" cap="none" spc="107" normalizeH="0" baseline="0" noProof="0" dirty="0">
                <a:ln>
                  <a:noFill/>
                </a:ln>
                <a:effectLst/>
                <a:uLnTx/>
                <a:uFillTx/>
                <a:ea typeface="+mn-ea"/>
                <a:cs typeface="Tahoma"/>
              </a:rPr>
              <a:t> - </a:t>
            </a:r>
            <a:r>
              <a:rPr kumimoji="0" lang="en-US" b="0" i="0" u="none" strike="noStrike" kern="0" cap="none" spc="-27" normalizeH="0" baseline="0" noProof="0" dirty="0">
                <a:ln>
                  <a:noFill/>
                </a:ln>
                <a:effectLst/>
                <a:uLnTx/>
                <a:uFillTx/>
                <a:ea typeface="+mn-ea"/>
                <a:cs typeface="Tahoma"/>
              </a:rPr>
              <a:t>(844) 454-5201</a:t>
            </a:r>
            <a:endParaRPr kumimoji="0" b="0" i="0" u="none" strike="noStrike" kern="0" cap="none" spc="0" normalizeH="0" baseline="0" noProof="0" dirty="0">
              <a:ln>
                <a:noFill/>
              </a:ln>
              <a:effectLst/>
              <a:uLnTx/>
              <a:uFillTx/>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r>
              <a:rPr kumimoji="0" b="0" i="0" u="none" strike="noStrike" kern="0" cap="none" spc="27" normalizeH="0" baseline="0" noProof="0" dirty="0">
                <a:ln>
                  <a:noFill/>
                </a:ln>
                <a:effectLst/>
                <a:uLnTx/>
                <a:uFillTx/>
                <a:ea typeface="+mn-ea"/>
                <a:cs typeface="Tahoma"/>
              </a:rPr>
              <a:t>Member</a:t>
            </a:r>
            <a:r>
              <a:rPr kumimoji="0" b="0" i="0" u="none" strike="noStrike" kern="0" cap="none" spc="127"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Specialists</a:t>
            </a:r>
            <a:r>
              <a:rPr kumimoji="0" b="0" i="0" u="none" strike="noStrike" kern="0" cap="none" spc="133" normalizeH="0" baseline="0" noProof="0" dirty="0">
                <a:ln>
                  <a:noFill/>
                </a:ln>
                <a:effectLst/>
                <a:uLnTx/>
                <a:uFillTx/>
                <a:ea typeface="+mn-ea"/>
                <a:cs typeface="Tahoma"/>
              </a:rPr>
              <a:t> </a:t>
            </a:r>
            <a:r>
              <a:rPr kumimoji="0" b="0" i="0" u="none" strike="noStrike" kern="0" cap="none" spc="27" normalizeH="0" baseline="0" noProof="0" dirty="0">
                <a:ln>
                  <a:noFill/>
                </a:ln>
                <a:effectLst/>
                <a:uLnTx/>
                <a:uFillTx/>
                <a:ea typeface="+mn-ea"/>
                <a:cs typeface="Tahoma"/>
              </a:rPr>
              <a:t>are</a:t>
            </a:r>
            <a:r>
              <a:rPr kumimoji="0" b="0" i="0" u="none" strike="noStrike" kern="0" cap="none" spc="127" normalizeH="0" baseline="0" noProof="0" dirty="0">
                <a:ln>
                  <a:noFill/>
                </a:ln>
                <a:effectLst/>
                <a:uLnTx/>
                <a:uFillTx/>
                <a:ea typeface="+mn-ea"/>
                <a:cs typeface="Tahoma"/>
              </a:rPr>
              <a:t> </a:t>
            </a:r>
            <a:r>
              <a:rPr kumimoji="0" b="0" i="0" u="none" strike="noStrike" kern="0" cap="none" spc="-13" normalizeH="0" baseline="0" noProof="0" dirty="0">
                <a:ln>
                  <a:noFill/>
                </a:ln>
                <a:effectLst/>
                <a:uLnTx/>
                <a:uFillTx/>
                <a:ea typeface="+mn-ea"/>
                <a:cs typeface="Tahoma"/>
              </a:rPr>
              <a:t>available: </a:t>
            </a:r>
            <a:endParaRPr kumimoji="0" lang="en-US" b="0" i="0" u="none" strike="noStrike" kern="0" cap="none" spc="-13" normalizeH="0" baseline="0" noProof="0" dirty="0">
              <a:ln>
                <a:noFill/>
              </a:ln>
              <a:effectLst/>
              <a:uLnTx/>
              <a:uFillTx/>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r>
              <a:rPr kumimoji="0" lang="en-US" b="0" i="0" u="none" strike="noStrike" kern="0" cap="none" spc="87" normalizeH="0" baseline="0" noProof="0" dirty="0">
                <a:ln>
                  <a:noFill/>
                </a:ln>
                <a:effectLst/>
                <a:uLnTx/>
                <a:uFillTx/>
                <a:ea typeface="+mn-ea"/>
                <a:cs typeface="Tahoma"/>
              </a:rPr>
              <a:t>Mon-Fri </a:t>
            </a:r>
            <a:r>
              <a:rPr kumimoji="0" b="0" i="0" u="none" strike="noStrike" kern="0" cap="none" spc="87" normalizeH="0" baseline="0" noProof="0" dirty="0">
                <a:ln>
                  <a:noFill/>
                </a:ln>
                <a:effectLst/>
                <a:uLnTx/>
                <a:uFillTx/>
                <a:ea typeface="+mn-ea"/>
                <a:cs typeface="Tahoma"/>
              </a:rPr>
              <a:t>6</a:t>
            </a:r>
            <a:r>
              <a:rPr kumimoji="0" b="0" i="0" u="none" strike="noStrike" kern="0" cap="none" spc="0" normalizeH="0" baseline="0" noProof="0" dirty="0">
                <a:ln>
                  <a:noFill/>
                </a:ln>
                <a:effectLst/>
                <a:uLnTx/>
                <a:uFillTx/>
                <a:ea typeface="+mn-ea"/>
                <a:cs typeface="Tahoma"/>
              </a:rPr>
              <a:t>am </a:t>
            </a:r>
            <a:r>
              <a:rPr kumimoji="0" b="0" i="0" u="none" strike="noStrike" kern="0" cap="none" spc="113" normalizeH="0" baseline="0" noProof="0" dirty="0">
                <a:ln>
                  <a:noFill/>
                </a:ln>
                <a:effectLst/>
                <a:uLnTx/>
                <a:uFillTx/>
                <a:ea typeface="+mn-ea"/>
                <a:cs typeface="Tahoma"/>
              </a:rPr>
              <a:t>-</a:t>
            </a:r>
            <a:r>
              <a:rPr kumimoji="0" b="0" i="0" u="none" strike="noStrike" kern="0" cap="none" spc="0" normalizeH="0" baseline="0" noProof="0" dirty="0">
                <a:ln>
                  <a:noFill/>
                </a:ln>
                <a:effectLst/>
                <a:uLnTx/>
                <a:uFillTx/>
                <a:ea typeface="+mn-ea"/>
                <a:cs typeface="Tahoma"/>
              </a:rPr>
              <a:t> 7pm</a:t>
            </a:r>
            <a:r>
              <a:rPr kumimoji="0" lang="en-US" b="0" i="0" u="none" strike="noStrike" kern="0" cap="none" spc="0" normalizeH="0" baseline="0" noProof="0" dirty="0">
                <a:ln>
                  <a:noFill/>
                </a:ln>
                <a:effectLst/>
                <a:uLnTx/>
                <a:uFillTx/>
                <a:ea typeface="+mn-ea"/>
                <a:cs typeface="Tahoma"/>
              </a:rPr>
              <a:t> MT</a:t>
            </a:r>
            <a:r>
              <a:rPr kumimoji="0" b="0" i="0" u="none" strike="noStrike" kern="0" cap="none" spc="0" normalizeH="0" baseline="0" noProof="0" dirty="0">
                <a:ln>
                  <a:noFill/>
                </a:ln>
                <a:effectLst/>
                <a:uLnTx/>
                <a:uFillTx/>
                <a:ea typeface="+mn-ea"/>
                <a:cs typeface="Tahoma"/>
              </a:rPr>
              <a:t> </a:t>
            </a:r>
            <a:endParaRPr kumimoji="0" lang="en-US" b="0" i="0" u="none" strike="noStrike" kern="0" cap="none" spc="0" normalizeH="0" baseline="0" noProof="0" dirty="0">
              <a:ln>
                <a:noFill/>
              </a:ln>
              <a:effectLst/>
              <a:uLnTx/>
              <a:uFillTx/>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r>
              <a:rPr lang="en-US" kern="0" dirty="0">
                <a:cs typeface="Tahoma"/>
              </a:rPr>
              <a:t>Sat - </a:t>
            </a:r>
            <a:r>
              <a:rPr kumimoji="0" lang="en-US" b="0" i="0" u="none" strike="noStrike" kern="0" cap="none" spc="-333" normalizeH="0" baseline="0" noProof="0" dirty="0">
                <a:ln>
                  <a:noFill/>
                </a:ln>
                <a:effectLst/>
                <a:uLnTx/>
                <a:uFillTx/>
                <a:ea typeface="+mn-ea"/>
                <a:cs typeface="Tahoma"/>
              </a:rPr>
              <a:t>9</a:t>
            </a:r>
            <a:r>
              <a:rPr kumimoji="0" b="0" i="0" u="none" strike="noStrike" kern="0" cap="none" spc="-7" normalizeH="0" baseline="0" noProof="0" dirty="0">
                <a:ln>
                  <a:noFill/>
                </a:ln>
                <a:effectLst/>
                <a:uLnTx/>
                <a:uFillTx/>
                <a:ea typeface="+mn-ea"/>
                <a:cs typeface="Tahoma"/>
              </a:rPr>
              <a:t> </a:t>
            </a:r>
            <a:r>
              <a:rPr kumimoji="0" b="0" i="0" u="none" strike="noStrike" kern="0" cap="none" spc="0" normalizeH="0" baseline="0" noProof="0" dirty="0">
                <a:ln>
                  <a:noFill/>
                </a:ln>
                <a:effectLst/>
                <a:uLnTx/>
                <a:uFillTx/>
                <a:ea typeface="+mn-ea"/>
                <a:cs typeface="Tahoma"/>
              </a:rPr>
              <a:t>am </a:t>
            </a:r>
            <a:r>
              <a:rPr kumimoji="0" b="0" i="0" u="none" strike="noStrike" kern="0" cap="none" spc="113" normalizeH="0" baseline="0" noProof="0" dirty="0">
                <a:ln>
                  <a:noFill/>
                </a:ln>
                <a:effectLst/>
                <a:uLnTx/>
                <a:uFillTx/>
                <a:ea typeface="+mn-ea"/>
                <a:cs typeface="Tahoma"/>
              </a:rPr>
              <a:t>-</a:t>
            </a:r>
            <a:r>
              <a:rPr kumimoji="0" b="0" i="0" u="none" strike="noStrike" kern="0" cap="none" spc="-7" normalizeH="0" baseline="0" noProof="0" dirty="0">
                <a:ln>
                  <a:noFill/>
                </a:ln>
                <a:effectLst/>
                <a:uLnTx/>
                <a:uFillTx/>
                <a:ea typeface="+mn-ea"/>
                <a:cs typeface="Tahoma"/>
              </a:rPr>
              <a:t> </a:t>
            </a:r>
            <a:r>
              <a:rPr kumimoji="0" b="0" i="0" u="none" strike="noStrike" kern="0" cap="none" spc="73" normalizeH="0" baseline="0" noProof="0" dirty="0">
                <a:ln>
                  <a:noFill/>
                </a:ln>
                <a:effectLst/>
                <a:uLnTx/>
                <a:uFillTx/>
                <a:ea typeface="+mn-ea"/>
                <a:cs typeface="Tahoma"/>
              </a:rPr>
              <a:t>2</a:t>
            </a:r>
            <a:r>
              <a:rPr kumimoji="0" b="0" i="0" u="none" strike="noStrike" kern="0" cap="none" spc="0" normalizeH="0" baseline="0" noProof="0" dirty="0">
                <a:ln>
                  <a:noFill/>
                </a:ln>
                <a:effectLst/>
                <a:uLnTx/>
                <a:uFillTx/>
                <a:ea typeface="+mn-ea"/>
                <a:cs typeface="Tahoma"/>
              </a:rPr>
              <a:t>pm </a:t>
            </a:r>
            <a:r>
              <a:rPr lang="en-US" kern="0" spc="100" dirty="0">
                <a:cs typeface="Tahoma"/>
              </a:rPr>
              <a:t>MT</a:t>
            </a:r>
            <a:endParaRPr kumimoji="0" lang="en-US" b="0" i="0" u="none" strike="noStrike" kern="0" cap="none" spc="-333" normalizeH="0" baseline="0" noProof="0" dirty="0">
              <a:ln>
                <a:noFill/>
              </a:ln>
              <a:effectLst/>
              <a:uLnTx/>
              <a:uFillTx/>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9743961" y="3903167"/>
            <a:ext cx="2086582" cy="1092607"/>
          </a:xfrm>
          <a:prstGeom prst="rect">
            <a:avLst/>
          </a:prstGeom>
        </p:spPr>
        <p:txBody>
          <a:bodyPr vert="horz" wrap="square" lIns="0" tIns="152400" rIns="0" bIns="0" rtlCol="0">
            <a:spAutoFit/>
          </a:bodyPr>
          <a:lstStyle/>
          <a:p>
            <a:pPr marL="16933" marR="0" lvl="0" indent="0" algn="l" defTabSz="1219170" rtl="0" eaLnBrk="1" fontAlgn="auto" latinLnBrk="0" hangingPunct="1">
              <a:lnSpc>
                <a:spcPct val="100000"/>
              </a:lnSpc>
              <a:spcBef>
                <a:spcPts val="1200"/>
              </a:spcBef>
              <a:spcAft>
                <a:spcPts val="0"/>
              </a:spcAft>
              <a:buClrTx/>
              <a:buSzTx/>
              <a:buFontTx/>
              <a:buNone/>
              <a:tabLst/>
              <a:defRPr/>
            </a:pPr>
            <a:r>
              <a:rPr kumimoji="0" b="0" i="0" u="none" strike="noStrike" kern="0" cap="none" spc="-13" normalizeH="0" baseline="0" noProof="0" dirty="0">
                <a:ln>
                  <a:noFill/>
                </a:ln>
                <a:effectLst/>
                <a:uLnTx/>
                <a:uFillTx/>
                <a:ea typeface="+mn-ea"/>
                <a:cs typeface="Tahoma"/>
              </a:rPr>
              <a:t>Email</a:t>
            </a:r>
            <a:endParaRPr kumimoji="0" lang="en-US" b="0" i="0" u="none" strike="noStrike" kern="0" cap="none" spc="-13"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1200"/>
              </a:spcBef>
              <a:spcAft>
                <a:spcPts val="0"/>
              </a:spcAft>
              <a:buClrTx/>
              <a:buSzTx/>
              <a:buFontTx/>
              <a:buNone/>
              <a:tabLst/>
              <a:defRPr/>
            </a:pPr>
            <a:endParaRPr kumimoji="0" sz="1000" b="0" i="0" u="none" strike="noStrike" kern="0" cap="none" spc="0" normalizeH="0" baseline="0" noProof="0" dirty="0">
              <a:ln>
                <a:noFill/>
              </a:ln>
              <a:effectLst/>
              <a:uLnTx/>
              <a:uFillTx/>
              <a:ea typeface="+mn-ea"/>
              <a:cs typeface="Tahoma"/>
            </a:endParaRPr>
          </a:p>
          <a:p>
            <a:pPr marL="16933" marR="0" lvl="0" indent="0" algn="l" defTabSz="1219170" rtl="0" eaLnBrk="1" fontAlgn="auto" latinLnBrk="0" hangingPunct="1">
              <a:lnSpc>
                <a:spcPct val="100000"/>
              </a:lnSpc>
              <a:spcBef>
                <a:spcPts val="607"/>
              </a:spcBef>
              <a:spcAft>
                <a:spcPts val="0"/>
              </a:spcAft>
              <a:buClrTx/>
              <a:buSzTx/>
              <a:buFontTx/>
              <a:buNone/>
              <a:tabLst/>
              <a:defRPr/>
            </a:pPr>
            <a:r>
              <a:rPr kumimoji="0" b="0" i="0" u="sng" strike="noStrike" kern="0" cap="none" spc="-13" normalizeH="0" baseline="0" noProof="0" dirty="0">
                <a:ln>
                  <a:noFill/>
                </a:ln>
                <a:effectLst/>
                <a:uLnTx/>
                <a:uFill>
                  <a:solidFill>
                    <a:srgbClr val="F65E00"/>
                  </a:solidFill>
                </a:uFill>
                <a:ea typeface="+mn-ea"/>
                <a:cs typeface="Tahoma"/>
                <a:hlinkClick r:id="rId4">
                  <a:extLst>
                    <a:ext uri="{A12FA001-AC4F-418D-AE19-62706E023703}">
                      <ahyp:hlinkClr xmlns:ahyp="http://schemas.microsoft.com/office/drawing/2018/hyperlinkcolor" val="tx"/>
                    </a:ext>
                  </a:extLst>
                </a:hlinkClick>
              </a:rPr>
              <a:t>help@smithrx.com</a:t>
            </a:r>
            <a:endParaRPr kumimoji="0" b="0" i="0" u="none" strike="noStrike" kern="0" cap="none" spc="0" normalizeH="0" baseline="0" noProof="0" dirty="0">
              <a:ln>
                <a:noFill/>
              </a:ln>
              <a:effectLst/>
              <a:uLnTx/>
              <a:uFillTx/>
              <a:ea typeface="+mn-ea"/>
              <a:cs typeface="Tahoma"/>
            </a:endParaRPr>
          </a:p>
        </p:txBody>
      </p:sp>
      <p:grpSp>
        <p:nvGrpSpPr>
          <p:cNvPr id="10" name="object 10"/>
          <p:cNvGrpSpPr/>
          <p:nvPr/>
        </p:nvGrpSpPr>
        <p:grpSpPr>
          <a:xfrm>
            <a:off x="236034" y="2315333"/>
            <a:ext cx="2567093" cy="1620520"/>
            <a:chOff x="177025" y="1736500"/>
            <a:chExt cx="1925320" cy="1215390"/>
          </a:xfrm>
        </p:grpSpPr>
        <p:pic>
          <p:nvPicPr>
            <p:cNvPr id="11" name="object 11"/>
            <p:cNvPicPr/>
            <p:nvPr/>
          </p:nvPicPr>
          <p:blipFill>
            <a:blip r:embed="rId5" cstate="print"/>
            <a:stretch>
              <a:fillRect/>
            </a:stretch>
          </p:blipFill>
          <p:spPr>
            <a:xfrm>
              <a:off x="177025" y="1736500"/>
              <a:ext cx="1924800" cy="1215300"/>
            </a:xfrm>
            <a:prstGeom prst="rect">
              <a:avLst/>
            </a:prstGeom>
          </p:spPr>
        </p:pic>
        <p:pic>
          <p:nvPicPr>
            <p:cNvPr id="12" name="object 12"/>
            <p:cNvPicPr/>
            <p:nvPr/>
          </p:nvPicPr>
          <p:blipFill>
            <a:blip r:embed="rId6" cstate="print"/>
            <a:stretch>
              <a:fillRect/>
            </a:stretch>
          </p:blipFill>
          <p:spPr>
            <a:xfrm>
              <a:off x="234175" y="1774600"/>
              <a:ext cx="1810499" cy="1100999"/>
            </a:xfrm>
            <a:prstGeom prst="rect">
              <a:avLst/>
            </a:prstGeom>
          </p:spPr>
        </p:pic>
      </p:grpSp>
      <p:grpSp>
        <p:nvGrpSpPr>
          <p:cNvPr id="13" name="object 13"/>
          <p:cNvGrpSpPr/>
          <p:nvPr/>
        </p:nvGrpSpPr>
        <p:grpSpPr>
          <a:xfrm>
            <a:off x="3307301" y="2282767"/>
            <a:ext cx="2433319" cy="1620520"/>
            <a:chOff x="2480475" y="1712075"/>
            <a:chExt cx="1824989" cy="1215390"/>
          </a:xfrm>
        </p:grpSpPr>
        <p:pic>
          <p:nvPicPr>
            <p:cNvPr id="14" name="object 14"/>
            <p:cNvPicPr/>
            <p:nvPr/>
          </p:nvPicPr>
          <p:blipFill>
            <a:blip r:embed="rId7" cstate="print"/>
            <a:stretch>
              <a:fillRect/>
            </a:stretch>
          </p:blipFill>
          <p:spPr>
            <a:xfrm>
              <a:off x="2480475" y="1712075"/>
              <a:ext cx="1824900" cy="1215300"/>
            </a:xfrm>
            <a:prstGeom prst="rect">
              <a:avLst/>
            </a:prstGeom>
          </p:spPr>
        </p:pic>
        <p:pic>
          <p:nvPicPr>
            <p:cNvPr id="15" name="object 15"/>
            <p:cNvPicPr/>
            <p:nvPr/>
          </p:nvPicPr>
          <p:blipFill>
            <a:blip r:embed="rId8" cstate="print"/>
            <a:stretch>
              <a:fillRect/>
            </a:stretch>
          </p:blipFill>
          <p:spPr>
            <a:xfrm>
              <a:off x="2537625" y="1750175"/>
              <a:ext cx="1710600" cy="1100999"/>
            </a:xfrm>
            <a:prstGeom prst="rect">
              <a:avLst/>
            </a:prstGeom>
          </p:spPr>
        </p:pic>
      </p:grpSp>
      <p:grpSp>
        <p:nvGrpSpPr>
          <p:cNvPr id="16" name="object 16"/>
          <p:cNvGrpSpPr/>
          <p:nvPr/>
        </p:nvGrpSpPr>
        <p:grpSpPr>
          <a:xfrm>
            <a:off x="6340167" y="2315333"/>
            <a:ext cx="2433319" cy="1620520"/>
            <a:chOff x="4755125" y="1736500"/>
            <a:chExt cx="1824989" cy="1215390"/>
          </a:xfrm>
        </p:grpSpPr>
        <p:pic>
          <p:nvPicPr>
            <p:cNvPr id="17" name="object 17"/>
            <p:cNvPicPr/>
            <p:nvPr/>
          </p:nvPicPr>
          <p:blipFill>
            <a:blip r:embed="rId9" cstate="print"/>
            <a:stretch>
              <a:fillRect/>
            </a:stretch>
          </p:blipFill>
          <p:spPr>
            <a:xfrm>
              <a:off x="4755125" y="1736500"/>
              <a:ext cx="1824900" cy="1215300"/>
            </a:xfrm>
            <a:prstGeom prst="rect">
              <a:avLst/>
            </a:prstGeom>
          </p:spPr>
        </p:pic>
        <p:pic>
          <p:nvPicPr>
            <p:cNvPr id="18" name="object 18"/>
            <p:cNvPicPr/>
            <p:nvPr/>
          </p:nvPicPr>
          <p:blipFill>
            <a:blip r:embed="rId10" cstate="print"/>
            <a:stretch>
              <a:fillRect/>
            </a:stretch>
          </p:blipFill>
          <p:spPr>
            <a:xfrm>
              <a:off x="4812275" y="1774599"/>
              <a:ext cx="1710599" cy="1100999"/>
            </a:xfrm>
            <a:prstGeom prst="rect">
              <a:avLst/>
            </a:prstGeom>
          </p:spPr>
        </p:pic>
      </p:grpSp>
      <p:pic>
        <p:nvPicPr>
          <p:cNvPr id="19" name="object 19"/>
          <p:cNvPicPr/>
          <p:nvPr/>
        </p:nvPicPr>
        <p:blipFill>
          <a:blip r:embed="rId11" cstate="print"/>
          <a:stretch>
            <a:fillRect/>
          </a:stretch>
        </p:blipFill>
        <p:spPr>
          <a:xfrm>
            <a:off x="9534116" y="2333565"/>
            <a:ext cx="1354035" cy="1467999"/>
          </a:xfrm>
          <a:prstGeom prst="rect">
            <a:avLst/>
          </a:prstGeom>
        </p:spPr>
      </p:pic>
    </p:spTree>
    <p:extLst>
      <p:ext uri="{BB962C8B-B14F-4D97-AF65-F5344CB8AC3E}">
        <p14:creationId xmlns:p14="http://schemas.microsoft.com/office/powerpoint/2010/main" val="972809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txBox="1"/>
          <p:nvPr/>
        </p:nvSpPr>
        <p:spPr>
          <a:xfrm>
            <a:off x="201092" y="1140878"/>
            <a:ext cx="11576474" cy="595035"/>
          </a:xfrm>
          <a:prstGeom prst="rect">
            <a:avLst/>
          </a:prstGeom>
        </p:spPr>
        <p:txBody>
          <a:bodyPr vert="horz" wrap="square" lIns="0" tIns="81280" rIns="0" bIns="0" rtlCol="0">
            <a:spAutoFit/>
          </a:bodyPr>
          <a:lstStyle/>
          <a:p>
            <a:pPr marL="16933" marR="6773" lvl="0" indent="0" algn="l" defTabSz="1219170" rtl="0" eaLnBrk="1" fontAlgn="auto" latinLnBrk="0" hangingPunct="1">
              <a:lnSpc>
                <a:spcPts val="4027"/>
              </a:lnSpc>
              <a:spcBef>
                <a:spcPts val="640"/>
              </a:spcBef>
              <a:spcAft>
                <a:spcPts val="0"/>
              </a:spcAft>
              <a:buClrTx/>
              <a:buSzTx/>
              <a:buFontTx/>
              <a:buNone/>
              <a:tabLst/>
              <a:defRPr/>
            </a:pPr>
            <a:r>
              <a:rPr kumimoji="0" sz="3733" b="0" i="0" u="none" strike="noStrike" kern="0" cap="none" spc="247" normalizeH="0" baseline="0" noProof="0" dirty="0">
                <a:ln>
                  <a:noFill/>
                </a:ln>
                <a:effectLst/>
                <a:uLnTx/>
                <a:uFillTx/>
                <a:latin typeface="Tahoma"/>
                <a:ea typeface="+mn-ea"/>
                <a:cs typeface="Tahoma"/>
              </a:rPr>
              <a:t>Cost</a:t>
            </a:r>
            <a:r>
              <a:rPr kumimoji="0" sz="3733" b="0" i="0" u="none" strike="noStrike" kern="0" cap="none" spc="-173" normalizeH="0" baseline="0" noProof="0" dirty="0">
                <a:ln>
                  <a:noFill/>
                </a:ln>
                <a:effectLst/>
                <a:uLnTx/>
                <a:uFillTx/>
                <a:latin typeface="Tahoma"/>
                <a:ea typeface="+mn-ea"/>
                <a:cs typeface="Tahoma"/>
              </a:rPr>
              <a:t> </a:t>
            </a:r>
            <a:r>
              <a:rPr kumimoji="0" sz="3733" b="0" i="0" u="none" strike="noStrike" kern="0" cap="none" spc="207" normalizeH="0" baseline="0" noProof="0" dirty="0">
                <a:ln>
                  <a:noFill/>
                </a:ln>
                <a:effectLst/>
                <a:uLnTx/>
                <a:uFillTx/>
                <a:latin typeface="Tahoma"/>
                <a:ea typeface="+mn-ea"/>
                <a:cs typeface="Tahoma"/>
              </a:rPr>
              <a:t>Savings</a:t>
            </a:r>
            <a:r>
              <a:rPr kumimoji="0" sz="3733" b="0" i="0" u="none" strike="noStrike" kern="0" cap="none" spc="-167" normalizeH="0" baseline="0" noProof="0" dirty="0">
                <a:ln>
                  <a:noFill/>
                </a:ln>
                <a:effectLst/>
                <a:uLnTx/>
                <a:uFillTx/>
                <a:latin typeface="Tahoma"/>
                <a:ea typeface="+mn-ea"/>
                <a:cs typeface="Tahoma"/>
              </a:rPr>
              <a:t> </a:t>
            </a:r>
            <a:r>
              <a:rPr kumimoji="0" sz="3733" b="0" i="0" u="none" strike="noStrike" kern="0" cap="none" spc="187" normalizeH="0" baseline="0" noProof="0" dirty="0">
                <a:ln>
                  <a:noFill/>
                </a:ln>
                <a:effectLst/>
                <a:uLnTx/>
                <a:uFillTx/>
                <a:latin typeface="Tahoma"/>
                <a:ea typeface="+mn-ea"/>
                <a:cs typeface="Tahoma"/>
              </a:rPr>
              <a:t>Programs</a:t>
            </a:r>
            <a:r>
              <a:rPr kumimoji="0" sz="3733" b="0" i="0" u="none" strike="noStrike" kern="0" cap="none" spc="-167" normalizeH="0" baseline="0" noProof="0" dirty="0">
                <a:ln>
                  <a:noFill/>
                </a:ln>
                <a:effectLst/>
                <a:uLnTx/>
                <a:uFillTx/>
                <a:latin typeface="Tahoma"/>
                <a:ea typeface="+mn-ea"/>
                <a:cs typeface="Tahoma"/>
              </a:rPr>
              <a:t> </a:t>
            </a:r>
            <a:r>
              <a:rPr kumimoji="0" sz="3733" b="0" i="0" u="none" strike="noStrike" kern="0" cap="none" spc="187" normalizeH="0" baseline="0" noProof="0" dirty="0">
                <a:ln>
                  <a:noFill/>
                </a:ln>
                <a:effectLst/>
                <a:uLnTx/>
                <a:uFillTx/>
                <a:latin typeface="Tahoma"/>
                <a:ea typeface="+mn-ea"/>
                <a:cs typeface="Tahoma"/>
              </a:rPr>
              <a:t>Adapted</a:t>
            </a:r>
            <a:r>
              <a:rPr kumimoji="0" sz="3733" b="0" i="0" u="none" strike="noStrike" kern="0" cap="none" spc="-173" normalizeH="0" baseline="0" noProof="0" dirty="0">
                <a:ln>
                  <a:noFill/>
                </a:ln>
                <a:effectLst/>
                <a:uLnTx/>
                <a:uFillTx/>
                <a:latin typeface="Tahoma"/>
                <a:ea typeface="+mn-ea"/>
                <a:cs typeface="Tahoma"/>
              </a:rPr>
              <a:t> </a:t>
            </a:r>
            <a:r>
              <a:rPr kumimoji="0" sz="3733" b="0" i="0" u="none" strike="noStrike" kern="0" cap="none" spc="53" normalizeH="0" baseline="0" noProof="0" dirty="0">
                <a:ln>
                  <a:noFill/>
                </a:ln>
                <a:effectLst/>
                <a:uLnTx/>
                <a:uFillTx/>
                <a:latin typeface="Tahoma"/>
                <a:ea typeface="+mn-ea"/>
                <a:cs typeface="Tahoma"/>
              </a:rPr>
              <a:t>to </a:t>
            </a:r>
            <a:r>
              <a:rPr kumimoji="0" sz="3733" b="0" i="0" u="none" strike="noStrike" kern="0" cap="none" spc="187" normalizeH="0" baseline="0" noProof="0" dirty="0">
                <a:ln>
                  <a:noFill/>
                </a:ln>
                <a:effectLst/>
                <a:uLnTx/>
                <a:uFillTx/>
                <a:latin typeface="Tahoma"/>
                <a:ea typeface="+mn-ea"/>
                <a:cs typeface="Tahoma"/>
              </a:rPr>
              <a:t>Market</a:t>
            </a:r>
            <a:r>
              <a:rPr kumimoji="0" sz="3733" b="0" i="0" u="none" strike="noStrike" kern="0" cap="none" spc="-180" normalizeH="0" baseline="0" noProof="0" dirty="0">
                <a:ln>
                  <a:noFill/>
                </a:ln>
                <a:effectLst/>
                <a:uLnTx/>
                <a:uFillTx/>
                <a:latin typeface="Tahoma"/>
                <a:ea typeface="+mn-ea"/>
                <a:cs typeface="Tahoma"/>
              </a:rPr>
              <a:t> </a:t>
            </a:r>
            <a:r>
              <a:rPr kumimoji="0" sz="3733" b="0" i="0" u="none" strike="noStrike" kern="0" cap="none" spc="227" normalizeH="0" baseline="0" noProof="0" dirty="0">
                <a:ln>
                  <a:noFill/>
                </a:ln>
                <a:effectLst/>
                <a:uLnTx/>
                <a:uFillTx/>
                <a:latin typeface="Tahoma"/>
                <a:ea typeface="+mn-ea"/>
                <a:cs typeface="Tahoma"/>
              </a:rPr>
              <a:t>Needs</a:t>
            </a:r>
            <a:endParaRPr kumimoji="0" sz="3733" b="0" i="0" u="none" strike="noStrike" kern="0" cap="none" spc="0" normalizeH="0" baseline="0" noProof="0" dirty="0">
              <a:ln>
                <a:noFill/>
              </a:ln>
              <a:effectLst/>
              <a:uLnTx/>
              <a:uFillTx/>
              <a:latin typeface="Tahoma"/>
              <a:ea typeface="+mn-ea"/>
              <a:cs typeface="Tahoma"/>
            </a:endParaRPr>
          </a:p>
        </p:txBody>
      </p:sp>
      <p:grpSp>
        <p:nvGrpSpPr>
          <p:cNvPr id="4" name="object 4"/>
          <p:cNvGrpSpPr/>
          <p:nvPr/>
        </p:nvGrpSpPr>
        <p:grpSpPr>
          <a:xfrm>
            <a:off x="298437" y="1910300"/>
            <a:ext cx="11598487" cy="4332393"/>
            <a:chOff x="223827" y="1432724"/>
            <a:chExt cx="8698865" cy="3249295"/>
          </a:xfrm>
        </p:grpSpPr>
        <p:sp>
          <p:nvSpPr>
            <p:cNvPr id="5" name="object 5"/>
            <p:cNvSpPr/>
            <p:nvPr/>
          </p:nvSpPr>
          <p:spPr>
            <a:xfrm>
              <a:off x="228589" y="1499615"/>
              <a:ext cx="8689340"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230849" y="1432724"/>
              <a:ext cx="8682355" cy="3249295"/>
            </a:xfrm>
            <a:custGeom>
              <a:avLst/>
              <a:gdLst/>
              <a:ahLst/>
              <a:cxnLst/>
              <a:rect l="l" t="t" r="r" b="b"/>
              <a:pathLst>
                <a:path w="8682355" h="3249295">
                  <a:moveTo>
                    <a:pt x="8552417" y="3248699"/>
                  </a:moveTo>
                  <a:lnTo>
                    <a:pt x="129883" y="3248699"/>
                  </a:lnTo>
                  <a:lnTo>
                    <a:pt x="79326" y="3238493"/>
                  </a:lnTo>
                  <a:lnTo>
                    <a:pt x="38041" y="3210658"/>
                  </a:lnTo>
                  <a:lnTo>
                    <a:pt x="10206" y="3169373"/>
                  </a:lnTo>
                  <a:lnTo>
                    <a:pt x="0" y="3118816"/>
                  </a:lnTo>
                  <a:lnTo>
                    <a:pt x="0" y="129882"/>
                  </a:lnTo>
                  <a:lnTo>
                    <a:pt x="10206" y="79326"/>
                  </a:lnTo>
                  <a:lnTo>
                    <a:pt x="38041" y="38041"/>
                  </a:lnTo>
                  <a:lnTo>
                    <a:pt x="79326" y="10206"/>
                  </a:lnTo>
                  <a:lnTo>
                    <a:pt x="129883" y="0"/>
                  </a:lnTo>
                  <a:lnTo>
                    <a:pt x="8552417" y="0"/>
                  </a:lnTo>
                  <a:lnTo>
                    <a:pt x="8602120" y="9886"/>
                  </a:lnTo>
                  <a:lnTo>
                    <a:pt x="8644257" y="38041"/>
                  </a:lnTo>
                  <a:lnTo>
                    <a:pt x="8672412" y="80178"/>
                  </a:lnTo>
                  <a:lnTo>
                    <a:pt x="8682299" y="129882"/>
                  </a:lnTo>
                  <a:lnTo>
                    <a:pt x="8682299" y="3118816"/>
                  </a:lnTo>
                  <a:lnTo>
                    <a:pt x="8672093" y="3169373"/>
                  </a:lnTo>
                  <a:lnTo>
                    <a:pt x="8644258" y="3210658"/>
                  </a:lnTo>
                  <a:lnTo>
                    <a:pt x="8602973" y="3238493"/>
                  </a:lnTo>
                  <a:lnTo>
                    <a:pt x="8552417" y="32486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descr="$PPTXTitle"/>
          <p:cNvSpPr txBox="1">
            <a:spLocks noGrp="1"/>
          </p:cNvSpPr>
          <p:nvPr>
            <p:ph type="title"/>
          </p:nvPr>
        </p:nvSpPr>
        <p:spPr>
          <a:xfrm>
            <a:off x="402167" y="465605"/>
            <a:ext cx="1490133" cy="263320"/>
          </a:xfrm>
          <a:prstGeom prst="rect">
            <a:avLst/>
          </a:prstGeom>
        </p:spPr>
        <p:txBody>
          <a:bodyPr vert="horz" wrap="square" lIns="0" tIns="16933" rIns="0" bIns="0" rtlCol="0">
            <a:spAutoFit/>
          </a:bodyPr>
          <a:lstStyle/>
          <a:p>
            <a:pPr marL="16933">
              <a:spcBef>
                <a:spcPts val="133"/>
              </a:spcBef>
            </a:pPr>
            <a:r>
              <a:rPr sz="1600" spc="120" dirty="0">
                <a:solidFill>
                  <a:srgbClr val="F65E00"/>
                </a:solidFill>
              </a:rPr>
              <a:t>CONNECT</a:t>
            </a:r>
            <a:r>
              <a:rPr sz="1600" spc="-47" dirty="0">
                <a:solidFill>
                  <a:srgbClr val="F65E00"/>
                </a:solidFill>
              </a:rPr>
              <a:t> </a:t>
            </a:r>
            <a:r>
              <a:rPr sz="1600" spc="107" dirty="0">
                <a:solidFill>
                  <a:srgbClr val="F65E00"/>
                </a:solidFill>
              </a:rPr>
              <a:t>360</a:t>
            </a:r>
            <a:endParaRPr sz="1600"/>
          </a:p>
        </p:txBody>
      </p:sp>
      <p:graphicFrame>
        <p:nvGraphicFramePr>
          <p:cNvPr id="8" name="object 8"/>
          <p:cNvGraphicFramePr>
            <a:graphicFrameLocks noGrp="1"/>
          </p:cNvGraphicFramePr>
          <p:nvPr>
            <p:extLst>
              <p:ext uri="{D42A27DB-BD31-4B8C-83A1-F6EECF244321}">
                <p14:modId xmlns:p14="http://schemas.microsoft.com/office/powerpoint/2010/main" val="503246822"/>
              </p:ext>
            </p:extLst>
          </p:nvPr>
        </p:nvGraphicFramePr>
        <p:xfrm>
          <a:off x="682334" y="2103629"/>
          <a:ext cx="7986605" cy="4079327"/>
        </p:xfrm>
        <a:graphic>
          <a:graphicData uri="http://schemas.openxmlformats.org/drawingml/2006/table">
            <a:tbl>
              <a:tblPr firstRow="1" bandRow="1">
                <a:tableStyleId>{2D5ABB26-0587-4C30-8999-92F81FD0307C}</a:tableStyleId>
              </a:tblPr>
              <a:tblGrid>
                <a:gridCol w="2667000">
                  <a:extLst>
                    <a:ext uri="{9D8B030D-6E8A-4147-A177-3AD203B41FA5}">
                      <a16:colId xmlns:a16="http://schemas.microsoft.com/office/drawing/2014/main" val="20000"/>
                    </a:ext>
                  </a:extLst>
                </a:gridCol>
                <a:gridCol w="265260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823168">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250"/>
                        </a:spcBef>
                      </a:pPr>
                      <a:endParaRPr sz="1300" dirty="0">
                        <a:latin typeface="Times New Roman"/>
                        <a:cs typeface="Times New Roman"/>
                      </a:endParaRPr>
                    </a:p>
                    <a:p>
                      <a:pPr marL="432434" marR="425450" algn="ctr">
                        <a:lnSpc>
                          <a:spcPct val="150000"/>
                        </a:lnSpc>
                      </a:pPr>
                      <a:r>
                        <a:rPr sz="1600" b="1" dirty="0">
                          <a:solidFill>
                            <a:srgbClr val="2B2927"/>
                          </a:solidFill>
                          <a:latin typeface="Tahoma"/>
                          <a:cs typeface="Tahoma"/>
                        </a:rPr>
                        <a:t>Access</a:t>
                      </a:r>
                      <a:r>
                        <a:rPr sz="1600" b="1" spc="105" dirty="0">
                          <a:solidFill>
                            <a:srgbClr val="2B2927"/>
                          </a:solidFill>
                          <a:latin typeface="Tahoma"/>
                          <a:cs typeface="Tahoma"/>
                        </a:rPr>
                        <a:t> </a:t>
                      </a:r>
                      <a:r>
                        <a:rPr sz="1600" b="1" spc="-20" dirty="0">
                          <a:solidFill>
                            <a:srgbClr val="2B2927"/>
                          </a:solidFill>
                          <a:latin typeface="Tahoma"/>
                          <a:cs typeface="Tahoma"/>
                        </a:rPr>
                        <a:t>Plus </a:t>
                      </a:r>
                      <a:r>
                        <a:rPr sz="1600" b="1" dirty="0">
                          <a:solidFill>
                            <a:srgbClr val="2B2927"/>
                          </a:solidFill>
                          <a:latin typeface="Tahoma"/>
                          <a:cs typeface="Tahoma"/>
                        </a:rPr>
                        <a:t>Access</a:t>
                      </a:r>
                      <a:r>
                        <a:rPr sz="1600" b="1" spc="105" dirty="0">
                          <a:solidFill>
                            <a:srgbClr val="2B2927"/>
                          </a:solidFill>
                          <a:latin typeface="Tahoma"/>
                          <a:cs typeface="Tahoma"/>
                        </a:rPr>
                        <a:t> </a:t>
                      </a:r>
                      <a:r>
                        <a:rPr sz="1600" b="1" spc="-10" dirty="0">
                          <a:solidFill>
                            <a:srgbClr val="2B2927"/>
                          </a:solidFill>
                          <a:latin typeface="Tahoma"/>
                          <a:cs typeface="Tahoma"/>
                        </a:rPr>
                        <a:t>Specialty </a:t>
                      </a:r>
                      <a:r>
                        <a:rPr sz="1600" b="1" dirty="0">
                          <a:solidFill>
                            <a:srgbClr val="2B2927"/>
                          </a:solidFill>
                          <a:latin typeface="Tahoma"/>
                          <a:cs typeface="Tahoma"/>
                        </a:rPr>
                        <a:t>Access</a:t>
                      </a:r>
                      <a:r>
                        <a:rPr lang="en-US" sz="1600" b="1" dirty="0">
                          <a:solidFill>
                            <a:srgbClr val="2B2927"/>
                          </a:solidFill>
                          <a:latin typeface="Tahoma"/>
                          <a:cs typeface="Tahoma"/>
                        </a:rPr>
                        <a:t> </a:t>
                      </a:r>
                      <a:r>
                        <a:rPr sz="1600" b="1" spc="-35" dirty="0">
                          <a:solidFill>
                            <a:srgbClr val="2B2927"/>
                          </a:solidFill>
                          <a:latin typeface="Tahoma"/>
                          <a:cs typeface="Tahoma"/>
                        </a:rPr>
                        <a:t>Traditional</a:t>
                      </a:r>
                      <a:endParaRPr sz="1600" dirty="0">
                        <a:latin typeface="Tahoma"/>
                        <a:cs typeface="Tahoma"/>
                      </a:endParaRPr>
                    </a:p>
                  </a:txBody>
                  <a:tcPr marL="0" marR="0" marT="0" marB="0">
                    <a:solidFill>
                      <a:srgbClr val="FDE0CD">
                        <a:alpha val="29998"/>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325"/>
                        </a:spcBef>
                      </a:pPr>
                      <a:endParaRPr sz="1300" dirty="0">
                        <a:latin typeface="Times New Roman"/>
                        <a:cs typeface="Times New Roman"/>
                      </a:endParaRPr>
                    </a:p>
                    <a:p>
                      <a:pPr marR="2540" algn="ctr">
                        <a:lnSpc>
                          <a:spcPct val="100000"/>
                        </a:lnSpc>
                      </a:pPr>
                      <a:r>
                        <a:rPr sz="1600" b="1" spc="-10" dirty="0">
                          <a:solidFill>
                            <a:srgbClr val="2B2927"/>
                          </a:solidFill>
                          <a:latin typeface="Tahoma"/>
                          <a:cs typeface="Tahoma"/>
                        </a:rPr>
                        <a:t>Autoimmune</a:t>
                      </a:r>
                      <a:endParaRPr lang="en-US" sz="1600" b="1" spc="-10" dirty="0">
                        <a:solidFill>
                          <a:srgbClr val="2B2927"/>
                        </a:solidFill>
                        <a:latin typeface="Tahoma"/>
                        <a:cs typeface="Tahoma"/>
                      </a:endParaRPr>
                    </a:p>
                    <a:p>
                      <a:pPr marR="2540" algn="ctr">
                        <a:lnSpc>
                          <a:spcPct val="100000"/>
                        </a:lnSpc>
                      </a:pPr>
                      <a:r>
                        <a:rPr lang="en-US" sz="1600" b="0" i="0" u="none" strike="noStrike" baseline="0" dirty="0">
                          <a:solidFill>
                            <a:schemeClr val="bg1"/>
                          </a:solidFill>
                          <a:latin typeface="+mn-lt"/>
                          <a:ea typeface="+mn-ea"/>
                          <a:cs typeface="+mn-cs"/>
                        </a:rPr>
                        <a:t>(Humira biosimilars)</a:t>
                      </a:r>
                      <a:endParaRPr sz="1600" dirty="0">
                        <a:solidFill>
                          <a:schemeClr val="bg1"/>
                        </a:solidFill>
                        <a:latin typeface="Tahoma"/>
                        <a:cs typeface="Tahoma"/>
                      </a:endParaRPr>
                    </a:p>
                    <a:p>
                      <a:pPr marL="471805" marR="475615" algn="ctr">
                        <a:lnSpc>
                          <a:spcPts val="1800"/>
                        </a:lnSpc>
                        <a:spcBef>
                          <a:spcPts val="125"/>
                        </a:spcBef>
                      </a:pPr>
                      <a:r>
                        <a:rPr sz="1600" b="1" dirty="0">
                          <a:solidFill>
                            <a:srgbClr val="2B2927"/>
                          </a:solidFill>
                          <a:latin typeface="Tahoma"/>
                          <a:cs typeface="Tahoma"/>
                        </a:rPr>
                        <a:t>Cost</a:t>
                      </a:r>
                      <a:r>
                        <a:rPr sz="1600" b="1" spc="-25" dirty="0">
                          <a:solidFill>
                            <a:srgbClr val="2B2927"/>
                          </a:solidFill>
                          <a:latin typeface="Tahoma"/>
                          <a:cs typeface="Tahoma"/>
                        </a:rPr>
                        <a:t> </a:t>
                      </a:r>
                      <a:r>
                        <a:rPr sz="1600" b="1" spc="-20" dirty="0">
                          <a:solidFill>
                            <a:srgbClr val="2B2927"/>
                          </a:solidFill>
                          <a:latin typeface="Tahoma"/>
                          <a:cs typeface="Tahoma"/>
                        </a:rPr>
                        <a:t>Plus </a:t>
                      </a:r>
                      <a:r>
                        <a:rPr sz="1600" b="1" spc="-10" dirty="0">
                          <a:solidFill>
                            <a:srgbClr val="2B2927"/>
                          </a:solidFill>
                          <a:latin typeface="Tahoma"/>
                          <a:cs typeface="Tahoma"/>
                        </a:rPr>
                        <a:t>Drugs Low-</a:t>
                      </a:r>
                      <a:r>
                        <a:rPr sz="1600" b="1" dirty="0">
                          <a:solidFill>
                            <a:srgbClr val="2B2927"/>
                          </a:solidFill>
                          <a:latin typeface="Tahoma"/>
                          <a:cs typeface="Tahoma"/>
                        </a:rPr>
                        <a:t>Cost</a:t>
                      </a:r>
                      <a:r>
                        <a:rPr sz="1600" b="1" spc="-20" dirty="0">
                          <a:solidFill>
                            <a:srgbClr val="2B2927"/>
                          </a:solidFill>
                          <a:latin typeface="Tahoma"/>
                          <a:cs typeface="Tahoma"/>
                        </a:rPr>
                        <a:t> </a:t>
                      </a:r>
                      <a:r>
                        <a:rPr sz="1600" b="1" spc="-55" dirty="0">
                          <a:solidFill>
                            <a:srgbClr val="2B2927"/>
                          </a:solidFill>
                          <a:latin typeface="Tahoma"/>
                          <a:cs typeface="Tahoma"/>
                        </a:rPr>
                        <a:t>Insulin</a:t>
                      </a:r>
                      <a:endParaRPr sz="1600" dirty="0">
                        <a:latin typeface="Tahoma"/>
                        <a:cs typeface="Tahoma"/>
                      </a:endParaRPr>
                    </a:p>
                    <a:p>
                      <a:pPr marR="3810" algn="ctr">
                        <a:lnSpc>
                          <a:spcPct val="100000"/>
                        </a:lnSpc>
                        <a:spcBef>
                          <a:spcPts val="440"/>
                        </a:spcBef>
                      </a:pPr>
                      <a:r>
                        <a:rPr sz="1600" b="1" spc="-30" dirty="0">
                          <a:solidFill>
                            <a:srgbClr val="2B2927"/>
                          </a:solidFill>
                          <a:latin typeface="Tahoma"/>
                          <a:cs typeface="Tahoma"/>
                        </a:rPr>
                        <a:t>Diabetes</a:t>
                      </a:r>
                      <a:r>
                        <a:rPr sz="1600" b="1" spc="35" dirty="0">
                          <a:solidFill>
                            <a:srgbClr val="2B2927"/>
                          </a:solidFill>
                          <a:latin typeface="Tahoma"/>
                          <a:cs typeface="Tahoma"/>
                        </a:rPr>
                        <a:t> </a:t>
                      </a:r>
                      <a:r>
                        <a:rPr sz="1600" b="1" spc="-50" dirty="0">
                          <a:solidFill>
                            <a:srgbClr val="2B2927"/>
                          </a:solidFill>
                          <a:latin typeface="Tahoma"/>
                          <a:cs typeface="Tahoma"/>
                        </a:rPr>
                        <a:t>Non-</a:t>
                      </a:r>
                      <a:r>
                        <a:rPr sz="1600" b="1" spc="-10" dirty="0">
                          <a:solidFill>
                            <a:srgbClr val="2B2927"/>
                          </a:solidFill>
                          <a:latin typeface="Tahoma"/>
                          <a:cs typeface="Tahoma"/>
                        </a:rPr>
                        <a:t>Insulin</a:t>
                      </a:r>
                      <a:endParaRPr sz="1600" dirty="0">
                        <a:latin typeface="Tahoma"/>
                        <a:cs typeface="Tahoma"/>
                      </a:endParaRPr>
                    </a:p>
                  </a:txBody>
                  <a:tcPr marL="0" marR="0" marT="0" marB="0">
                    <a:solidFill>
                      <a:srgbClr val="FDE0CD">
                        <a:alpha val="59999"/>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250"/>
                        </a:spcBef>
                      </a:pPr>
                      <a:endParaRPr sz="1300" dirty="0">
                        <a:latin typeface="Times New Roman"/>
                        <a:cs typeface="Times New Roman"/>
                      </a:endParaRPr>
                    </a:p>
                    <a:p>
                      <a:pPr marL="454659" marR="448309" algn="ctr">
                        <a:lnSpc>
                          <a:spcPct val="150000"/>
                        </a:lnSpc>
                      </a:pPr>
                      <a:r>
                        <a:rPr sz="1600" b="1" spc="-30" dirty="0">
                          <a:solidFill>
                            <a:srgbClr val="2B2927"/>
                          </a:solidFill>
                          <a:latin typeface="Tahoma"/>
                          <a:cs typeface="Tahoma"/>
                        </a:rPr>
                        <a:t>Multiple</a:t>
                      </a:r>
                      <a:r>
                        <a:rPr sz="1600" b="1" spc="-20" dirty="0">
                          <a:solidFill>
                            <a:srgbClr val="2B2927"/>
                          </a:solidFill>
                          <a:latin typeface="Tahoma"/>
                          <a:cs typeface="Tahoma"/>
                        </a:rPr>
                        <a:t> </a:t>
                      </a:r>
                      <a:r>
                        <a:rPr sz="1600" b="1" spc="-10" dirty="0">
                          <a:solidFill>
                            <a:srgbClr val="2B2927"/>
                          </a:solidFill>
                          <a:latin typeface="Tahoma"/>
                          <a:cs typeface="Tahoma"/>
                        </a:rPr>
                        <a:t>Sclerosis GLP1</a:t>
                      </a:r>
                      <a:endParaRPr sz="1600" dirty="0">
                        <a:latin typeface="Tahoma"/>
                        <a:cs typeface="Tahoma"/>
                      </a:endParaRPr>
                    </a:p>
                    <a:p>
                      <a:pPr marL="248920" marR="241935" algn="ctr">
                        <a:lnSpc>
                          <a:spcPct val="150000"/>
                        </a:lnSpc>
                      </a:pPr>
                      <a:r>
                        <a:rPr sz="1600" b="1" spc="-45" dirty="0">
                          <a:solidFill>
                            <a:srgbClr val="2B2927"/>
                          </a:solidFill>
                          <a:latin typeface="Tahoma"/>
                          <a:cs typeface="Tahoma"/>
                        </a:rPr>
                        <a:t>Referral</a:t>
                      </a:r>
                      <a:r>
                        <a:rPr sz="1600" b="1" spc="-20" dirty="0">
                          <a:solidFill>
                            <a:srgbClr val="2B2927"/>
                          </a:solidFill>
                          <a:latin typeface="Tahoma"/>
                          <a:cs typeface="Tahoma"/>
                        </a:rPr>
                        <a:t> </a:t>
                      </a:r>
                      <a:r>
                        <a:rPr sz="1600" b="1" spc="-35" dirty="0">
                          <a:solidFill>
                            <a:srgbClr val="2B2927"/>
                          </a:solidFill>
                          <a:latin typeface="Tahoma"/>
                          <a:cs typeface="Tahoma"/>
                        </a:rPr>
                        <a:t>Network</a:t>
                      </a:r>
                      <a:r>
                        <a:rPr lang="en-US" sz="1600" b="1" spc="-35" dirty="0">
                          <a:solidFill>
                            <a:srgbClr val="2B2927"/>
                          </a:solidFill>
                          <a:latin typeface="Tahoma"/>
                          <a:cs typeface="Tahoma"/>
                        </a:rPr>
                        <a:t> (340)</a:t>
                      </a:r>
                      <a:r>
                        <a:rPr sz="1600" b="1" spc="-15" dirty="0">
                          <a:solidFill>
                            <a:srgbClr val="2B2927"/>
                          </a:solidFill>
                          <a:latin typeface="Tahoma"/>
                          <a:cs typeface="Tahoma"/>
                        </a:rPr>
                        <a:t> </a:t>
                      </a:r>
                      <a:r>
                        <a:rPr sz="1600" b="1" spc="-10" dirty="0">
                          <a:solidFill>
                            <a:srgbClr val="2B2927"/>
                          </a:solidFill>
                          <a:latin typeface="Tahoma"/>
                          <a:cs typeface="Tahoma"/>
                        </a:rPr>
                        <a:t>Medical</a:t>
                      </a:r>
                      <a:r>
                        <a:rPr sz="1600" b="1" spc="-40" dirty="0">
                          <a:solidFill>
                            <a:srgbClr val="2B2927"/>
                          </a:solidFill>
                          <a:latin typeface="Tahoma"/>
                          <a:cs typeface="Tahoma"/>
                        </a:rPr>
                        <a:t> </a:t>
                      </a:r>
                      <a:r>
                        <a:rPr sz="1600" b="1" spc="-10" dirty="0">
                          <a:solidFill>
                            <a:srgbClr val="2B2927"/>
                          </a:solidFill>
                          <a:latin typeface="Tahoma"/>
                          <a:cs typeface="Tahoma"/>
                        </a:rPr>
                        <a:t>Pharmacy</a:t>
                      </a:r>
                      <a:endParaRPr sz="1600" dirty="0">
                        <a:latin typeface="Tahoma"/>
                        <a:cs typeface="Tahoma"/>
                      </a:endParaRPr>
                    </a:p>
                  </a:txBody>
                  <a:tcPr marL="0" marR="0" marT="0" marB="0">
                    <a:solidFill>
                      <a:srgbClr val="FDE0CD"/>
                    </a:solidFill>
                  </a:tcPr>
                </a:tc>
                <a:extLst>
                  <a:ext uri="{0D108BD9-81ED-4DB2-BD59-A6C34878D82A}">
                    <a16:rowId xmlns:a16="http://schemas.microsoft.com/office/drawing/2014/main" val="10000"/>
                  </a:ext>
                </a:extLst>
              </a:tr>
              <a:tr h="117027">
                <a:tc>
                  <a:txBody>
                    <a:bodyPr/>
                    <a:lstStyle/>
                    <a:p>
                      <a:pPr marL="85725">
                        <a:lnSpc>
                          <a:spcPts val="1015"/>
                        </a:lnSpc>
                      </a:pPr>
                      <a:br>
                        <a:rPr lang="en-US" sz="1300" b="1" spc="-35" dirty="0">
                          <a:solidFill>
                            <a:schemeClr val="tx1"/>
                          </a:solidFill>
                          <a:latin typeface="Tahoma"/>
                          <a:cs typeface="Tahoma"/>
                        </a:rPr>
                      </a:br>
                      <a:r>
                        <a:rPr sz="1300" b="1" spc="-35" dirty="0">
                          <a:solidFill>
                            <a:schemeClr val="tx1"/>
                          </a:solidFill>
                          <a:latin typeface="Tahoma"/>
                          <a:cs typeface="Tahoma"/>
                        </a:rPr>
                        <a:t>Pre-</a:t>
                      </a:r>
                      <a:r>
                        <a:rPr sz="1300" b="1" spc="-20" dirty="0">
                          <a:solidFill>
                            <a:schemeClr val="tx1"/>
                          </a:solidFill>
                          <a:latin typeface="Tahoma"/>
                          <a:cs typeface="Tahoma"/>
                        </a:rPr>
                        <a:t>2023</a:t>
                      </a:r>
                      <a:endParaRPr sz="1300" dirty="0">
                        <a:solidFill>
                          <a:schemeClr val="tx1"/>
                        </a:solidFill>
                        <a:latin typeface="Tahoma"/>
                        <a:cs typeface="Tahoma"/>
                      </a:endParaRPr>
                    </a:p>
                  </a:txBody>
                  <a:tcPr marL="0" marR="0" marT="0" marB="0">
                    <a:solidFill>
                      <a:srgbClr val="FFB37D"/>
                    </a:solidFill>
                  </a:tcPr>
                </a:tc>
                <a:tc>
                  <a:txBody>
                    <a:bodyPr/>
                    <a:lstStyle/>
                    <a:p>
                      <a:pPr marL="74295">
                        <a:lnSpc>
                          <a:spcPts val="1015"/>
                        </a:lnSpc>
                      </a:pPr>
                      <a:br>
                        <a:rPr lang="en-US" sz="1300" b="1" spc="-20" dirty="0">
                          <a:solidFill>
                            <a:schemeClr val="tx1"/>
                          </a:solidFill>
                          <a:latin typeface="Tahoma"/>
                          <a:cs typeface="Tahoma"/>
                        </a:rPr>
                      </a:br>
                      <a:r>
                        <a:rPr sz="1300" b="1" spc="-20" dirty="0">
                          <a:solidFill>
                            <a:schemeClr val="tx1"/>
                          </a:solidFill>
                          <a:latin typeface="Tahoma"/>
                          <a:cs typeface="Tahoma"/>
                        </a:rPr>
                        <a:t>2023</a:t>
                      </a:r>
                      <a:endParaRPr sz="1300" dirty="0">
                        <a:solidFill>
                          <a:schemeClr val="tx1"/>
                        </a:solidFill>
                        <a:latin typeface="Tahoma"/>
                        <a:cs typeface="Tahoma"/>
                      </a:endParaRPr>
                    </a:p>
                  </a:txBody>
                  <a:tcPr marL="0" marR="0" marT="0" marB="0">
                    <a:solidFill>
                      <a:srgbClr val="FF8A3D"/>
                    </a:solidFill>
                  </a:tcPr>
                </a:tc>
                <a:tc>
                  <a:txBody>
                    <a:bodyPr/>
                    <a:lstStyle/>
                    <a:p>
                      <a:pPr marL="85725">
                        <a:lnSpc>
                          <a:spcPts val="1015"/>
                        </a:lnSpc>
                      </a:pPr>
                      <a:br>
                        <a:rPr lang="en-US" sz="1300" b="1" spc="-20" dirty="0">
                          <a:solidFill>
                            <a:srgbClr val="FFFFFF"/>
                          </a:solidFill>
                          <a:latin typeface="Tahoma"/>
                          <a:cs typeface="Tahoma"/>
                        </a:rPr>
                      </a:br>
                      <a:r>
                        <a:rPr sz="1300" b="1" spc="-20" dirty="0">
                          <a:solidFill>
                            <a:srgbClr val="FFFFFF"/>
                          </a:solidFill>
                          <a:latin typeface="Tahoma"/>
                          <a:cs typeface="Tahoma"/>
                        </a:rPr>
                        <a:t>2024</a:t>
                      </a:r>
                      <a:endParaRPr sz="1300" dirty="0">
                        <a:latin typeface="Tahoma"/>
                        <a:cs typeface="Tahoma"/>
                      </a:endParaRPr>
                    </a:p>
                  </a:txBody>
                  <a:tcPr marL="0" marR="0" marT="0" marB="0">
                    <a:solidFill>
                      <a:srgbClr val="F65E00"/>
                    </a:solidFill>
                  </a:tcPr>
                </a:tc>
                <a:extLst>
                  <a:ext uri="{0D108BD9-81ED-4DB2-BD59-A6C34878D82A}">
                    <a16:rowId xmlns:a16="http://schemas.microsoft.com/office/drawing/2014/main" val="10001"/>
                  </a:ext>
                </a:extLst>
              </a:tr>
            </a:tbl>
          </a:graphicData>
        </a:graphic>
      </p:graphicFrame>
      <p:pic>
        <p:nvPicPr>
          <p:cNvPr id="9" name="object 9"/>
          <p:cNvPicPr/>
          <p:nvPr/>
        </p:nvPicPr>
        <p:blipFill>
          <a:blip r:embed="rId3" cstate="print"/>
          <a:stretch>
            <a:fillRect/>
          </a:stretch>
        </p:blipFill>
        <p:spPr>
          <a:xfrm>
            <a:off x="8668201" y="2103629"/>
            <a:ext cx="2810399" cy="40652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object 10"/>
          <p:cNvSpPr txBox="1"/>
          <p:nvPr/>
        </p:nvSpPr>
        <p:spPr>
          <a:xfrm>
            <a:off x="9110871" y="2912572"/>
            <a:ext cx="2126974" cy="2116199"/>
          </a:xfrm>
          <a:prstGeom prst="rect">
            <a:avLst/>
          </a:prstGeom>
        </p:spPr>
        <p:txBody>
          <a:bodyPr vert="horz" wrap="square" lIns="0" tIns="16933" rIns="0" bIns="0" rtlCol="0">
            <a:spAutoFit/>
          </a:bodyPr>
          <a:lstStyle/>
          <a:p>
            <a:pPr marL="262460" marR="251454" lvl="0" indent="0" algn="ctr" defTabSz="1219170" rtl="0" eaLnBrk="1" fontAlgn="auto" latinLnBrk="0" hangingPunct="1">
              <a:lnSpc>
                <a:spcPct val="125000"/>
              </a:lnSpc>
              <a:spcBef>
                <a:spcPts val="133"/>
              </a:spcBef>
              <a:spcAft>
                <a:spcPts val="0"/>
              </a:spcAft>
              <a:buClrTx/>
              <a:buSzTx/>
              <a:buFontTx/>
              <a:buNone/>
              <a:tabLst/>
              <a:defRPr/>
            </a:pPr>
            <a:r>
              <a:rPr kumimoji="0" sz="1600" b="1" i="0" u="none" strike="noStrike" kern="0" cap="none" spc="-47" normalizeH="0" baseline="0" noProof="0" dirty="0">
                <a:ln>
                  <a:noFill/>
                </a:ln>
                <a:solidFill>
                  <a:schemeClr val="bg1"/>
                </a:solidFill>
                <a:effectLst/>
                <a:uLnTx/>
                <a:uFillTx/>
                <a:latin typeface="Tahoma"/>
                <a:ea typeface="+mn-ea"/>
                <a:cs typeface="Tahoma"/>
              </a:rPr>
              <a:t>New</a:t>
            </a:r>
            <a:r>
              <a:rPr kumimoji="0" sz="1600" b="1" i="0" u="none" strike="noStrike" kern="0" cap="none" spc="-67" normalizeH="0" baseline="0" noProof="0" dirty="0">
                <a:ln>
                  <a:noFill/>
                </a:ln>
                <a:solidFill>
                  <a:schemeClr val="bg1"/>
                </a:solidFill>
                <a:effectLst/>
                <a:uLnTx/>
                <a:uFillTx/>
                <a:latin typeface="Tahoma"/>
                <a:ea typeface="+mn-ea"/>
                <a:cs typeface="Tahoma"/>
              </a:rPr>
              <a:t> </a:t>
            </a:r>
            <a:r>
              <a:rPr kumimoji="0" sz="1600" b="1" i="0" u="none" strike="noStrike" kern="0" cap="none" spc="-27" normalizeH="0" baseline="0" noProof="0" dirty="0">
                <a:ln>
                  <a:noFill/>
                </a:ln>
                <a:solidFill>
                  <a:schemeClr val="bg1"/>
                </a:solidFill>
                <a:effectLst/>
                <a:uLnTx/>
                <a:uFillTx/>
                <a:latin typeface="Tahoma"/>
                <a:ea typeface="+mn-ea"/>
                <a:cs typeface="Tahoma"/>
              </a:rPr>
              <a:t>Programs </a:t>
            </a:r>
            <a:r>
              <a:rPr kumimoji="0" sz="1600" b="0" i="0" u="none" strike="noStrike" kern="0" cap="none" spc="-13" normalizeH="0" baseline="0" noProof="0" dirty="0">
                <a:ln>
                  <a:noFill/>
                </a:ln>
                <a:solidFill>
                  <a:schemeClr val="bg1"/>
                </a:solidFill>
                <a:effectLst/>
                <a:uLnTx/>
                <a:uFillTx/>
                <a:latin typeface="Tahoma"/>
                <a:ea typeface="+mn-ea"/>
                <a:cs typeface="Tahoma"/>
              </a:rPr>
              <a:t>Diabetes</a:t>
            </a:r>
            <a:r>
              <a:rPr kumimoji="0" sz="1600" b="0" i="0" u="none" strike="noStrike" kern="0" cap="none" spc="667" normalizeH="0" baseline="0" noProof="0" dirty="0">
                <a:ln>
                  <a:noFill/>
                </a:ln>
                <a:solidFill>
                  <a:schemeClr val="bg1"/>
                </a:solidFill>
                <a:effectLst/>
                <a:uLnTx/>
                <a:uFillTx/>
                <a:latin typeface="Tahoma"/>
                <a:ea typeface="+mn-ea"/>
                <a:cs typeface="Tahoma"/>
              </a:rPr>
              <a:t> </a:t>
            </a:r>
            <a:endParaRPr kumimoji="0" lang="en-US" sz="1600" b="0" i="0" u="none" strike="noStrike" kern="0" cap="none" spc="667" normalizeH="0" baseline="0" noProof="0" dirty="0">
              <a:ln>
                <a:noFill/>
              </a:ln>
              <a:solidFill>
                <a:schemeClr val="bg1"/>
              </a:solidFill>
              <a:effectLst/>
              <a:uLnTx/>
              <a:uFillTx/>
              <a:latin typeface="Tahoma"/>
              <a:ea typeface="+mn-ea"/>
              <a:cs typeface="Tahoma"/>
            </a:endParaRPr>
          </a:p>
          <a:p>
            <a:pPr marL="262460" marR="251454" lvl="0" indent="0" algn="ctr" defTabSz="1219170" rtl="0" eaLnBrk="1" fontAlgn="auto" latinLnBrk="0" hangingPunct="1">
              <a:lnSpc>
                <a:spcPct val="125000"/>
              </a:lnSpc>
              <a:spcBef>
                <a:spcPts val="133"/>
              </a:spcBef>
              <a:spcAft>
                <a:spcPts val="0"/>
              </a:spcAft>
              <a:buClrTx/>
              <a:buSzTx/>
              <a:buFontTx/>
              <a:buNone/>
              <a:tabLst/>
              <a:defRPr/>
            </a:pPr>
            <a:r>
              <a:rPr kumimoji="0" sz="1600" b="0" i="0" u="none" strike="noStrike" kern="0" cap="none" spc="0" normalizeH="0" baseline="0" noProof="0" dirty="0">
                <a:ln>
                  <a:noFill/>
                </a:ln>
                <a:solidFill>
                  <a:schemeClr val="bg1"/>
                </a:solidFill>
                <a:effectLst/>
                <a:uLnTx/>
                <a:uFillTx/>
                <a:latin typeface="Tahoma"/>
                <a:ea typeface="+mn-ea"/>
                <a:cs typeface="Tahoma"/>
              </a:rPr>
              <a:t>Weight</a:t>
            </a:r>
            <a:r>
              <a:rPr kumimoji="0" sz="1600" b="0" i="0" u="none" strike="noStrike" kern="0" cap="none" spc="167" normalizeH="0" baseline="0" noProof="0" dirty="0">
                <a:ln>
                  <a:noFill/>
                </a:ln>
                <a:solidFill>
                  <a:schemeClr val="bg1"/>
                </a:solidFill>
                <a:effectLst/>
                <a:uLnTx/>
                <a:uFillTx/>
                <a:latin typeface="Tahoma"/>
                <a:ea typeface="+mn-ea"/>
                <a:cs typeface="Tahoma"/>
              </a:rPr>
              <a:t> </a:t>
            </a:r>
            <a:r>
              <a:rPr kumimoji="0" sz="1600" b="0" i="0" u="none" strike="noStrike" kern="0" cap="none" spc="53" normalizeH="0" baseline="0" noProof="0" dirty="0">
                <a:ln>
                  <a:noFill/>
                </a:ln>
                <a:solidFill>
                  <a:schemeClr val="bg1"/>
                </a:solidFill>
                <a:effectLst/>
                <a:uLnTx/>
                <a:uFillTx/>
                <a:latin typeface="Tahoma"/>
                <a:ea typeface="+mn-ea"/>
                <a:cs typeface="Tahoma"/>
              </a:rPr>
              <a:t>Loss</a:t>
            </a:r>
            <a:endParaRPr kumimoji="0" sz="1600" b="0" i="0" u="none" strike="noStrike" kern="0" cap="none" spc="0" normalizeH="0" baseline="0" noProof="0" dirty="0">
              <a:ln>
                <a:noFill/>
              </a:ln>
              <a:solidFill>
                <a:schemeClr val="bg1"/>
              </a:solidFill>
              <a:effectLst/>
              <a:uLnTx/>
              <a:uFillTx/>
              <a:latin typeface="Tahoma"/>
              <a:ea typeface="+mn-ea"/>
              <a:cs typeface="Tahoma"/>
            </a:endParaRPr>
          </a:p>
          <a:p>
            <a:pPr marL="0" marR="0" lvl="0" indent="0" algn="l" defTabSz="1219170" rtl="0" eaLnBrk="1" fontAlgn="auto" latinLnBrk="0" hangingPunct="1">
              <a:lnSpc>
                <a:spcPct val="100000"/>
              </a:lnSpc>
              <a:spcBef>
                <a:spcPts val="787"/>
              </a:spcBef>
              <a:spcAft>
                <a:spcPts val="0"/>
              </a:spcAft>
              <a:buClrTx/>
              <a:buSzTx/>
              <a:buFontTx/>
              <a:buNone/>
              <a:tabLst/>
              <a:defRPr/>
            </a:pPr>
            <a:endParaRPr kumimoji="0" sz="1600" b="0" i="0" u="none" strike="noStrike" kern="0" cap="none" spc="0" normalizeH="0" baseline="0" noProof="0" dirty="0">
              <a:ln>
                <a:noFill/>
              </a:ln>
              <a:solidFill>
                <a:schemeClr val="bg1"/>
              </a:solidFill>
              <a:effectLst/>
              <a:uLnTx/>
              <a:uFillTx/>
              <a:latin typeface="Tahoma"/>
              <a:ea typeface="+mn-ea"/>
              <a:cs typeface="Tahoma"/>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sz="1600" b="1" i="0" u="none" strike="noStrike" kern="0" cap="none" spc="-47" normalizeH="0" baseline="0" noProof="0" dirty="0">
                <a:ln>
                  <a:noFill/>
                </a:ln>
                <a:solidFill>
                  <a:schemeClr val="bg1"/>
                </a:solidFill>
                <a:effectLst/>
                <a:uLnTx/>
                <a:uFillTx/>
                <a:latin typeface="Tahoma"/>
                <a:ea typeface="+mn-ea"/>
                <a:cs typeface="Tahoma"/>
              </a:rPr>
              <a:t>Program</a:t>
            </a:r>
            <a:r>
              <a:rPr kumimoji="0" sz="1600" b="1" i="0" u="none" strike="noStrike" kern="0" cap="none" spc="-40" normalizeH="0" baseline="0" noProof="0" dirty="0">
                <a:ln>
                  <a:noFill/>
                </a:ln>
                <a:solidFill>
                  <a:schemeClr val="bg1"/>
                </a:solidFill>
                <a:effectLst/>
                <a:uLnTx/>
                <a:uFillTx/>
                <a:latin typeface="Tahoma"/>
                <a:ea typeface="+mn-ea"/>
                <a:cs typeface="Tahoma"/>
              </a:rPr>
              <a:t> </a:t>
            </a:r>
            <a:r>
              <a:rPr kumimoji="0" sz="1600" b="1" i="0" u="none" strike="noStrike" kern="0" cap="none" spc="-13" normalizeH="0" baseline="0" noProof="0" dirty="0">
                <a:ln>
                  <a:noFill/>
                </a:ln>
                <a:solidFill>
                  <a:schemeClr val="bg1"/>
                </a:solidFill>
                <a:effectLst/>
                <a:uLnTx/>
                <a:uFillTx/>
                <a:latin typeface="Tahoma"/>
                <a:ea typeface="+mn-ea"/>
                <a:cs typeface="Tahoma"/>
              </a:rPr>
              <a:t>Expansions</a:t>
            </a:r>
            <a:endParaRPr kumimoji="0" sz="1600" b="0" i="0" u="none" strike="noStrike" kern="0" cap="none" spc="0" normalizeH="0" baseline="0" noProof="0" dirty="0">
              <a:ln>
                <a:noFill/>
              </a:ln>
              <a:solidFill>
                <a:schemeClr val="bg1"/>
              </a:solidFill>
              <a:effectLst/>
              <a:uLnTx/>
              <a:uFillTx/>
              <a:latin typeface="Tahoma"/>
              <a:ea typeface="+mn-ea"/>
              <a:cs typeface="Tahoma"/>
            </a:endParaRPr>
          </a:p>
          <a:p>
            <a:pPr marL="191342" marR="182029" lvl="0" indent="847" algn="ctr" defTabSz="1219170" rtl="0" eaLnBrk="1" fontAlgn="auto" latinLnBrk="0" hangingPunct="1">
              <a:lnSpc>
                <a:spcPct val="125000"/>
              </a:lnSpc>
              <a:spcBef>
                <a:spcPts val="0"/>
              </a:spcBef>
              <a:spcAft>
                <a:spcPts val="0"/>
              </a:spcAft>
              <a:buClrTx/>
              <a:buSzTx/>
              <a:buFontTx/>
              <a:buNone/>
              <a:tabLst/>
              <a:defRPr/>
            </a:pPr>
            <a:r>
              <a:rPr kumimoji="0" sz="1600" b="0" i="0" u="none" strike="noStrike" kern="0" cap="none" spc="-13" normalizeH="0" baseline="0" noProof="0" dirty="0">
                <a:ln>
                  <a:noFill/>
                </a:ln>
                <a:solidFill>
                  <a:schemeClr val="bg1"/>
                </a:solidFill>
                <a:effectLst/>
                <a:uLnTx/>
                <a:uFillTx/>
                <a:latin typeface="Tahoma"/>
                <a:ea typeface="+mn-ea"/>
                <a:cs typeface="Tahoma"/>
              </a:rPr>
              <a:t>Autoimmune </a:t>
            </a:r>
            <a:r>
              <a:rPr kumimoji="0" sz="1600" b="0" i="0" u="none" strike="noStrike" kern="0" cap="none" spc="0" normalizeH="0" baseline="0" noProof="0" dirty="0">
                <a:ln>
                  <a:noFill/>
                </a:ln>
                <a:solidFill>
                  <a:schemeClr val="bg1"/>
                </a:solidFill>
                <a:effectLst/>
                <a:uLnTx/>
                <a:uFillTx/>
                <a:latin typeface="Tahoma"/>
                <a:ea typeface="+mn-ea"/>
                <a:cs typeface="Tahoma"/>
              </a:rPr>
              <a:t>Referral</a:t>
            </a:r>
            <a:r>
              <a:rPr kumimoji="0" sz="1600" b="0" i="0" u="none" strike="noStrike" kern="0" cap="none" spc="220" normalizeH="0" baseline="0" noProof="0" dirty="0">
                <a:ln>
                  <a:noFill/>
                </a:ln>
                <a:solidFill>
                  <a:schemeClr val="bg1"/>
                </a:solidFill>
                <a:effectLst/>
                <a:uLnTx/>
                <a:uFillTx/>
                <a:latin typeface="Tahoma"/>
                <a:ea typeface="+mn-ea"/>
                <a:cs typeface="Tahoma"/>
              </a:rPr>
              <a:t> </a:t>
            </a:r>
            <a:r>
              <a:rPr kumimoji="0" sz="1600" b="0" i="0" u="none" strike="noStrike" kern="0" cap="none" spc="-13" normalizeH="0" baseline="0" noProof="0" dirty="0">
                <a:ln>
                  <a:noFill/>
                </a:ln>
                <a:solidFill>
                  <a:schemeClr val="bg1"/>
                </a:solidFill>
                <a:effectLst/>
                <a:uLnTx/>
                <a:uFillTx/>
                <a:latin typeface="Tahoma"/>
                <a:ea typeface="+mn-ea"/>
                <a:cs typeface="Tahoma"/>
              </a:rPr>
              <a:t>Partners</a:t>
            </a:r>
            <a:endParaRPr kumimoji="0" sz="1600" b="0" i="0" u="none" strike="noStrike" kern="0" cap="none" spc="0" normalizeH="0" baseline="0" noProof="0" dirty="0">
              <a:ln>
                <a:noFill/>
              </a:ln>
              <a:solidFill>
                <a:schemeClr val="bg1"/>
              </a:solidFill>
              <a:effectLst/>
              <a:uLnTx/>
              <a:uFillTx/>
              <a:latin typeface="Tahoma"/>
              <a:ea typeface="+mn-ea"/>
              <a:cs typeface="Tahoma"/>
            </a:endParaRPr>
          </a:p>
        </p:txBody>
      </p:sp>
      <p:sp>
        <p:nvSpPr>
          <p:cNvPr id="11" name="object 11"/>
          <p:cNvSpPr/>
          <p:nvPr/>
        </p:nvSpPr>
        <p:spPr>
          <a:xfrm>
            <a:off x="8668200" y="5597427"/>
            <a:ext cx="2810933" cy="188807"/>
          </a:xfrm>
          <a:custGeom>
            <a:avLst/>
            <a:gdLst/>
            <a:ahLst/>
            <a:cxnLst/>
            <a:rect l="l" t="t" r="r" b="b"/>
            <a:pathLst>
              <a:path w="2108200" h="141604">
                <a:moveTo>
                  <a:pt x="2036999" y="141599"/>
                </a:moveTo>
                <a:lnTo>
                  <a:pt x="0" y="141599"/>
                </a:lnTo>
                <a:lnTo>
                  <a:pt x="0" y="0"/>
                </a:lnTo>
                <a:lnTo>
                  <a:pt x="2036999" y="0"/>
                </a:lnTo>
                <a:lnTo>
                  <a:pt x="2107799" y="70799"/>
                </a:lnTo>
                <a:lnTo>
                  <a:pt x="2036999" y="1415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txBox="1"/>
          <p:nvPr/>
        </p:nvSpPr>
        <p:spPr>
          <a:xfrm>
            <a:off x="8765567" y="5878782"/>
            <a:ext cx="460587" cy="222219"/>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333" b="1" i="0" u="none" strike="noStrike" kern="0" cap="none" spc="-27" normalizeH="0" baseline="0" noProof="0" dirty="0">
                <a:ln>
                  <a:noFill/>
                </a:ln>
                <a:solidFill>
                  <a:srgbClr val="FFFFFF"/>
                </a:solidFill>
                <a:effectLst/>
                <a:uLnTx/>
                <a:uFillTx/>
                <a:latin typeface="Tahoma"/>
                <a:ea typeface="+mn-ea"/>
                <a:cs typeface="Tahoma"/>
              </a:rPr>
              <a:t>2025</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94833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287866" y="368067"/>
            <a:ext cx="10837333" cy="591551"/>
          </a:xfrm>
          <a:prstGeom prst="rect">
            <a:avLst/>
          </a:prstGeom>
        </p:spPr>
        <p:txBody>
          <a:bodyPr vert="horz" wrap="square" lIns="0" tIns="16933" rIns="0" bIns="0" rtlCol="0">
            <a:spAutoFit/>
          </a:bodyPr>
          <a:lstStyle/>
          <a:p>
            <a:pPr marL="16933">
              <a:spcBef>
                <a:spcPts val="133"/>
              </a:spcBef>
            </a:pPr>
            <a:r>
              <a:rPr sz="3733" b="1" spc="260" dirty="0"/>
              <a:t>Connect</a:t>
            </a:r>
            <a:r>
              <a:rPr lang="en-US" sz="3733" b="1" spc="260" dirty="0"/>
              <a:t> 360: Opportunities</a:t>
            </a:r>
            <a:r>
              <a:rPr sz="3733" b="1" spc="-167" dirty="0"/>
              <a:t> </a:t>
            </a:r>
            <a:r>
              <a:rPr sz="3733" b="1" spc="160" dirty="0"/>
              <a:t>for</a:t>
            </a:r>
            <a:r>
              <a:rPr sz="3733" b="1" spc="-167" dirty="0"/>
              <a:t> </a:t>
            </a:r>
            <a:r>
              <a:rPr sz="3733" b="1" spc="147" dirty="0"/>
              <a:t>Rx</a:t>
            </a:r>
            <a:r>
              <a:rPr sz="3733" b="1" spc="-160" dirty="0"/>
              <a:t> </a:t>
            </a:r>
            <a:r>
              <a:rPr sz="3733" b="1" spc="213" dirty="0"/>
              <a:t>Savings</a:t>
            </a:r>
          </a:p>
        </p:txBody>
      </p:sp>
      <p:sp>
        <p:nvSpPr>
          <p:cNvPr id="5" name="object 5"/>
          <p:cNvSpPr/>
          <p:nvPr/>
        </p:nvSpPr>
        <p:spPr>
          <a:xfrm>
            <a:off x="307797" y="1737834"/>
            <a:ext cx="11576473" cy="4505113"/>
          </a:xfrm>
          <a:custGeom>
            <a:avLst/>
            <a:gdLst/>
            <a:ahLst/>
            <a:cxnLst/>
            <a:rect l="l" t="t" r="r" b="b"/>
            <a:pathLst>
              <a:path w="8682355" h="3378835">
                <a:moveTo>
                  <a:pt x="8682291" y="135064"/>
                </a:moveTo>
                <a:lnTo>
                  <a:pt x="8672017" y="83388"/>
                </a:lnTo>
                <a:lnTo>
                  <a:pt x="8642731" y="39560"/>
                </a:lnTo>
                <a:lnTo>
                  <a:pt x="8598916" y="10287"/>
                </a:lnTo>
                <a:lnTo>
                  <a:pt x="8547227" y="0"/>
                </a:lnTo>
                <a:lnTo>
                  <a:pt x="135064" y="0"/>
                </a:lnTo>
                <a:lnTo>
                  <a:pt x="92367" y="6896"/>
                </a:lnTo>
                <a:lnTo>
                  <a:pt x="55295" y="26060"/>
                </a:lnTo>
                <a:lnTo>
                  <a:pt x="26060" y="55308"/>
                </a:lnTo>
                <a:lnTo>
                  <a:pt x="6883" y="92379"/>
                </a:lnTo>
                <a:lnTo>
                  <a:pt x="0" y="135064"/>
                </a:lnTo>
                <a:lnTo>
                  <a:pt x="0" y="3243237"/>
                </a:lnTo>
                <a:lnTo>
                  <a:pt x="6883" y="3285934"/>
                </a:lnTo>
                <a:lnTo>
                  <a:pt x="26060" y="3323005"/>
                </a:lnTo>
                <a:lnTo>
                  <a:pt x="55295" y="3352241"/>
                </a:lnTo>
                <a:lnTo>
                  <a:pt x="92367" y="3371418"/>
                </a:lnTo>
                <a:lnTo>
                  <a:pt x="135064" y="3378301"/>
                </a:lnTo>
                <a:lnTo>
                  <a:pt x="8547227" y="3378301"/>
                </a:lnTo>
                <a:lnTo>
                  <a:pt x="8589924" y="3371418"/>
                </a:lnTo>
                <a:lnTo>
                  <a:pt x="8626996" y="3352241"/>
                </a:lnTo>
                <a:lnTo>
                  <a:pt x="8656231" y="3323005"/>
                </a:lnTo>
                <a:lnTo>
                  <a:pt x="8675408" y="3285934"/>
                </a:lnTo>
                <a:lnTo>
                  <a:pt x="8682291" y="3243237"/>
                </a:lnTo>
                <a:lnTo>
                  <a:pt x="8682291" y="135064"/>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p:nvPr/>
        </p:nvSpPr>
        <p:spPr>
          <a:xfrm>
            <a:off x="295299" y="1343283"/>
            <a:ext cx="11167533" cy="4911387"/>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0" normalizeH="0" baseline="0" noProof="0" dirty="0">
                <a:ln>
                  <a:noFill/>
                </a:ln>
                <a:effectLst/>
                <a:uLnTx/>
                <a:uFillTx/>
                <a:latin typeface="Tahoma"/>
                <a:ea typeface="+mn-ea"/>
                <a:cs typeface="Tahoma"/>
              </a:rPr>
              <a:t>What</a:t>
            </a:r>
            <a:r>
              <a:rPr kumimoji="0" sz="1867" b="0" i="0" u="none" strike="noStrike" kern="0" cap="none" spc="60" normalizeH="0" baseline="0" noProof="0" dirty="0">
                <a:ln>
                  <a:noFill/>
                </a:ln>
                <a:effectLst/>
                <a:uLnTx/>
                <a:uFillTx/>
                <a:latin typeface="Tahoma"/>
                <a:ea typeface="+mn-ea"/>
                <a:cs typeface="Tahoma"/>
              </a:rPr>
              <a:t> </a:t>
            </a:r>
            <a:r>
              <a:rPr kumimoji="0" sz="1867" b="0" i="0" u="none" strike="noStrike" kern="0" cap="none" spc="0" normalizeH="0" baseline="0" noProof="0" dirty="0">
                <a:ln>
                  <a:noFill/>
                </a:ln>
                <a:effectLst/>
                <a:uLnTx/>
                <a:uFillTx/>
                <a:latin typeface="Tahoma"/>
                <a:ea typeface="+mn-ea"/>
                <a:cs typeface="Tahoma"/>
              </a:rPr>
              <a:t>are</a:t>
            </a:r>
            <a:r>
              <a:rPr kumimoji="0" sz="1867" b="0" i="0" u="none" strike="noStrike" kern="0" cap="none" spc="60" normalizeH="0" baseline="0" noProof="0" dirty="0">
                <a:ln>
                  <a:noFill/>
                </a:ln>
                <a:effectLst/>
                <a:uLnTx/>
                <a:uFillTx/>
                <a:latin typeface="Tahoma"/>
                <a:ea typeface="+mn-ea"/>
                <a:cs typeface="Tahoma"/>
              </a:rPr>
              <a:t> </a:t>
            </a:r>
            <a:r>
              <a:rPr kumimoji="0" sz="1867" b="0" i="0" u="none" strike="noStrike" kern="0" cap="none" spc="0" normalizeH="0" baseline="0" noProof="0" dirty="0">
                <a:ln>
                  <a:noFill/>
                </a:ln>
                <a:effectLst/>
                <a:uLnTx/>
                <a:uFillTx/>
                <a:latin typeface="Tahoma"/>
                <a:ea typeface="+mn-ea"/>
                <a:cs typeface="Tahoma"/>
              </a:rPr>
              <a:t>the</a:t>
            </a:r>
            <a:r>
              <a:rPr kumimoji="0" sz="1867" b="0" i="0" u="none" strike="noStrike" kern="0" cap="none" spc="60" normalizeH="0" baseline="0" noProof="0" dirty="0">
                <a:ln>
                  <a:noFill/>
                </a:ln>
                <a:effectLst/>
                <a:uLnTx/>
                <a:uFillTx/>
                <a:latin typeface="Tahoma"/>
                <a:ea typeface="+mn-ea"/>
                <a:cs typeface="Tahoma"/>
              </a:rPr>
              <a:t> </a:t>
            </a:r>
            <a:r>
              <a:rPr kumimoji="0" sz="1867" b="0" i="0" u="none" strike="noStrike" kern="0" cap="none" spc="93" normalizeH="0" baseline="0" noProof="0" dirty="0">
                <a:ln>
                  <a:noFill/>
                </a:ln>
                <a:effectLst/>
                <a:uLnTx/>
                <a:uFillTx/>
                <a:latin typeface="Tahoma"/>
                <a:ea typeface="+mn-ea"/>
                <a:cs typeface="Tahoma"/>
              </a:rPr>
              <a:t>Connect</a:t>
            </a:r>
            <a:r>
              <a:rPr kumimoji="0" sz="1867" b="0" i="0" u="none" strike="noStrike" kern="0" cap="none" spc="67" normalizeH="0" baseline="0" noProof="0" dirty="0">
                <a:ln>
                  <a:noFill/>
                </a:ln>
                <a:effectLst/>
                <a:uLnTx/>
                <a:uFillTx/>
                <a:latin typeface="Tahoma"/>
                <a:ea typeface="+mn-ea"/>
                <a:cs typeface="Tahoma"/>
              </a:rPr>
              <a:t> </a:t>
            </a:r>
            <a:r>
              <a:rPr kumimoji="0" sz="1867" b="0" i="0" u="none" strike="noStrike" kern="0" cap="none" spc="133" normalizeH="0" baseline="0" noProof="0" dirty="0">
                <a:ln>
                  <a:noFill/>
                </a:ln>
                <a:effectLst/>
                <a:uLnTx/>
                <a:uFillTx/>
                <a:latin typeface="Tahoma"/>
                <a:ea typeface="+mn-ea"/>
                <a:cs typeface="Tahoma"/>
              </a:rPr>
              <a:t>360</a:t>
            </a:r>
            <a:r>
              <a:rPr kumimoji="0" sz="1867" b="0" i="0" u="none" strike="noStrike" kern="0" cap="none" spc="53" normalizeH="0" baseline="0" noProof="0" dirty="0">
                <a:ln>
                  <a:noFill/>
                </a:ln>
                <a:effectLst/>
                <a:uLnTx/>
                <a:uFillTx/>
                <a:latin typeface="Tahoma"/>
                <a:ea typeface="+mn-ea"/>
                <a:cs typeface="Tahoma"/>
              </a:rPr>
              <a:t> Programs?</a:t>
            </a:r>
            <a:endParaRPr kumimoji="0" sz="1867" b="0" i="0" u="none" strike="noStrike" kern="0" cap="none" spc="0" normalizeH="0" baseline="0" noProof="0" dirty="0">
              <a:ln>
                <a:noFill/>
              </a:ln>
              <a:effectLst/>
              <a:uLnTx/>
              <a:uFillTx/>
              <a:latin typeface="Tahoma"/>
              <a:ea typeface="+mn-ea"/>
              <a:cs typeface="Tahoma"/>
            </a:endParaRPr>
          </a:p>
          <a:p>
            <a:pPr marL="386917" marR="664617" lvl="0" indent="0" algn="l" defTabSz="1219170" rtl="0" eaLnBrk="1" fontAlgn="auto" latinLnBrk="0" hangingPunct="1">
              <a:lnSpc>
                <a:spcPct val="114999"/>
              </a:lnSpc>
              <a:spcBef>
                <a:spcPts val="13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Access</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lang="en-US" sz="1200" b="1" i="0" u="none" strike="noStrike" kern="0" cap="none" spc="80" normalizeH="0" baseline="0" noProof="0" dirty="0">
                <a:ln>
                  <a:noFill/>
                </a:ln>
                <a:solidFill>
                  <a:sysClr val="windowText" lastClr="000000"/>
                </a:solidFill>
                <a:effectLst/>
                <a:uLnTx/>
                <a:uFillTx/>
                <a:latin typeface="Tahoma"/>
                <a:ea typeface="+mn-ea"/>
                <a:cs typeface="Tahoma"/>
              </a:rPr>
              <a:t>(CA-S &amp; CA-T)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Capture</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manufacturer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coupon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savings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traditional</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have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07" normalizeH="0" baseline="0" noProof="0" dirty="0">
                <a:ln>
                  <a:noFill/>
                </a:ln>
                <a:solidFill>
                  <a:sysClr val="windowText" lastClr="000000"/>
                </a:solidFill>
                <a:effectLst/>
                <a:uLnTx/>
                <a:uFillTx/>
                <a:latin typeface="Tahoma"/>
                <a:ea typeface="+mn-ea"/>
                <a:cs typeface="Tahoma"/>
              </a:rPr>
              <a:t>$0</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copay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on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prescriptions</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while</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also</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helping</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employers</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save</a:t>
            </a:r>
            <a:r>
              <a:rPr kumimoji="0" sz="1200" b="0" i="0" u="none" strike="noStrike" kern="0" cap="none" spc="9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benefit</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costs.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231134"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Access</a:t>
            </a:r>
            <a:r>
              <a:rPr kumimoji="0" sz="1200" b="1"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27" normalizeH="0" baseline="0" noProof="0" dirty="0">
                <a:ln>
                  <a:noFill/>
                </a:ln>
                <a:solidFill>
                  <a:sysClr val="windowText" lastClr="000000"/>
                </a:solidFill>
                <a:effectLst/>
                <a:uLnTx/>
                <a:uFillTx/>
                <a:latin typeface="Tahoma"/>
                <a:ea typeface="+mn-ea"/>
                <a:cs typeface="Tahoma"/>
              </a:rPr>
              <a:t>Plus:</a:t>
            </a:r>
            <a:r>
              <a:rPr kumimoji="0" sz="1200" b="1"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Leverages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advocacy</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foundations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grant</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reduce</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when</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high-cost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not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covered</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under</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the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benefit.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We</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assist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in</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navigating</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applying</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2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these</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different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programs.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677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Autoimmune:</a:t>
            </a:r>
            <a:r>
              <a:rPr kumimoji="0" sz="1200" b="1" i="0" u="none" strike="noStrike" kern="0" cap="none" spc="18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this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SmithRx</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can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access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FDA-approved</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such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Yusimry,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Humira,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Otulfi,</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Stelara,</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Costco</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FDA-approved</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biosimilars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have</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no</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clinically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meaningful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differences</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in</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terms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of</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safety</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effectiveness</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from</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their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brand-name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counterparts,</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while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offering</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more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affordable</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option</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with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autoimmune</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conditions.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0" lvl="0" indent="0" algn="l" defTabSz="1219170" rtl="0" eaLnBrk="1" fontAlgn="auto" latinLnBrk="0" hangingPunct="1">
              <a:lnSpc>
                <a:spcPct val="100000"/>
              </a:lnSpc>
              <a:spcBef>
                <a:spcPts val="887"/>
              </a:spcBef>
              <a:spcAft>
                <a:spcPts val="0"/>
              </a:spcAft>
              <a:buClrTx/>
              <a:buSzTx/>
              <a:buFontTx/>
              <a:buNone/>
              <a:tabLst/>
              <a:defRPr/>
            </a:pPr>
            <a:r>
              <a:rPr kumimoji="0" sz="1200" b="1" i="0" u="none" strike="noStrike" kern="0" cap="none" spc="-13" normalizeH="0" baseline="0" noProof="0" dirty="0">
                <a:ln>
                  <a:noFill/>
                </a:ln>
                <a:solidFill>
                  <a:sysClr val="windowText" lastClr="000000"/>
                </a:solidFill>
                <a:effectLst/>
                <a:uLnTx/>
                <a:uFillTx/>
                <a:latin typeface="Tahoma"/>
                <a:ea typeface="+mn-ea"/>
                <a:cs typeface="Tahoma"/>
              </a:rPr>
              <a:t>Low-</a:t>
            </a:r>
            <a:r>
              <a:rPr kumimoji="0" sz="1200" b="1"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60" normalizeH="0" baseline="0" noProof="0" dirty="0">
                <a:ln>
                  <a:noFill/>
                </a:ln>
                <a:solidFill>
                  <a:sysClr val="windowText" lastClr="000000"/>
                </a:solidFill>
                <a:effectLst/>
                <a:uLnTx/>
                <a:uFillTx/>
                <a:latin typeface="Tahoma"/>
                <a:ea typeface="+mn-ea"/>
                <a:cs typeface="Tahoma"/>
              </a:rPr>
              <a:t>Insulin</a:t>
            </a:r>
            <a:r>
              <a:rPr kumimoji="0" lang="en-US" sz="1200" b="1" i="0" u="none" strike="noStrike" kern="0" cap="none" spc="-60" normalizeH="0" baseline="0" noProof="0" dirty="0">
                <a:ln>
                  <a:noFill/>
                </a:ln>
                <a:solidFill>
                  <a:sysClr val="windowText" lastClr="000000"/>
                </a:solidFill>
                <a:effectLst/>
                <a:uLnTx/>
                <a:uFillTx/>
                <a:latin typeface="Tahoma"/>
                <a:ea typeface="+mn-ea"/>
                <a:cs typeface="Tahoma"/>
              </a:rPr>
              <a:t> (LCI): </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lang="en-US" sz="1200" b="0" i="0" u="none" strike="noStrike" kern="0" cap="none" spc="87" normalizeH="0" baseline="0" noProof="0" dirty="0">
                <a:ln>
                  <a:noFill/>
                </a:ln>
                <a:solidFill>
                  <a:sysClr val="windowText" lastClr="000000"/>
                </a:solidFill>
                <a:effectLst/>
                <a:uLnTx/>
                <a:uFillTx/>
                <a:latin typeface="Tahoma"/>
                <a:ea typeface="+mn-ea"/>
                <a:cs typeface="Tahoma"/>
              </a:rPr>
              <a:t>T</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his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helps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reduce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insulin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costs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transitioning</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generic</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insulin</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products.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149856"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Diabetes</a:t>
            </a:r>
            <a:r>
              <a:rPr kumimoji="0" sz="1200" b="1"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53" normalizeH="0" baseline="0" noProof="0" dirty="0">
                <a:ln>
                  <a:noFill/>
                </a:ln>
                <a:solidFill>
                  <a:sysClr val="windowText" lastClr="000000"/>
                </a:solidFill>
                <a:effectLst/>
                <a:uLnTx/>
                <a:uFillTx/>
                <a:latin typeface="Tahoma"/>
                <a:ea typeface="+mn-ea"/>
                <a:cs typeface="Tahoma"/>
              </a:rPr>
              <a:t>Non-</a:t>
            </a:r>
            <a:r>
              <a:rPr kumimoji="0" sz="1200" b="1" i="0" u="none" strike="noStrike" kern="0" cap="none" spc="-47" normalizeH="0" baseline="0" noProof="0" dirty="0">
                <a:ln>
                  <a:noFill/>
                </a:ln>
                <a:solidFill>
                  <a:sysClr val="windowText" lastClr="000000"/>
                </a:solidFill>
                <a:effectLst/>
                <a:uLnTx/>
                <a:uFillTx/>
                <a:latin typeface="Tahoma"/>
                <a:ea typeface="+mn-ea"/>
                <a:cs typeface="Tahoma"/>
              </a:rPr>
              <a:t>Insulin</a:t>
            </a:r>
            <a:r>
              <a:rPr kumimoji="0" lang="en-US" sz="1200" b="1" i="0" u="none" strike="noStrike" kern="0" cap="none" spc="-47" normalizeH="0" baseline="0" noProof="0" dirty="0">
                <a:ln>
                  <a:noFill/>
                </a:ln>
                <a:solidFill>
                  <a:sysClr val="windowText" lastClr="000000"/>
                </a:solidFill>
                <a:effectLst/>
                <a:uLnTx/>
                <a:uFillTx/>
                <a:latin typeface="Tahoma"/>
                <a:ea typeface="+mn-ea"/>
                <a:cs typeface="Tahoma"/>
              </a:rPr>
              <a:t> (DNI) :</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our</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partnership</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we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are</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offering</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Brenzavvy,</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SGLT2</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inhibitor,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as</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lowest</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option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type</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2</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diabetes.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281086"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1"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13" normalizeH="0" baseline="0" noProof="0" dirty="0">
                <a:ln>
                  <a:noFill/>
                </a:ln>
                <a:solidFill>
                  <a:sysClr val="windowText" lastClr="000000"/>
                </a:solidFill>
                <a:effectLst/>
                <a:uLnTx/>
                <a:uFillTx/>
                <a:latin typeface="Tahoma"/>
                <a:ea typeface="+mn-ea"/>
                <a:cs typeface="Tahoma"/>
              </a:rPr>
              <a:t>Plus</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13" normalizeH="0" baseline="0" noProof="0" dirty="0">
                <a:ln>
                  <a:noFill/>
                </a:ln>
                <a:solidFill>
                  <a:sysClr val="windowText" lastClr="000000"/>
                </a:solidFill>
                <a:effectLst/>
                <a:uLnTx/>
                <a:uFillTx/>
                <a:latin typeface="Tahoma"/>
                <a:ea typeface="+mn-ea"/>
                <a:cs typeface="Tahoma"/>
              </a:rPr>
              <a:t>Drugs</a:t>
            </a:r>
            <a:r>
              <a:rPr kumimoji="0" sz="1200" b="1"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building</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innovative</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model</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that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delivers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straightforward</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15%</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markup,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along with</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$5</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dispensing fee</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shipping.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Plus Drugs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carries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over</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1,000</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medications and</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continuing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expand their</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drug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list</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weekly.</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42332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Multiple</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0" normalizeH="0" baseline="0" noProof="0" dirty="0">
                <a:ln>
                  <a:noFill/>
                </a:ln>
                <a:solidFill>
                  <a:sysClr val="windowText" lastClr="000000"/>
                </a:solidFill>
                <a:effectLst/>
                <a:uLnTx/>
                <a:uFillTx/>
                <a:latin typeface="Tahoma"/>
                <a:ea typeface="+mn-ea"/>
                <a:cs typeface="Tahoma"/>
              </a:rPr>
              <a:t>Sclerosis</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lang="en-US" sz="1200" b="1" i="0" u="none" strike="noStrike" kern="0" cap="none" spc="87" normalizeH="0" baseline="0" noProof="0" dirty="0">
                <a:ln>
                  <a:noFill/>
                </a:ln>
                <a:solidFill>
                  <a:sysClr val="windowText" lastClr="000000"/>
                </a:solidFill>
                <a:effectLst/>
                <a:uLnTx/>
                <a:uFillTx/>
                <a:latin typeface="Tahoma"/>
                <a:ea typeface="+mn-ea"/>
                <a:cs typeface="Tahoma"/>
              </a:rPr>
              <a:t>(MS)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lowest-</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Multiple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Sclerosis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products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market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Generics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offer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substantial</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upfront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savings.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43094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47" normalizeH="0" baseline="0" noProof="0" dirty="0">
                <a:ln>
                  <a:noFill/>
                </a:ln>
                <a:solidFill>
                  <a:sysClr val="windowText" lastClr="000000"/>
                </a:solidFill>
                <a:effectLst/>
                <a:uLnTx/>
                <a:uFillTx/>
                <a:latin typeface="Tahoma"/>
                <a:ea typeface="+mn-ea"/>
                <a:cs typeface="Tahoma"/>
              </a:rPr>
              <a:t>Referral</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Partner</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Program</a:t>
            </a:r>
            <a:r>
              <a:rPr kumimoji="0" lang="en-US" sz="1200" b="1" i="0" u="none" strike="noStrike" kern="0" cap="none" spc="-40" normalizeH="0" baseline="0" noProof="0" dirty="0">
                <a:ln>
                  <a:noFill/>
                </a:ln>
                <a:solidFill>
                  <a:sysClr val="windowText" lastClr="000000"/>
                </a:solidFill>
                <a:effectLst/>
                <a:uLnTx/>
                <a:uFillTx/>
                <a:latin typeface="Tahoma"/>
                <a:ea typeface="+mn-ea"/>
                <a:cs typeface="Tahoma"/>
              </a:rPr>
              <a:t> (340B)</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Provides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net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costs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eligible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By</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providing</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access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discounted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93" normalizeH="0" baseline="0" noProof="0" dirty="0">
                <a:ln>
                  <a:noFill/>
                </a:ln>
                <a:solidFill>
                  <a:sysClr val="windowText" lastClr="000000"/>
                </a:solidFill>
                <a:effectLst/>
                <a:uLnTx/>
                <a:uFillTx/>
                <a:latin typeface="Tahoma"/>
                <a:ea typeface="+mn-ea"/>
                <a:cs typeface="Tahoma"/>
              </a:rPr>
              <a:t>340B</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helps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eligible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healthcare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organizations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stretch</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their</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resources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further,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enhance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patient</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care,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improve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health outcomes.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7" name="object 7"/>
          <p:cNvSpPr txBox="1"/>
          <p:nvPr/>
        </p:nvSpPr>
        <p:spPr>
          <a:xfrm>
            <a:off x="11751995" y="6380624"/>
            <a:ext cx="179493"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33" normalizeH="0" baseline="0" noProof="0" dirty="0">
                <a:ln>
                  <a:noFill/>
                </a:ln>
                <a:solidFill>
                  <a:srgbClr val="605B57"/>
                </a:solidFill>
                <a:effectLst/>
                <a:uLnTx/>
                <a:uFillTx/>
                <a:latin typeface="Tahoma"/>
                <a:ea typeface="+mn-ea"/>
                <a:cs typeface="Tahoma"/>
              </a:rPr>
              <a:t>14</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95572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2026-27 Benefit Changes</a:t>
            </a:r>
          </a:p>
        </p:txBody>
      </p:sp>
      <p:sp>
        <p:nvSpPr>
          <p:cNvPr id="4" name="Content Placeholder 2"/>
          <p:cNvSpPr txBox="1">
            <a:spLocks/>
          </p:cNvSpPr>
          <p:nvPr/>
        </p:nvSpPr>
        <p:spPr>
          <a:xfrm>
            <a:off x="409659" y="1353670"/>
            <a:ext cx="10601718" cy="521664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2900" b="1" dirty="0"/>
              <a:t>Medical</a:t>
            </a:r>
          </a:p>
          <a:p>
            <a:pPr lvl="1">
              <a:lnSpc>
                <a:spcPct val="120000"/>
              </a:lnSpc>
              <a:spcBef>
                <a:spcPts val="0"/>
              </a:spcBef>
            </a:pPr>
            <a:r>
              <a:rPr lang="en-US" sz="2900" dirty="0"/>
              <a:t>Increase In-Network HDHP Deductible and Maximum Out-of-Pocket from $3,300/$6,600 to $3,400/$6,800</a:t>
            </a:r>
          </a:p>
          <a:p>
            <a:pPr lvl="1"/>
            <a:r>
              <a:rPr lang="en-US" sz="2900" dirty="0"/>
              <a:t>Add BlueCard Program through BlueCross BlueShield of AZ</a:t>
            </a:r>
          </a:p>
          <a:p>
            <a:pPr lvl="2"/>
            <a:r>
              <a:rPr lang="en-US" sz="2900" dirty="0"/>
              <a:t>Adds National Access to In-Network Care through BlueCross BlueShield Providers</a:t>
            </a:r>
          </a:p>
          <a:p>
            <a:pPr lvl="2"/>
            <a:r>
              <a:rPr lang="en-US" sz="2900" dirty="0"/>
              <a:t>Changes Telemedicine from Teladoc to </a:t>
            </a:r>
            <a:r>
              <a:rPr lang="en-US" sz="2900" dirty="0" err="1"/>
              <a:t>AZBlue</a:t>
            </a:r>
            <a:r>
              <a:rPr lang="en-US" sz="2900" dirty="0"/>
              <a:t> Telehealth</a:t>
            </a:r>
          </a:p>
          <a:p>
            <a:pPr lvl="2"/>
            <a:r>
              <a:rPr lang="en-US" sz="2900" b="1" dirty="0"/>
              <a:t>WILL REQUIRE NEW ID CARDS FOR ALL MEMBERS</a:t>
            </a:r>
          </a:p>
          <a:p>
            <a:pPr marL="914400" lvl="2" indent="0">
              <a:buNone/>
            </a:pPr>
            <a:endParaRPr lang="en-US" sz="2900" b="1" dirty="0"/>
          </a:p>
          <a:p>
            <a:pPr lvl="1"/>
            <a:r>
              <a:rPr lang="en-US" sz="2900" dirty="0"/>
              <a:t>Add Leap Health Infusion Program</a:t>
            </a:r>
          </a:p>
          <a:p>
            <a:pPr lvl="2"/>
            <a:r>
              <a:rPr lang="en-US" sz="2900" dirty="0"/>
              <a:t>Ability to move infusion care from hospital to in-home</a:t>
            </a:r>
          </a:p>
          <a:p>
            <a:pPr lvl="2"/>
            <a:r>
              <a:rPr lang="en-US" sz="2900" dirty="0"/>
              <a:t>Lower cost medications</a:t>
            </a:r>
          </a:p>
          <a:p>
            <a:pPr lvl="2"/>
            <a:endParaRPr lang="en-US" sz="2900" dirty="0"/>
          </a:p>
          <a:p>
            <a:pPr lvl="1"/>
            <a:r>
              <a:rPr lang="en-US" sz="2900" dirty="0"/>
              <a:t>Add Maternal Health Program</a:t>
            </a:r>
          </a:p>
          <a:p>
            <a:pPr lvl="1"/>
            <a:endParaRPr lang="en-US" sz="2900" dirty="0"/>
          </a:p>
          <a:p>
            <a:r>
              <a:rPr lang="en-US" sz="2900" b="1" dirty="0"/>
              <a:t>Prescription</a:t>
            </a:r>
          </a:p>
          <a:p>
            <a:pPr lvl="1"/>
            <a:r>
              <a:rPr lang="en-US" sz="2900" dirty="0"/>
              <a:t>New Pharmacy Benefit Manager (PBM) – SmithRx</a:t>
            </a:r>
          </a:p>
          <a:p>
            <a:pPr lvl="1"/>
            <a:r>
              <a:rPr lang="en-US" sz="2900" dirty="0"/>
              <a:t>Requires Member Engagement!</a:t>
            </a:r>
          </a:p>
          <a:p>
            <a:pPr lvl="1"/>
            <a:endParaRPr lang="en-US" sz="2900" dirty="0"/>
          </a:p>
          <a:p>
            <a:r>
              <a:rPr lang="en-US" sz="2900" b="1" dirty="0"/>
              <a:t>Supplemental Life Insurance</a:t>
            </a:r>
          </a:p>
          <a:p>
            <a:pPr lvl="1">
              <a:lnSpc>
                <a:spcPct val="120000"/>
              </a:lnSpc>
              <a:spcBef>
                <a:spcPts val="0"/>
              </a:spcBef>
            </a:pPr>
            <a:r>
              <a:rPr lang="en-US" sz="2900" dirty="0"/>
              <a:t>One-Time OE Opportunity – increase of $10,000 for employees that don’t already exceed $300,000 in supplemental coverage.</a:t>
            </a:r>
          </a:p>
          <a:p>
            <a:pPr marL="457200" lvl="1" indent="0" algn="ctr">
              <a:buNone/>
            </a:pPr>
            <a:endParaRPr lang="en-US" dirty="0"/>
          </a:p>
          <a:p>
            <a:pPr marL="914400" lvl="2" indent="0">
              <a:buFont typeface="Arial" panose="020B0604020202020204" pitchFamily="34" charset="0"/>
              <a:buNone/>
            </a:pPr>
            <a:endParaRPr lang="en-US" dirty="0"/>
          </a:p>
          <a:p>
            <a:pPr lvl="1"/>
            <a:endParaRPr lang="en-US" dirty="0"/>
          </a:p>
        </p:txBody>
      </p:sp>
      <p:pic>
        <p:nvPicPr>
          <p:cNvPr id="6" name="Picture 5">
            <a:extLst>
              <a:ext uri="{FF2B5EF4-FFF2-40B4-BE49-F238E27FC236}">
                <a16:creationId xmlns:a16="http://schemas.microsoft.com/office/drawing/2014/main" id="{E2AA9784-A0AA-BB02-C944-52A03126C054}"/>
              </a:ext>
            </a:extLst>
          </p:cNvPr>
          <p:cNvPicPr>
            <a:picLocks noChangeAspect="1"/>
          </p:cNvPicPr>
          <p:nvPr/>
        </p:nvPicPr>
        <p:blipFill>
          <a:blip r:embed="rId3"/>
          <a:stretch>
            <a:fillRect/>
          </a:stretch>
        </p:blipFill>
        <p:spPr>
          <a:xfrm rot="1309866">
            <a:off x="8694036" y="3257141"/>
            <a:ext cx="2514600" cy="1409700"/>
          </a:xfrm>
          <a:prstGeom prst="rect">
            <a:avLst/>
          </a:prstGeom>
        </p:spPr>
      </p:pic>
    </p:spTree>
    <p:extLst>
      <p:ext uri="{BB962C8B-B14F-4D97-AF65-F5344CB8AC3E}">
        <p14:creationId xmlns:p14="http://schemas.microsoft.com/office/powerpoint/2010/main" val="636672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pic>
        <p:nvPicPr>
          <p:cNvPr id="3" name="object 3"/>
          <p:cNvPicPr/>
          <p:nvPr/>
        </p:nvPicPr>
        <p:blipFill>
          <a:blip r:embed="rId3" cstate="print"/>
          <a:stretch>
            <a:fillRect/>
          </a:stretch>
        </p:blipFill>
        <p:spPr>
          <a:xfrm>
            <a:off x="304796" y="463288"/>
            <a:ext cx="1600200" cy="304800"/>
          </a:xfrm>
          <a:prstGeom prst="rect">
            <a:avLst/>
          </a:prstGeom>
        </p:spPr>
      </p:pic>
      <p:pic>
        <p:nvPicPr>
          <p:cNvPr id="4" name="object 4"/>
          <p:cNvPicPr/>
          <p:nvPr/>
        </p:nvPicPr>
        <p:blipFill>
          <a:blip r:embed="rId4" cstate="print"/>
          <a:stretch>
            <a:fillRect/>
          </a:stretch>
        </p:blipFill>
        <p:spPr>
          <a:xfrm>
            <a:off x="2301300" y="126172"/>
            <a:ext cx="9319565" cy="6227261"/>
          </a:xfrm>
          <a:prstGeom prst="rect">
            <a:avLst/>
          </a:prstGeom>
        </p:spPr>
      </p:pic>
      <p:sp>
        <p:nvSpPr>
          <p:cNvPr id="5" name="object 5"/>
          <p:cNvSpPr txBox="1"/>
          <p:nvPr/>
        </p:nvSpPr>
        <p:spPr>
          <a:xfrm>
            <a:off x="10628400" y="6378164"/>
            <a:ext cx="1275925"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0" normalizeH="0" baseline="0" noProof="0" dirty="0">
                <a:ln>
                  <a:noFill/>
                </a:ln>
                <a:solidFill>
                  <a:srgbClr val="605B57"/>
                </a:solidFill>
                <a:effectLst/>
                <a:uLnTx/>
                <a:uFillTx/>
                <a:latin typeface="Tahoma"/>
                <a:ea typeface="+mn-ea"/>
                <a:cs typeface="Tahoma"/>
              </a:rPr>
              <a:t>smithrx.com</a:t>
            </a:r>
            <a:r>
              <a:rPr kumimoji="0" sz="1067" b="0" i="0" u="none" strike="noStrike" kern="0" cap="none" spc="127" normalizeH="0" baseline="0" noProof="0" dirty="0">
                <a:ln>
                  <a:noFill/>
                </a:ln>
                <a:solidFill>
                  <a:srgbClr val="605B57"/>
                </a:solidFill>
                <a:effectLst/>
                <a:uLnTx/>
                <a:uFillTx/>
                <a:latin typeface="Tahoma"/>
                <a:ea typeface="+mn-ea"/>
                <a:cs typeface="Tahoma"/>
              </a:rPr>
              <a:t> </a:t>
            </a:r>
            <a:r>
              <a:rPr kumimoji="0" sz="1067" b="0" i="0" u="none" strike="noStrike" kern="0" cap="none" spc="-53" normalizeH="0" baseline="0" noProof="0" dirty="0">
                <a:ln>
                  <a:noFill/>
                </a:ln>
                <a:solidFill>
                  <a:srgbClr val="605B57"/>
                </a:solidFill>
                <a:effectLst/>
                <a:uLnTx/>
                <a:uFillTx/>
                <a:latin typeface="Tahoma"/>
                <a:ea typeface="+mn-ea"/>
                <a:cs typeface="Tahoma"/>
              </a:rPr>
              <a:t>|</a:t>
            </a:r>
            <a:r>
              <a:rPr kumimoji="0" sz="1067" b="0" i="0" u="none" strike="noStrike" kern="0" cap="none" spc="127" normalizeH="0" baseline="0" noProof="0" dirty="0">
                <a:ln>
                  <a:noFill/>
                </a:ln>
                <a:solidFill>
                  <a:srgbClr val="605B57"/>
                </a:solidFill>
                <a:effectLst/>
                <a:uLnTx/>
                <a:uFillTx/>
                <a:latin typeface="Tahoma"/>
                <a:ea typeface="+mn-ea"/>
                <a:cs typeface="Tahoma"/>
              </a:rPr>
              <a:t> </a:t>
            </a:r>
            <a:r>
              <a:rPr kumimoji="0" sz="1067" b="0" i="0" u="none" strike="noStrike" kern="0" cap="none" spc="-27" normalizeH="0" baseline="0" noProof="0" dirty="0">
                <a:ln>
                  <a:noFill/>
                </a:ln>
                <a:solidFill>
                  <a:srgbClr val="605B57"/>
                </a:solidFill>
                <a:effectLst/>
                <a:uLnTx/>
                <a:uFillTx/>
                <a:latin typeface="Tahoma"/>
                <a:ea typeface="+mn-ea"/>
                <a:cs typeface="Tahoma"/>
              </a:rPr>
              <a:t>2025</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38941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FA7-FC1C-41CB-9770-B3ED312286BD}"/>
              </a:ext>
            </a:extLst>
          </p:cNvPr>
          <p:cNvSpPr>
            <a:spLocks noGrp="1"/>
          </p:cNvSpPr>
          <p:nvPr>
            <p:ph type="ctrTitle"/>
          </p:nvPr>
        </p:nvSpPr>
        <p:spPr/>
        <p:txBody>
          <a:bodyPr/>
          <a:lstStyle/>
          <a:p>
            <a:r>
              <a:rPr lang="en-US" b="1" dirty="0"/>
              <a:t>Delta Dental of AZ</a:t>
            </a:r>
          </a:p>
        </p:txBody>
      </p:sp>
      <p:pic>
        <p:nvPicPr>
          <p:cNvPr id="2052" name="Picture 4" descr="DeltaDental_UnboundedLogo_361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3" y="186320"/>
            <a:ext cx="6905642" cy="77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0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Plan Changes</a:t>
            </a:r>
          </a:p>
        </p:txBody>
      </p:sp>
      <p:sp>
        <p:nvSpPr>
          <p:cNvPr id="9" name="Content Placeholder 2">
            <a:extLst>
              <a:ext uri="{FF2B5EF4-FFF2-40B4-BE49-F238E27FC236}">
                <a16:creationId xmlns:a16="http://schemas.microsoft.com/office/drawing/2014/main" id="{E105E085-0FA2-40B6-83A4-6F4044A9FE3B}"/>
              </a:ext>
            </a:extLst>
          </p:cNvPr>
          <p:cNvSpPr>
            <a:spLocks noGrp="1"/>
          </p:cNvSpPr>
          <p:nvPr>
            <p:ph idx="1"/>
          </p:nvPr>
        </p:nvSpPr>
        <p:spPr>
          <a:xfrm>
            <a:off x="187691" y="2078126"/>
            <a:ext cx="6972743" cy="457200"/>
          </a:xfrm>
        </p:spPr>
        <p:txBody>
          <a:bodyPr>
            <a:normAutofit/>
          </a:bodyPr>
          <a:lstStyle/>
          <a:p>
            <a:r>
              <a:rPr lang="en-US" dirty="0"/>
              <a:t>No Plan, Benefit or Premium Changes</a:t>
            </a:r>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45995"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26301024"/>
              </p:ext>
            </p:extLst>
          </p:nvPr>
        </p:nvGraphicFramePr>
        <p:xfrm>
          <a:off x="1842654" y="2535326"/>
          <a:ext cx="9240081" cy="3518867"/>
        </p:xfrm>
        <a:graphic>
          <a:graphicData uri="http://schemas.openxmlformats.org/drawingml/2006/table">
            <a:tbl>
              <a:tblPr/>
              <a:tblGrid>
                <a:gridCol w="1952223">
                  <a:extLst>
                    <a:ext uri="{9D8B030D-6E8A-4147-A177-3AD203B41FA5}">
                      <a16:colId xmlns:a16="http://schemas.microsoft.com/office/drawing/2014/main" val="3455311107"/>
                    </a:ext>
                  </a:extLst>
                </a:gridCol>
                <a:gridCol w="1958820">
                  <a:extLst>
                    <a:ext uri="{9D8B030D-6E8A-4147-A177-3AD203B41FA5}">
                      <a16:colId xmlns:a16="http://schemas.microsoft.com/office/drawing/2014/main" val="1587365528"/>
                    </a:ext>
                  </a:extLst>
                </a:gridCol>
                <a:gridCol w="2268799">
                  <a:extLst>
                    <a:ext uri="{9D8B030D-6E8A-4147-A177-3AD203B41FA5}">
                      <a16:colId xmlns:a16="http://schemas.microsoft.com/office/drawing/2014/main" val="484086258"/>
                    </a:ext>
                  </a:extLst>
                </a:gridCol>
                <a:gridCol w="3060239">
                  <a:extLst>
                    <a:ext uri="{9D8B030D-6E8A-4147-A177-3AD203B41FA5}">
                      <a16:colId xmlns:a16="http://schemas.microsoft.com/office/drawing/2014/main" val="1028446264"/>
                    </a:ext>
                  </a:extLst>
                </a:gridCol>
              </a:tblGrid>
              <a:tr h="31989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Total Monthly Premium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Monthly City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Monthly Employee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64691678"/>
                  </a:ext>
                </a:extLst>
              </a:tr>
              <a:tr h="319897">
                <a:tc gridSpan="4">
                  <a:txBody>
                    <a:bodyPr/>
                    <a:lstStyle/>
                    <a:p>
                      <a:pPr algn="ctr" fontAlgn="b"/>
                      <a:r>
                        <a:rPr lang="en-US" sz="1100" b="1" i="0" u="none" strike="noStrike" dirty="0">
                          <a:solidFill>
                            <a:srgbClr val="000000"/>
                          </a:solidFill>
                          <a:effectLst/>
                          <a:latin typeface="Calibri" panose="020F0502020204030204" pitchFamily="34" charset="0"/>
                        </a:rPr>
                        <a:t>$2,000 Base Plan (Dependents to Age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590929"/>
                  </a:ext>
                </a:extLst>
              </a:tr>
              <a:tr h="319897">
                <a:tc>
                  <a:txBody>
                    <a:bodyPr/>
                    <a:lstStyle/>
                    <a:p>
                      <a:pPr algn="l" fontAlgn="b"/>
                      <a:r>
                        <a:rPr lang="en-US" sz="1100" b="0" i="0" u="none" strike="noStrike" dirty="0">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$40.96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$40.96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289793868"/>
                  </a:ext>
                </a:extLst>
              </a:tr>
              <a:tr h="319897">
                <a:tc>
                  <a:txBody>
                    <a:bodyPr/>
                    <a:lstStyle/>
                    <a:p>
                      <a:pPr algn="l" fontAlgn="b"/>
                      <a:r>
                        <a:rPr lang="en-US" sz="11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$78.86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$60.21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$18.65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69472179"/>
                  </a:ext>
                </a:extLst>
              </a:tr>
              <a:tr h="319897">
                <a:tc>
                  <a:txBody>
                    <a:bodyPr/>
                    <a:lstStyle/>
                    <a:p>
                      <a:pPr algn="l" fontAlgn="b"/>
                      <a:r>
                        <a:rPr lang="en-US" sz="11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$88.27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$64.69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$23.58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17433996"/>
                  </a:ext>
                </a:extLst>
              </a:tr>
              <a:tr h="319897">
                <a:tc>
                  <a:txBody>
                    <a:bodyPr/>
                    <a:lstStyle/>
                    <a:p>
                      <a:pPr algn="l" fontAlgn="b"/>
                      <a:r>
                        <a:rPr lang="en-US" sz="1100" b="0" i="0" u="none" strike="noStrike">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$130.16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$86.44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$43.72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32394815"/>
                  </a:ext>
                </a:extLst>
              </a:tr>
              <a:tr h="319897">
                <a:tc gridSpan="4">
                  <a:txBody>
                    <a:bodyPr/>
                    <a:lstStyle/>
                    <a:p>
                      <a:pPr algn="ctr" fontAlgn="b"/>
                      <a:r>
                        <a:rPr lang="en-US" sz="1100" b="1" i="0" u="none" strike="noStrike" dirty="0">
                          <a:solidFill>
                            <a:srgbClr val="000000"/>
                          </a:solidFill>
                          <a:effectLst/>
                          <a:latin typeface="Calibri" panose="020F0502020204030204" pitchFamily="34" charset="0"/>
                        </a:rPr>
                        <a:t>$4,000 Buy-Up Plan (Dependents to Age 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7493566"/>
                  </a:ext>
                </a:extLst>
              </a:tr>
              <a:tr h="319897">
                <a:tc>
                  <a:txBody>
                    <a:bodyPr/>
                    <a:lstStyle/>
                    <a:p>
                      <a:pPr algn="l" fontAlgn="b"/>
                      <a:r>
                        <a:rPr lang="en-US" sz="1100" b="0" i="0" u="none" strike="noStrike">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$42.41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$41.03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$1.38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187611080"/>
                  </a:ext>
                </a:extLst>
              </a:tr>
              <a:tr h="319897">
                <a:tc>
                  <a:txBody>
                    <a:bodyPr/>
                    <a:lstStyle/>
                    <a:p>
                      <a:pPr algn="l" fontAlgn="b"/>
                      <a:r>
                        <a:rPr lang="en-US" sz="11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$81.80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$60.30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$21.50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633261064"/>
                  </a:ext>
                </a:extLst>
              </a:tr>
              <a:tr h="319897">
                <a:tc>
                  <a:txBody>
                    <a:bodyPr/>
                    <a:lstStyle/>
                    <a:p>
                      <a:pPr algn="l" fontAlgn="b"/>
                      <a:r>
                        <a:rPr lang="en-US" sz="11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$96.07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$65.08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$30.99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41938383"/>
                  </a:ext>
                </a:extLst>
              </a:tr>
              <a:tr h="319897">
                <a:tc>
                  <a:txBody>
                    <a:bodyPr/>
                    <a:lstStyle/>
                    <a:p>
                      <a:pPr algn="l" fontAlgn="b"/>
                      <a:r>
                        <a:rPr lang="en-US" sz="1100" b="0" i="0" u="none" strike="noStrike">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$141.80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$87.02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$54.78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520029363"/>
                  </a:ext>
                </a:extLst>
              </a:tr>
            </a:tbl>
          </a:graphicData>
        </a:graphic>
      </p:graphicFrame>
      <p:sp>
        <p:nvSpPr>
          <p:cNvPr id="3" name="TextBox 2">
            <a:extLst>
              <a:ext uri="{FF2B5EF4-FFF2-40B4-BE49-F238E27FC236}">
                <a16:creationId xmlns:a16="http://schemas.microsoft.com/office/drawing/2014/main" id="{40003F10-AF2C-4891-20DF-D5DED8408E89}"/>
              </a:ext>
            </a:extLst>
          </p:cNvPr>
          <p:cNvSpPr txBox="1"/>
          <p:nvPr/>
        </p:nvSpPr>
        <p:spPr>
          <a:xfrm>
            <a:off x="458637" y="6104772"/>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2025-26 plan year, that is NOT considered a qualifying event and you will not be able to elect the Buy-Up Plan mid-year.</a:t>
            </a:r>
          </a:p>
        </p:txBody>
      </p:sp>
    </p:spTree>
    <p:extLst>
      <p:ext uri="{BB962C8B-B14F-4D97-AF65-F5344CB8AC3E}">
        <p14:creationId xmlns:p14="http://schemas.microsoft.com/office/powerpoint/2010/main" val="453912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C72-230E-4CC4-921B-1DAB00860A48}"/>
              </a:ext>
            </a:extLst>
          </p:cNvPr>
          <p:cNvSpPr>
            <a:spLocks noGrp="1"/>
          </p:cNvSpPr>
          <p:nvPr>
            <p:ph type="ctrTitle"/>
          </p:nvPr>
        </p:nvSpPr>
        <p:spPr/>
        <p:txBody>
          <a:bodyPr/>
          <a:lstStyle/>
          <a:p>
            <a:r>
              <a:rPr lang="en-US" b="1" dirty="0"/>
              <a:t>VSP Vision Plan</a:t>
            </a:r>
          </a:p>
        </p:txBody>
      </p:sp>
      <p:pic>
        <p:nvPicPr>
          <p:cNvPr id="3076" name="Picture 4" descr="Home Page | VSP Vision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77" y="221471"/>
            <a:ext cx="2794659" cy="124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52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B9B-40F0-4D6E-9066-5441D79EE66B}"/>
              </a:ext>
            </a:extLst>
          </p:cNvPr>
          <p:cNvSpPr>
            <a:spLocks noGrp="1"/>
          </p:cNvSpPr>
          <p:nvPr>
            <p:ph type="title"/>
          </p:nvPr>
        </p:nvSpPr>
        <p:spPr/>
        <p:txBody>
          <a:bodyPr/>
          <a:lstStyle/>
          <a:p>
            <a:r>
              <a:rPr lang="en-US" dirty="0"/>
              <a:t>2026-27 Vision Plan Changes</a:t>
            </a:r>
          </a:p>
        </p:txBody>
      </p:sp>
      <p:sp>
        <p:nvSpPr>
          <p:cNvPr id="3" name="Content Placeholder 2">
            <a:extLst>
              <a:ext uri="{FF2B5EF4-FFF2-40B4-BE49-F238E27FC236}">
                <a16:creationId xmlns:a16="http://schemas.microsoft.com/office/drawing/2014/main" id="{66B1662A-3CE5-4776-8784-8BAF84854677}"/>
              </a:ext>
            </a:extLst>
          </p:cNvPr>
          <p:cNvSpPr>
            <a:spLocks noGrp="1"/>
          </p:cNvSpPr>
          <p:nvPr>
            <p:ph idx="1"/>
          </p:nvPr>
        </p:nvSpPr>
        <p:spPr>
          <a:xfrm>
            <a:off x="680321" y="2108273"/>
            <a:ext cx="9613861" cy="817807"/>
          </a:xfrm>
        </p:spPr>
        <p:txBody>
          <a:bodyPr>
            <a:normAutofit lnSpcReduction="10000"/>
          </a:bodyPr>
          <a:lstStyle/>
          <a:p>
            <a:r>
              <a:rPr lang="en-US" dirty="0"/>
              <a:t>No Plan or Benefit Changes</a:t>
            </a:r>
          </a:p>
          <a:p>
            <a:r>
              <a:rPr lang="en-US" dirty="0"/>
              <a:t>Nominal Premium Increase</a:t>
            </a:r>
          </a:p>
          <a:p>
            <a:endParaRPr lang="en-US" dirty="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43699427"/>
              </p:ext>
            </p:extLst>
          </p:nvPr>
        </p:nvGraphicFramePr>
        <p:xfrm>
          <a:off x="1511062" y="2885349"/>
          <a:ext cx="9169876" cy="3191540"/>
        </p:xfrm>
        <a:graphic>
          <a:graphicData uri="http://schemas.openxmlformats.org/drawingml/2006/table">
            <a:tbl>
              <a:tblPr/>
              <a:tblGrid>
                <a:gridCol w="1937390">
                  <a:extLst>
                    <a:ext uri="{9D8B030D-6E8A-4147-A177-3AD203B41FA5}">
                      <a16:colId xmlns:a16="http://schemas.microsoft.com/office/drawing/2014/main" val="633580084"/>
                    </a:ext>
                  </a:extLst>
                </a:gridCol>
                <a:gridCol w="1943936">
                  <a:extLst>
                    <a:ext uri="{9D8B030D-6E8A-4147-A177-3AD203B41FA5}">
                      <a16:colId xmlns:a16="http://schemas.microsoft.com/office/drawing/2014/main" val="23384650"/>
                    </a:ext>
                  </a:extLst>
                </a:gridCol>
                <a:gridCol w="2251561">
                  <a:extLst>
                    <a:ext uri="{9D8B030D-6E8A-4147-A177-3AD203B41FA5}">
                      <a16:colId xmlns:a16="http://schemas.microsoft.com/office/drawing/2014/main" val="1209226360"/>
                    </a:ext>
                  </a:extLst>
                </a:gridCol>
                <a:gridCol w="3036989">
                  <a:extLst>
                    <a:ext uri="{9D8B030D-6E8A-4147-A177-3AD203B41FA5}">
                      <a16:colId xmlns:a16="http://schemas.microsoft.com/office/drawing/2014/main" val="1350575550"/>
                    </a:ext>
                  </a:extLst>
                </a:gridCol>
              </a:tblGrid>
              <a:tr h="29014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Total Monthly</a:t>
                      </a:r>
                      <a:r>
                        <a:rPr lang="en-US" sz="1100" b="0" i="0" u="none" strike="noStrike" baseline="0" dirty="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Premium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Monthly City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Monthly Employee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92939403"/>
                  </a:ext>
                </a:extLst>
              </a:tr>
              <a:tr h="290140">
                <a:tc gridSpan="4">
                  <a:txBody>
                    <a:bodyPr/>
                    <a:lstStyle/>
                    <a:p>
                      <a:pPr algn="ctr" fontAlgn="b"/>
                      <a:r>
                        <a:rPr lang="en-US" sz="1100" b="1" i="0" u="none" strike="noStrike" dirty="0">
                          <a:solidFill>
                            <a:srgbClr val="000000"/>
                          </a:solidFill>
                          <a:effectLst/>
                          <a:latin typeface="Calibri" panose="020F0502020204030204" pitchFamily="34" charset="0"/>
                        </a:rPr>
                        <a:t>Base Plan (Dependents to Age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7032758"/>
                  </a:ext>
                </a:extLst>
              </a:tr>
              <a:tr h="290140">
                <a:tc>
                  <a:txBody>
                    <a:bodyPr/>
                    <a:lstStyle/>
                    <a:p>
                      <a:pPr algn="l" fontAlgn="b"/>
                      <a:r>
                        <a:rPr lang="en-US" sz="1100" b="0" i="0" u="none" strike="noStrike" dirty="0">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2629143"/>
                  </a:ext>
                </a:extLst>
              </a:tr>
              <a:tr h="290140">
                <a:tc>
                  <a:txBody>
                    <a:bodyPr/>
                    <a:lstStyle/>
                    <a:p>
                      <a:pPr algn="l" fontAlgn="b"/>
                      <a:r>
                        <a:rPr lang="en-US" sz="1100" b="0" i="0" u="none" strike="noStrike" dirty="0">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551536873"/>
                  </a:ext>
                </a:extLst>
              </a:tr>
              <a:tr h="290140">
                <a:tc>
                  <a:txBody>
                    <a:bodyPr/>
                    <a:lstStyle/>
                    <a:p>
                      <a:pPr algn="l" fontAlgn="b"/>
                      <a:r>
                        <a:rPr lang="en-US" sz="1100" b="0" i="0" u="none" strike="noStrike" dirty="0">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$17.81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$17.81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247796807"/>
                  </a:ext>
                </a:extLst>
              </a:tr>
              <a:tr h="290140">
                <a:tc>
                  <a:txBody>
                    <a:bodyPr/>
                    <a:lstStyle/>
                    <a:p>
                      <a:pPr algn="l" fontAlgn="b"/>
                      <a:r>
                        <a:rPr lang="en-US" sz="1100" b="0" i="0" u="none" strike="noStrike" dirty="0">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$28.91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$28.91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427566848"/>
                  </a:ext>
                </a:extLst>
              </a:tr>
              <a:tr h="290140">
                <a:tc gridSpan="4">
                  <a:txBody>
                    <a:bodyPr/>
                    <a:lstStyle/>
                    <a:p>
                      <a:pPr algn="ctr" fontAlgn="b"/>
                      <a:r>
                        <a:rPr lang="en-US" sz="1100" b="1" i="0" u="none" strike="noStrike" dirty="0">
                          <a:solidFill>
                            <a:srgbClr val="000000"/>
                          </a:solidFill>
                          <a:effectLst/>
                          <a:latin typeface="Calibri" panose="020F0502020204030204" pitchFamily="34" charset="0"/>
                        </a:rPr>
                        <a:t>Buy-Up Plan (Dependents to Age 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6912683"/>
                  </a:ext>
                </a:extLst>
              </a:tr>
              <a:tr h="290140">
                <a:tc>
                  <a:txBody>
                    <a:bodyPr/>
                    <a:lstStyle/>
                    <a:p>
                      <a:pPr algn="l" fontAlgn="b"/>
                      <a:r>
                        <a:rPr lang="en-US" sz="1100" b="0" i="0" u="none" strike="noStrike">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$13.29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$13.29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417976088"/>
                  </a:ext>
                </a:extLst>
              </a:tr>
              <a:tr h="290140">
                <a:tc>
                  <a:txBody>
                    <a:bodyPr/>
                    <a:lstStyle/>
                    <a:p>
                      <a:pPr algn="l" fontAlgn="b"/>
                      <a:r>
                        <a:rPr lang="en-US" sz="11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$29.99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$29.99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138502127"/>
                  </a:ext>
                </a:extLst>
              </a:tr>
              <a:tr h="290140">
                <a:tc>
                  <a:txBody>
                    <a:bodyPr/>
                    <a:lstStyle/>
                    <a:p>
                      <a:pPr algn="l" fontAlgn="b"/>
                      <a:r>
                        <a:rPr lang="en-US" sz="11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$27.78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$27.78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68976776"/>
                  </a:ext>
                </a:extLst>
              </a:tr>
              <a:tr h="290140">
                <a:tc>
                  <a:txBody>
                    <a:bodyPr/>
                    <a:lstStyle/>
                    <a:p>
                      <a:pPr algn="l" fontAlgn="b"/>
                      <a:r>
                        <a:rPr lang="en-US" sz="1100" b="0" i="0" u="none" strike="noStrike" dirty="0">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$45.25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a:solidFill>
                            <a:srgbClr val="000000"/>
                          </a:solidFill>
                          <a:effectLst/>
                          <a:latin typeface="Calibri" panose="020F0502020204030204" pitchFamily="34" charset="0"/>
                        </a:rPr>
                        <a:t>$0.00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0" i="0" u="none" strike="noStrike" dirty="0">
                          <a:solidFill>
                            <a:srgbClr val="000000"/>
                          </a:solidFill>
                          <a:effectLst/>
                          <a:latin typeface="Calibri" panose="020F0502020204030204" pitchFamily="34" charset="0"/>
                        </a:rPr>
                        <a:t>$45.25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214958654"/>
                  </a:ext>
                </a:extLst>
              </a:tr>
            </a:tbl>
          </a:graphicData>
        </a:graphic>
      </p:graphicFrame>
      <p:sp>
        <p:nvSpPr>
          <p:cNvPr id="4" name="TextBox 3">
            <a:extLst>
              <a:ext uri="{FF2B5EF4-FFF2-40B4-BE49-F238E27FC236}">
                <a16:creationId xmlns:a16="http://schemas.microsoft.com/office/drawing/2014/main" id="{3E233F08-6F2D-0DFB-B0B7-F8835CC8CB9B}"/>
              </a:ext>
            </a:extLst>
          </p:cNvPr>
          <p:cNvSpPr txBox="1"/>
          <p:nvPr/>
        </p:nvSpPr>
        <p:spPr>
          <a:xfrm>
            <a:off x="680321" y="6162601"/>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2025-26 plan year, that is NOT considered a qualifying event and you will not be able to elect the Buy-Up Plan mid-year.</a:t>
            </a:r>
          </a:p>
        </p:txBody>
      </p:sp>
    </p:spTree>
    <p:extLst>
      <p:ext uri="{BB962C8B-B14F-4D97-AF65-F5344CB8AC3E}">
        <p14:creationId xmlns:p14="http://schemas.microsoft.com/office/powerpoint/2010/main" val="1290389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a:xfrm>
            <a:off x="926355" y="1209675"/>
            <a:ext cx="10189320" cy="3329581"/>
          </a:xfrm>
        </p:spPr>
        <p:txBody>
          <a:bodyPr/>
          <a:lstStyle/>
          <a:p>
            <a:r>
              <a:rPr lang="en-US" b="1" dirty="0"/>
              <a:t>Employee Assistance Program (EAP)</a:t>
            </a:r>
          </a:p>
        </p:txBody>
      </p:sp>
      <p:pic>
        <p:nvPicPr>
          <p:cNvPr id="4098" name="Picture 2" descr="CuraLinc Healthca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50" y="396096"/>
            <a:ext cx="4704549" cy="14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812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9CD7-1638-4A66-9B3E-9F45A6D4071A}"/>
              </a:ext>
            </a:extLst>
          </p:cNvPr>
          <p:cNvSpPr>
            <a:spLocks noGrp="1"/>
          </p:cNvSpPr>
          <p:nvPr>
            <p:ph type="title"/>
          </p:nvPr>
        </p:nvSpPr>
        <p:spPr/>
        <p:txBody>
          <a:bodyPr/>
          <a:lstStyle/>
          <a:p>
            <a:r>
              <a:rPr lang="en-US" b="1" dirty="0" err="1"/>
              <a:t>SupportLinc</a:t>
            </a:r>
            <a:endParaRPr lang="en-US" b="1" dirty="0"/>
          </a:p>
        </p:txBody>
      </p:sp>
      <p:sp>
        <p:nvSpPr>
          <p:cNvPr id="3" name="Content Placeholder 2">
            <a:extLst>
              <a:ext uri="{FF2B5EF4-FFF2-40B4-BE49-F238E27FC236}">
                <a16:creationId xmlns:a16="http://schemas.microsoft.com/office/drawing/2014/main" id="{4088B6A1-BF2B-41BF-8FAF-4699230889A7}"/>
              </a:ext>
            </a:extLst>
          </p:cNvPr>
          <p:cNvSpPr>
            <a:spLocks noGrp="1"/>
          </p:cNvSpPr>
          <p:nvPr>
            <p:ph idx="1"/>
          </p:nvPr>
        </p:nvSpPr>
        <p:spPr/>
        <p:txBody>
          <a:bodyPr>
            <a:normAutofit/>
          </a:bodyPr>
          <a:lstStyle/>
          <a:p>
            <a:r>
              <a:rPr lang="en-US" dirty="0"/>
              <a:t>6 Free Visits per “Issue” per Year</a:t>
            </a:r>
          </a:p>
          <a:p>
            <a:r>
              <a:rPr lang="en-US" dirty="0"/>
              <a:t>Family Assist</a:t>
            </a:r>
          </a:p>
          <a:p>
            <a:r>
              <a:rPr lang="en-US" dirty="0"/>
              <a:t>Legal Assist</a:t>
            </a:r>
          </a:p>
          <a:p>
            <a:r>
              <a:rPr lang="en-US" dirty="0"/>
              <a:t>Safe Ride</a:t>
            </a:r>
          </a:p>
          <a:p>
            <a:r>
              <a:rPr lang="en-US" dirty="0"/>
              <a:t>Website:  </a:t>
            </a:r>
            <a:r>
              <a:rPr lang="en-US" dirty="0">
                <a:hlinkClick r:id="rId2"/>
              </a:rPr>
              <a:t>www.supportlinc.com</a:t>
            </a:r>
            <a:endParaRPr lang="en-US" dirty="0"/>
          </a:p>
          <a:p>
            <a:pPr lvl="1"/>
            <a:r>
              <a:rPr lang="en-US" sz="2400" dirty="0"/>
              <a:t>User Name – </a:t>
            </a:r>
            <a:r>
              <a:rPr lang="en-US" sz="2400" dirty="0" err="1"/>
              <a:t>azmt</a:t>
            </a:r>
            <a:endParaRPr lang="en-US" sz="2400" dirty="0"/>
          </a:p>
        </p:txBody>
      </p:sp>
    </p:spTree>
    <p:extLst>
      <p:ext uri="{BB962C8B-B14F-4D97-AF65-F5344CB8AC3E}">
        <p14:creationId xmlns:p14="http://schemas.microsoft.com/office/powerpoint/2010/main" val="471882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b="1" dirty="0"/>
              <a:t>Life Insurance</a:t>
            </a:r>
          </a:p>
        </p:txBody>
      </p:sp>
      <p:pic>
        <p:nvPicPr>
          <p:cNvPr id="6154" name="Picture 10" descr="https://ochsinc.com/wp-content/uploads/2018/10/sf-logo-rgb-bk-wordmark-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24" y="485326"/>
            <a:ext cx="4571105" cy="105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9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4D02-7C27-4AE8-B62E-5FD4BB71DBA6}"/>
              </a:ext>
            </a:extLst>
          </p:cNvPr>
          <p:cNvSpPr>
            <a:spLocks noGrp="1"/>
          </p:cNvSpPr>
          <p:nvPr>
            <p:ph type="title"/>
          </p:nvPr>
        </p:nvSpPr>
        <p:spPr/>
        <p:txBody>
          <a:bodyPr/>
          <a:lstStyle/>
          <a:p>
            <a:r>
              <a:rPr lang="en-US" b="1" dirty="0"/>
              <a:t>2026-27 Life Insurance Changes</a:t>
            </a:r>
          </a:p>
        </p:txBody>
      </p:sp>
      <p:sp>
        <p:nvSpPr>
          <p:cNvPr id="3" name="Content Placeholder 2">
            <a:extLst>
              <a:ext uri="{FF2B5EF4-FFF2-40B4-BE49-F238E27FC236}">
                <a16:creationId xmlns:a16="http://schemas.microsoft.com/office/drawing/2014/main" id="{8E92FB10-A953-4FCF-971E-1D99FAA81038}"/>
              </a:ext>
            </a:extLst>
          </p:cNvPr>
          <p:cNvSpPr>
            <a:spLocks noGrp="1"/>
          </p:cNvSpPr>
          <p:nvPr>
            <p:ph idx="1"/>
          </p:nvPr>
        </p:nvSpPr>
        <p:spPr/>
        <p:txBody>
          <a:bodyPr>
            <a:normAutofit/>
          </a:bodyPr>
          <a:lstStyle/>
          <a:p>
            <a:r>
              <a:rPr lang="en-US" dirty="0"/>
              <a:t>One-Time Open Enrollment Opportunity</a:t>
            </a:r>
          </a:p>
          <a:p>
            <a:pPr lvl="1"/>
            <a:r>
              <a:rPr lang="en-US" dirty="0"/>
              <a:t>$10,000 increase in Supplemental Life with no Medical Questions</a:t>
            </a:r>
          </a:p>
          <a:p>
            <a:pPr lvl="1"/>
            <a:r>
              <a:rPr lang="en-US" dirty="0"/>
              <a:t>Resulting Amount of Supplemental Insurance Can’t Exceed $300,000</a:t>
            </a:r>
          </a:p>
          <a:p>
            <a:r>
              <a:rPr lang="en-US" dirty="0"/>
              <a:t>Update your Beneficiary</a:t>
            </a:r>
          </a:p>
          <a:p>
            <a:r>
              <a:rPr lang="en-US" dirty="0"/>
              <a:t>Please contact HR with questions!</a:t>
            </a:r>
          </a:p>
          <a:p>
            <a:pPr marL="0" indent="0">
              <a:buNone/>
            </a:pPr>
            <a:endParaRPr lang="en-US" dirty="0"/>
          </a:p>
        </p:txBody>
      </p:sp>
      <p:pic>
        <p:nvPicPr>
          <p:cNvPr id="4" name="Picture 3" descr="Beneficiary - Handwriting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798" y="3865023"/>
            <a:ext cx="3106749" cy="2071166"/>
          </a:xfrm>
          <a:prstGeom prst="rect">
            <a:avLst/>
          </a:prstGeom>
        </p:spPr>
      </p:pic>
    </p:spTree>
    <p:extLst>
      <p:ext uri="{BB962C8B-B14F-4D97-AF65-F5344CB8AC3E}">
        <p14:creationId xmlns:p14="http://schemas.microsoft.com/office/powerpoint/2010/main" val="2502404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12B3-4471-FA91-6F7E-E7F1759F3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3454-57EE-377E-CFED-D4F77564FD3E}"/>
              </a:ext>
            </a:extLst>
          </p:cNvPr>
          <p:cNvSpPr>
            <a:spLocks noGrp="1"/>
          </p:cNvSpPr>
          <p:nvPr>
            <p:ph type="ctrTitle"/>
          </p:nvPr>
        </p:nvSpPr>
        <p:spPr>
          <a:xfrm>
            <a:off x="680322" y="2733709"/>
            <a:ext cx="6752110" cy="1373070"/>
          </a:xfrm>
        </p:spPr>
        <p:txBody>
          <a:bodyPr anchor="ctr">
            <a:normAutofit fontScale="90000"/>
          </a:bodyPr>
          <a:lstStyle/>
          <a:p>
            <a:r>
              <a:rPr lang="en-US" b="1" dirty="0"/>
              <a:t>VOLUNTARY BENEFITS</a:t>
            </a:r>
          </a:p>
        </p:txBody>
      </p:sp>
    </p:spTree>
    <p:extLst>
      <p:ext uri="{BB962C8B-B14F-4D97-AF65-F5344CB8AC3E}">
        <p14:creationId xmlns:p14="http://schemas.microsoft.com/office/powerpoint/2010/main" val="415187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Flexible Spending Accounts (FSA)</a:t>
            </a:r>
          </a:p>
        </p:txBody>
      </p:sp>
      <p:sp>
        <p:nvSpPr>
          <p:cNvPr id="3" name="Content Placeholder 2"/>
          <p:cNvSpPr>
            <a:spLocks noGrp="1"/>
          </p:cNvSpPr>
          <p:nvPr>
            <p:ph idx="1"/>
          </p:nvPr>
        </p:nvSpPr>
        <p:spPr>
          <a:xfrm>
            <a:off x="680320" y="1960356"/>
            <a:ext cx="10141559" cy="3599316"/>
          </a:xfrm>
        </p:spPr>
        <p:txBody>
          <a:bodyPr>
            <a:normAutofit/>
          </a:bodyPr>
          <a:lstStyle/>
          <a:p>
            <a:r>
              <a:rPr lang="en-US" sz="2400" dirty="0"/>
              <a:t>MUST ENROLL EVERY YEAR!</a:t>
            </a:r>
          </a:p>
          <a:p>
            <a:pPr lvl="1"/>
            <a:r>
              <a:rPr lang="en-US" sz="2400" dirty="0"/>
              <a:t>$3,400 Maximum Contribution – Medical FSA </a:t>
            </a:r>
          </a:p>
          <a:p>
            <a:pPr lvl="1"/>
            <a:r>
              <a:rPr lang="en-US" sz="2400" dirty="0"/>
              <a:t>USE IT OR LOSE IT!</a:t>
            </a:r>
          </a:p>
        </p:txBody>
      </p:sp>
      <p:pic>
        <p:nvPicPr>
          <p:cNvPr id="4" name="Picture 3" descr="Pink Piggy Bank On Top Of A Pile Of One Dollar Bills | Flickr - Pho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711" y="3914589"/>
            <a:ext cx="3362778" cy="2290028"/>
          </a:xfrm>
          <a:prstGeom prst="rect">
            <a:avLst/>
          </a:prstGeom>
        </p:spPr>
      </p:pic>
    </p:spTree>
    <p:extLst>
      <p:ext uri="{BB962C8B-B14F-4D97-AF65-F5344CB8AC3E}">
        <p14:creationId xmlns:p14="http://schemas.microsoft.com/office/powerpoint/2010/main" val="1328877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945-EEF6-3991-1F20-5B38277E03FC}"/>
              </a:ext>
            </a:extLst>
          </p:cNvPr>
          <p:cNvSpPr>
            <a:spLocks noGrp="1"/>
          </p:cNvSpPr>
          <p:nvPr>
            <p:ph type="title"/>
          </p:nvPr>
        </p:nvSpPr>
        <p:spPr/>
        <p:txBody>
          <a:bodyPr/>
          <a:lstStyle/>
          <a:p>
            <a:r>
              <a:rPr lang="en-US" b="1" dirty="0"/>
              <a:t>GALLAGHER MARKETPLACE</a:t>
            </a:r>
          </a:p>
        </p:txBody>
      </p:sp>
      <p:sp>
        <p:nvSpPr>
          <p:cNvPr id="3" name="Content Placeholder 2">
            <a:extLst>
              <a:ext uri="{FF2B5EF4-FFF2-40B4-BE49-F238E27FC236}">
                <a16:creationId xmlns:a16="http://schemas.microsoft.com/office/drawing/2014/main" id="{1CEE91B4-8FC8-A343-D7AF-D087701F40DF}"/>
              </a:ext>
            </a:extLst>
          </p:cNvPr>
          <p:cNvSpPr>
            <a:spLocks noGrp="1"/>
          </p:cNvSpPr>
          <p:nvPr>
            <p:ph idx="1"/>
          </p:nvPr>
        </p:nvSpPr>
        <p:spPr>
          <a:xfrm>
            <a:off x="680321" y="2336873"/>
            <a:ext cx="9613861" cy="4259236"/>
          </a:xfrm>
        </p:spPr>
        <p:txBody>
          <a:bodyPr/>
          <a:lstStyle/>
          <a:p>
            <a:r>
              <a:rPr lang="en-US" dirty="0"/>
              <a:t>Access to Gallagher Marketplace</a:t>
            </a:r>
          </a:p>
          <a:p>
            <a:r>
              <a:rPr lang="en-US" dirty="0"/>
              <a:t>Additional/Optional Discounted Benefits</a:t>
            </a:r>
          </a:p>
          <a:p>
            <a:pPr lvl="1"/>
            <a:r>
              <a:rPr lang="en-US" dirty="0"/>
              <a:t>Home and Auto Insurance</a:t>
            </a:r>
          </a:p>
          <a:p>
            <a:pPr lvl="1"/>
            <a:r>
              <a:rPr lang="en-US" dirty="0"/>
              <a:t>Boat, RV or Renters Insurance</a:t>
            </a:r>
          </a:p>
          <a:p>
            <a:pPr lvl="1"/>
            <a:r>
              <a:rPr lang="en-US" dirty="0"/>
              <a:t>Pet Insurance</a:t>
            </a:r>
          </a:p>
          <a:p>
            <a:pPr lvl="1"/>
            <a:r>
              <a:rPr lang="en-US" dirty="0"/>
              <a:t>And more…</a:t>
            </a:r>
          </a:p>
          <a:p>
            <a:r>
              <a:rPr lang="en-US" dirty="0"/>
              <a:t>Enroll Anytime </a:t>
            </a:r>
          </a:p>
          <a:p>
            <a:r>
              <a:rPr lang="en-US" dirty="0"/>
              <a:t>Simple Enrollment Process with Payment Options</a:t>
            </a:r>
          </a:p>
          <a:p>
            <a:r>
              <a:rPr lang="en-US" dirty="0"/>
              <a:t>Easily Compare Rates from Multiple Carriers</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2909494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3FE8-1193-CE1A-CBB7-2B7C2AE101B9}"/>
              </a:ext>
            </a:extLst>
          </p:cNvPr>
          <p:cNvSpPr>
            <a:spLocks noGrp="1"/>
          </p:cNvSpPr>
          <p:nvPr>
            <p:ph type="title"/>
          </p:nvPr>
        </p:nvSpPr>
        <p:spPr/>
        <p:txBody>
          <a:bodyPr/>
          <a:lstStyle/>
          <a:p>
            <a:r>
              <a:rPr lang="en-US" b="1" dirty="0"/>
              <a:t>GALLAGHER MARKETPLACE</a:t>
            </a:r>
          </a:p>
        </p:txBody>
      </p:sp>
      <p:sp>
        <p:nvSpPr>
          <p:cNvPr id="4" name="TextBox 3">
            <a:extLst>
              <a:ext uri="{FF2B5EF4-FFF2-40B4-BE49-F238E27FC236}">
                <a16:creationId xmlns:a16="http://schemas.microsoft.com/office/drawing/2014/main" id="{8491D08B-3209-E80E-4BB0-A843C161823D}"/>
              </a:ext>
            </a:extLst>
          </p:cNvPr>
          <p:cNvSpPr txBox="1"/>
          <p:nvPr/>
        </p:nvSpPr>
        <p:spPr>
          <a:xfrm>
            <a:off x="173821" y="6378606"/>
            <a:ext cx="8655854" cy="369332"/>
          </a:xfrm>
          <a:prstGeom prst="rect">
            <a:avLst/>
          </a:prstGeom>
          <a:noFill/>
        </p:spPr>
        <p:txBody>
          <a:bodyPr wrap="square" rtlCol="0">
            <a:spAutoFit/>
          </a:bodyPr>
          <a:lstStyle/>
          <a:p>
            <a:r>
              <a:rPr lang="en-US" dirty="0"/>
              <a:t>When prompted to enter your employer’s name, please use AzMT.</a:t>
            </a:r>
          </a:p>
        </p:txBody>
      </p:sp>
      <p:pic>
        <p:nvPicPr>
          <p:cNvPr id="2051" name="Picture 3">
            <a:extLst>
              <a:ext uri="{FF2B5EF4-FFF2-40B4-BE49-F238E27FC236}">
                <a16:creationId xmlns:a16="http://schemas.microsoft.com/office/drawing/2014/main" id="{065BA05F-B40C-7DBD-9727-13978A9A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69" y="2280371"/>
            <a:ext cx="9071262" cy="287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349466-3F58-B651-BBED-53B133D2C97C}"/>
              </a:ext>
            </a:extLst>
          </p:cNvPr>
          <p:cNvSpPr txBox="1"/>
          <p:nvPr/>
        </p:nvSpPr>
        <p:spPr>
          <a:xfrm>
            <a:off x="3411119" y="5177236"/>
            <a:ext cx="6094268" cy="951030"/>
          </a:xfrm>
          <a:prstGeom prst="rect">
            <a:avLst/>
          </a:prstGeom>
          <a:noFill/>
        </p:spPr>
        <p:txBody>
          <a:bodyPr wrap="square">
            <a:spAutoFit/>
          </a:bodyPr>
          <a:lstStyle/>
          <a:p>
            <a:pPr marL="0" marR="0" algn="ctr">
              <a:lnSpc>
                <a:spcPct val="105000"/>
              </a:lnSpc>
            </a:pPr>
            <a:r>
              <a:rPr lang="en-US" sz="1800" b="1" dirty="0">
                <a:effectLst/>
                <a:latin typeface="Calibri" panose="020F0502020204030204" pitchFamily="34" charset="0"/>
                <a:ea typeface="Aptos" panose="020B0004020202020204" pitchFamily="34" charset="0"/>
                <a:cs typeface="Aptos" panose="020B0004020202020204" pitchFamily="34" charset="0"/>
              </a:rPr>
              <a:t>All programs are portable so you can keep the coverage no matter where life takes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ctr"/>
            <a:r>
              <a:rPr lang="en-US" sz="1800" dirty="0">
                <a:effectLst/>
                <a:latin typeface="Calibri" panose="020F0502020204030204" pitchFamily="34" charset="0"/>
                <a:ea typeface="Aptos" panose="020B0004020202020204" pitchFamily="34" charset="0"/>
              </a:rPr>
              <a:t>Visit </a:t>
            </a:r>
            <a:r>
              <a:rPr lang="en-US" sz="1800" u="sng" dirty="0">
                <a:effectLst/>
                <a:latin typeface="Calibri" panose="020F050202020403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Gallagher Marketplace </a:t>
            </a:r>
            <a:r>
              <a:rPr lang="en-US" sz="1800" dirty="0">
                <a:effectLst/>
                <a:latin typeface="Calibri" panose="020F0502020204030204" pitchFamily="34" charset="0"/>
                <a:ea typeface="Aptos" panose="020B0004020202020204" pitchFamily="34" charset="0"/>
              </a:rPr>
              <a:t> to get started.</a:t>
            </a:r>
            <a:endParaRPr lang="en-US" dirty="0"/>
          </a:p>
        </p:txBody>
      </p:sp>
    </p:spTree>
    <p:extLst>
      <p:ext uri="{BB962C8B-B14F-4D97-AF65-F5344CB8AC3E}">
        <p14:creationId xmlns:p14="http://schemas.microsoft.com/office/powerpoint/2010/main" val="127603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FA26-947B-4E0F-C43C-1F6ACF508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C6180-0C93-2EE3-6738-A78C511C42DF}"/>
              </a:ext>
            </a:extLst>
          </p:cNvPr>
          <p:cNvSpPr>
            <a:spLocks noGrp="1"/>
          </p:cNvSpPr>
          <p:nvPr>
            <p:ph type="title"/>
          </p:nvPr>
        </p:nvSpPr>
        <p:spPr/>
        <p:txBody>
          <a:bodyPr/>
          <a:lstStyle/>
          <a:p>
            <a:r>
              <a:rPr lang="en-US" b="1" dirty="0"/>
              <a:t>VOLUNTARY BENEFITS</a:t>
            </a:r>
          </a:p>
        </p:txBody>
      </p:sp>
      <p:sp>
        <p:nvSpPr>
          <p:cNvPr id="5" name="Content Placeholder 4">
            <a:extLst>
              <a:ext uri="{FF2B5EF4-FFF2-40B4-BE49-F238E27FC236}">
                <a16:creationId xmlns:a16="http://schemas.microsoft.com/office/drawing/2014/main" id="{D8DBAA01-A7B5-13AD-E9DF-8736F1D057B0}"/>
              </a:ext>
            </a:extLst>
          </p:cNvPr>
          <p:cNvSpPr>
            <a:spLocks noGrp="1"/>
          </p:cNvSpPr>
          <p:nvPr>
            <p:ph idx="1"/>
          </p:nvPr>
        </p:nvSpPr>
        <p:spPr>
          <a:xfrm>
            <a:off x="436825" y="1437833"/>
            <a:ext cx="11074854" cy="4640929"/>
          </a:xfrm>
        </p:spPr>
        <p:txBody>
          <a:bodyPr/>
          <a:lstStyle/>
          <a:p>
            <a:r>
              <a:rPr lang="en-US" dirty="0"/>
              <a:t>Group Accident Plan</a:t>
            </a:r>
          </a:p>
          <a:p>
            <a:pPr lvl="1"/>
            <a:r>
              <a:rPr lang="en-US" sz="2000" dirty="0"/>
              <a:t>The Group Accident Plan is available through Securian and provides coverage for covered injuries and services.</a:t>
            </a:r>
          </a:p>
          <a:p>
            <a:pPr lvl="1"/>
            <a:r>
              <a:rPr lang="en-US" sz="2000" dirty="0"/>
              <a:t>Post-Tax Deduction</a:t>
            </a:r>
          </a:p>
          <a:p>
            <a:pPr lvl="1"/>
            <a:endParaRPr lang="en-US" dirty="0"/>
          </a:p>
          <a:p>
            <a:pPr lvl="1"/>
            <a:endParaRPr lang="en-US" dirty="0"/>
          </a:p>
        </p:txBody>
      </p:sp>
      <p:pic>
        <p:nvPicPr>
          <p:cNvPr id="6" name="Picture 5">
            <a:extLst>
              <a:ext uri="{FF2B5EF4-FFF2-40B4-BE49-F238E27FC236}">
                <a16:creationId xmlns:a16="http://schemas.microsoft.com/office/drawing/2014/main" id="{5FD980A1-246D-F36B-E124-1E0051393DA3}"/>
              </a:ext>
            </a:extLst>
          </p:cNvPr>
          <p:cNvPicPr>
            <a:picLocks noChangeAspect="1"/>
          </p:cNvPicPr>
          <p:nvPr/>
        </p:nvPicPr>
        <p:blipFill>
          <a:blip r:embed="rId2"/>
          <a:stretch>
            <a:fillRect/>
          </a:stretch>
        </p:blipFill>
        <p:spPr>
          <a:xfrm>
            <a:off x="9528036" y="5879471"/>
            <a:ext cx="1914525" cy="61912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949925127"/>
              </p:ext>
            </p:extLst>
          </p:nvPr>
        </p:nvGraphicFramePr>
        <p:xfrm>
          <a:off x="646111" y="3195668"/>
          <a:ext cx="5523889" cy="2993365"/>
        </p:xfrm>
        <a:graphic>
          <a:graphicData uri="http://schemas.openxmlformats.org/drawingml/2006/table">
            <a:tbl>
              <a:tblPr firstRow="1" bandRow="1">
                <a:tableStyleId>{5C22544A-7EE6-4342-B048-85BDC9FD1C3A}</a:tableStyleId>
              </a:tblPr>
              <a:tblGrid>
                <a:gridCol w="3156507">
                  <a:extLst>
                    <a:ext uri="{9D8B030D-6E8A-4147-A177-3AD203B41FA5}">
                      <a16:colId xmlns:a16="http://schemas.microsoft.com/office/drawing/2014/main" val="2222264988"/>
                    </a:ext>
                  </a:extLst>
                </a:gridCol>
                <a:gridCol w="2367382">
                  <a:extLst>
                    <a:ext uri="{9D8B030D-6E8A-4147-A177-3AD203B41FA5}">
                      <a16:colId xmlns:a16="http://schemas.microsoft.com/office/drawing/2014/main" val="1035770140"/>
                    </a:ext>
                  </a:extLst>
                </a:gridCol>
              </a:tblGrid>
              <a:tr h="260254">
                <a:tc>
                  <a:txBody>
                    <a:bodyPr/>
                    <a:lstStyle/>
                    <a:p>
                      <a:r>
                        <a:rPr lang="en-US" sz="1200" dirty="0"/>
                        <a:t>Incident</a:t>
                      </a:r>
                    </a:p>
                  </a:txBody>
                  <a:tcPr/>
                </a:tc>
                <a:tc>
                  <a:txBody>
                    <a:bodyPr/>
                    <a:lstStyle/>
                    <a:p>
                      <a:r>
                        <a:rPr lang="en-US" sz="1200" dirty="0"/>
                        <a:t>Payout</a:t>
                      </a:r>
                    </a:p>
                  </a:txBody>
                  <a:tcPr/>
                </a:tc>
                <a:extLst>
                  <a:ext uri="{0D108BD9-81ED-4DB2-BD59-A6C34878D82A}">
                    <a16:rowId xmlns:a16="http://schemas.microsoft.com/office/drawing/2014/main" val="957865753"/>
                  </a:ext>
                </a:extLst>
              </a:tr>
              <a:tr h="226672">
                <a:tc>
                  <a:txBody>
                    <a:bodyPr/>
                    <a:lstStyle/>
                    <a:p>
                      <a:r>
                        <a:rPr lang="en-US" sz="1100" dirty="0"/>
                        <a:t>Emergency Room</a:t>
                      </a:r>
                    </a:p>
                  </a:txBody>
                  <a:tcPr marL="68580" marR="68580" marT="34290" marB="34290"/>
                </a:tc>
                <a:tc>
                  <a:txBody>
                    <a:bodyPr/>
                    <a:lstStyle/>
                    <a:p>
                      <a:pPr algn="l"/>
                      <a:r>
                        <a:rPr lang="en-US" sz="1100" dirty="0">
                          <a:solidFill>
                            <a:schemeClr val="bg1"/>
                          </a:solidFill>
                        </a:rPr>
                        <a:t>$250</a:t>
                      </a:r>
                    </a:p>
                  </a:txBody>
                  <a:tcPr/>
                </a:tc>
                <a:extLst>
                  <a:ext uri="{0D108BD9-81ED-4DB2-BD59-A6C34878D82A}">
                    <a16:rowId xmlns:a16="http://schemas.microsoft.com/office/drawing/2014/main" val="2297681722"/>
                  </a:ext>
                </a:extLst>
              </a:tr>
              <a:tr h="226672">
                <a:tc>
                  <a:txBody>
                    <a:bodyPr/>
                    <a:lstStyle/>
                    <a:p>
                      <a:r>
                        <a:rPr lang="en-US" sz="1100" dirty="0"/>
                        <a:t>Ambulance</a:t>
                      </a:r>
                      <a:r>
                        <a:rPr lang="en-US" sz="1100" baseline="0" dirty="0"/>
                        <a:t> Benefit (Ground/Air)</a:t>
                      </a:r>
                      <a:endParaRPr lang="en-US" sz="1100" dirty="0"/>
                    </a:p>
                  </a:txBody>
                  <a:tcPr marL="68580" marR="68580" marT="34290" marB="34290"/>
                </a:tc>
                <a:tc>
                  <a:txBody>
                    <a:bodyPr/>
                    <a:lstStyle/>
                    <a:p>
                      <a:pPr algn="l"/>
                      <a:r>
                        <a:rPr lang="en-US" sz="1100" baseline="0" dirty="0">
                          <a:solidFill>
                            <a:schemeClr val="bg1"/>
                          </a:solidFill>
                        </a:rPr>
                        <a:t>$400/$1,500</a:t>
                      </a:r>
                      <a:endParaRPr lang="en-US" sz="1100" dirty="0">
                        <a:solidFill>
                          <a:schemeClr val="bg1"/>
                        </a:solidFill>
                      </a:endParaRPr>
                    </a:p>
                  </a:txBody>
                  <a:tcPr/>
                </a:tc>
                <a:extLst>
                  <a:ext uri="{0D108BD9-81ED-4DB2-BD59-A6C34878D82A}">
                    <a16:rowId xmlns:a16="http://schemas.microsoft.com/office/drawing/2014/main" val="575935853"/>
                  </a:ext>
                </a:extLst>
              </a:tr>
              <a:tr h="226672">
                <a:tc>
                  <a:txBody>
                    <a:bodyPr/>
                    <a:lstStyle/>
                    <a:p>
                      <a:r>
                        <a:rPr lang="en-US" sz="1100" dirty="0"/>
                        <a:t>Hospital</a:t>
                      </a:r>
                      <a:r>
                        <a:rPr lang="en-US" sz="1100" baseline="0" dirty="0"/>
                        <a:t> Admission (General/ICU)</a:t>
                      </a:r>
                      <a:endParaRPr lang="en-US" sz="1100" dirty="0"/>
                    </a:p>
                  </a:txBody>
                  <a:tcPr marL="68580" marR="68580" marT="34290" marB="34290"/>
                </a:tc>
                <a:tc>
                  <a:txBody>
                    <a:bodyPr/>
                    <a:lstStyle/>
                    <a:p>
                      <a:pPr algn="l"/>
                      <a:r>
                        <a:rPr lang="en-US" sz="1100" dirty="0">
                          <a:solidFill>
                            <a:schemeClr val="bg1"/>
                          </a:solidFill>
                        </a:rPr>
                        <a:t>$1,000/$2,000</a:t>
                      </a:r>
                    </a:p>
                  </a:txBody>
                  <a:tcPr/>
                </a:tc>
                <a:extLst>
                  <a:ext uri="{0D108BD9-81ED-4DB2-BD59-A6C34878D82A}">
                    <a16:rowId xmlns:a16="http://schemas.microsoft.com/office/drawing/2014/main" val="3509315784"/>
                  </a:ext>
                </a:extLst>
              </a:tr>
              <a:tr h="272365">
                <a:tc>
                  <a:txBody>
                    <a:bodyPr/>
                    <a:lstStyle/>
                    <a:p>
                      <a:r>
                        <a:rPr lang="en-US" sz="1100" dirty="0"/>
                        <a:t>Daily</a:t>
                      </a:r>
                      <a:r>
                        <a:rPr lang="en-US" sz="1100" baseline="0" dirty="0"/>
                        <a:t> Hospital Confinement</a:t>
                      </a:r>
                      <a:endParaRPr lang="en-US" sz="1100" dirty="0"/>
                    </a:p>
                  </a:txBody>
                  <a:tcPr marL="68580" marR="68580" marT="34290" marB="34290"/>
                </a:tc>
                <a:tc>
                  <a:txBody>
                    <a:bodyPr/>
                    <a:lstStyle/>
                    <a:p>
                      <a:pPr algn="l">
                        <a:lnSpc>
                          <a:spcPct val="90000"/>
                        </a:lnSpc>
                      </a:pPr>
                      <a:r>
                        <a:rPr lang="en-US" sz="1100" dirty="0">
                          <a:solidFill>
                            <a:schemeClr val="bg1"/>
                          </a:solidFill>
                        </a:rPr>
                        <a:t>Up to $200/day</a:t>
                      </a:r>
                    </a:p>
                  </a:txBody>
                  <a:tcPr/>
                </a:tc>
                <a:extLst>
                  <a:ext uri="{0D108BD9-81ED-4DB2-BD59-A6C34878D82A}">
                    <a16:rowId xmlns:a16="http://schemas.microsoft.com/office/drawing/2014/main" val="1623293079"/>
                  </a:ext>
                </a:extLst>
              </a:tr>
              <a:tr h="215739">
                <a:tc>
                  <a:txBody>
                    <a:bodyPr/>
                    <a:lstStyle/>
                    <a:p>
                      <a:r>
                        <a:rPr lang="en-US" sz="1100" dirty="0"/>
                        <a:t>Intensive Care</a:t>
                      </a:r>
                      <a:r>
                        <a:rPr lang="en-US" sz="1100" baseline="0" dirty="0"/>
                        <a:t> Unit</a:t>
                      </a:r>
                      <a:endParaRPr lang="en-US" sz="1100" dirty="0"/>
                    </a:p>
                  </a:txBody>
                  <a:tcPr marL="68580" marR="68580" marT="34290" marB="34290"/>
                </a:tc>
                <a:tc>
                  <a:txBody>
                    <a:bodyPr/>
                    <a:lstStyle/>
                    <a:p>
                      <a:pPr algn="l">
                        <a:lnSpc>
                          <a:spcPct val="90000"/>
                        </a:lnSpc>
                      </a:pPr>
                      <a:r>
                        <a:rPr lang="en-US" sz="1100" dirty="0">
                          <a:solidFill>
                            <a:schemeClr val="bg1"/>
                          </a:solidFill>
                        </a:rPr>
                        <a:t>Up to $400/day</a:t>
                      </a:r>
                    </a:p>
                  </a:txBody>
                  <a:tcPr/>
                </a:tc>
                <a:extLst>
                  <a:ext uri="{0D108BD9-81ED-4DB2-BD59-A6C34878D82A}">
                    <a16:rowId xmlns:a16="http://schemas.microsoft.com/office/drawing/2014/main" val="2582145932"/>
                  </a:ext>
                </a:extLst>
              </a:tr>
              <a:tr h="212005">
                <a:tc>
                  <a:txBody>
                    <a:bodyPr/>
                    <a:lstStyle/>
                    <a:p>
                      <a:r>
                        <a:rPr lang="en-US" sz="1100" dirty="0"/>
                        <a:t>Follow Up Treatment</a:t>
                      </a:r>
                      <a:r>
                        <a:rPr lang="en-US" sz="1100" baseline="0" dirty="0"/>
                        <a:t> by Physician</a:t>
                      </a:r>
                      <a:endParaRPr lang="en-US" sz="1100" dirty="0"/>
                    </a:p>
                  </a:txBody>
                  <a:tcPr marL="68580" marR="68580" marT="34290" marB="34290"/>
                </a:tc>
                <a:tc>
                  <a:txBody>
                    <a:bodyPr/>
                    <a:lstStyle/>
                    <a:p>
                      <a:pPr algn="l">
                        <a:lnSpc>
                          <a:spcPct val="90000"/>
                        </a:lnSpc>
                      </a:pPr>
                      <a:r>
                        <a:rPr lang="en-US" sz="1100" dirty="0">
                          <a:solidFill>
                            <a:schemeClr val="bg1"/>
                          </a:solidFill>
                        </a:rPr>
                        <a:t>$100 (Up to 6 Visits)</a:t>
                      </a:r>
                    </a:p>
                  </a:txBody>
                  <a:tcPr/>
                </a:tc>
                <a:extLst>
                  <a:ext uri="{0D108BD9-81ED-4DB2-BD59-A6C34878D82A}">
                    <a16:rowId xmlns:a16="http://schemas.microsoft.com/office/drawing/2014/main" val="2674237662"/>
                  </a:ext>
                </a:extLst>
              </a:tr>
              <a:tr h="212005">
                <a:tc>
                  <a:txBody>
                    <a:bodyPr/>
                    <a:lstStyle/>
                    <a:p>
                      <a:r>
                        <a:rPr lang="en-US" sz="1100" dirty="0">
                          <a:solidFill>
                            <a:schemeClr val="bg1"/>
                          </a:solidFill>
                        </a:rPr>
                        <a:t>Urgent</a:t>
                      </a:r>
                      <a:r>
                        <a:rPr lang="en-US" sz="1100" baseline="0" dirty="0">
                          <a:solidFill>
                            <a:schemeClr val="bg1"/>
                          </a:solidFill>
                        </a:rPr>
                        <a:t> Care Treatment</a:t>
                      </a:r>
                      <a:endParaRPr lang="en-US" sz="1100" dirty="0">
                        <a:solidFill>
                          <a:schemeClr val="bg1"/>
                        </a:solidFill>
                      </a:endParaRPr>
                    </a:p>
                  </a:txBody>
                  <a:tcPr marL="68580" marR="68580" marT="34290" marB="34290"/>
                </a:tc>
                <a:tc>
                  <a:txBody>
                    <a:bodyPr/>
                    <a:lstStyle/>
                    <a:p>
                      <a:pPr algn="l">
                        <a:lnSpc>
                          <a:spcPct val="90000"/>
                        </a:lnSpc>
                      </a:pPr>
                      <a:r>
                        <a:rPr lang="en-US" sz="1100" dirty="0">
                          <a:solidFill>
                            <a:schemeClr val="bg1"/>
                          </a:solidFill>
                        </a:rPr>
                        <a:t>$200</a:t>
                      </a:r>
                    </a:p>
                  </a:txBody>
                  <a:tcPr/>
                </a:tc>
                <a:extLst>
                  <a:ext uri="{0D108BD9-81ED-4DB2-BD59-A6C34878D82A}">
                    <a16:rowId xmlns:a16="http://schemas.microsoft.com/office/drawing/2014/main" val="2534514279"/>
                  </a:ext>
                </a:extLst>
              </a:tr>
              <a:tr h="215739">
                <a:tc>
                  <a:txBody>
                    <a:bodyPr/>
                    <a:lstStyle/>
                    <a:p>
                      <a:r>
                        <a:rPr lang="en-US" sz="1100" dirty="0"/>
                        <a:t>Physical</a:t>
                      </a:r>
                      <a:r>
                        <a:rPr lang="en-US" sz="1100" baseline="0" dirty="0"/>
                        <a:t> Therapy</a:t>
                      </a:r>
                      <a:endParaRPr lang="en-US" sz="1100" dirty="0"/>
                    </a:p>
                  </a:txBody>
                  <a:tcPr marL="68580" marR="68580" marT="34290" marB="34290"/>
                </a:tc>
                <a:tc>
                  <a:txBody>
                    <a:bodyPr/>
                    <a:lstStyle/>
                    <a:p>
                      <a:pPr algn="l">
                        <a:lnSpc>
                          <a:spcPct val="90000"/>
                        </a:lnSpc>
                      </a:pPr>
                      <a:r>
                        <a:rPr lang="en-US" sz="1100" dirty="0">
                          <a:solidFill>
                            <a:schemeClr val="bg1"/>
                          </a:solidFill>
                        </a:rPr>
                        <a:t>$150 Per Visit (Up to 30 Days)</a:t>
                      </a:r>
                    </a:p>
                  </a:txBody>
                  <a:tcPr/>
                </a:tc>
                <a:extLst>
                  <a:ext uri="{0D108BD9-81ED-4DB2-BD59-A6C34878D82A}">
                    <a16:rowId xmlns:a16="http://schemas.microsoft.com/office/drawing/2014/main" val="4207432407"/>
                  </a:ext>
                </a:extLst>
              </a:tr>
              <a:tr h="306984">
                <a:tc>
                  <a:txBody>
                    <a:bodyPr/>
                    <a:lstStyle/>
                    <a:p>
                      <a:r>
                        <a:rPr lang="en-US" sz="1100" dirty="0"/>
                        <a:t>Fracture/Dislocation</a:t>
                      </a:r>
                    </a:p>
                  </a:txBody>
                  <a:tcPr marL="68580" marR="68580" marT="34290" marB="34290"/>
                </a:tc>
                <a:tc>
                  <a:txBody>
                    <a:bodyPr/>
                    <a:lstStyle/>
                    <a:p>
                      <a:pPr algn="l">
                        <a:lnSpc>
                          <a:spcPct val="90000"/>
                        </a:lnSpc>
                      </a:pPr>
                      <a:r>
                        <a:rPr lang="en-US" sz="1100" dirty="0">
                          <a:solidFill>
                            <a:schemeClr val="bg1"/>
                          </a:solidFill>
                        </a:rPr>
                        <a:t>Up to $9,000/ Up to $6,000</a:t>
                      </a:r>
                    </a:p>
                  </a:txBody>
                  <a:tcPr/>
                </a:tc>
                <a:extLst>
                  <a:ext uri="{0D108BD9-81ED-4DB2-BD59-A6C34878D82A}">
                    <a16:rowId xmlns:a16="http://schemas.microsoft.com/office/drawing/2014/main" val="405456047"/>
                  </a:ext>
                </a:extLst>
              </a:tr>
              <a:tr h="254272">
                <a:tc>
                  <a:txBody>
                    <a:bodyPr/>
                    <a:lstStyle/>
                    <a:p>
                      <a:r>
                        <a:rPr lang="en-US" sz="1100" dirty="0"/>
                        <a:t>Wellness</a:t>
                      </a:r>
                    </a:p>
                  </a:txBody>
                  <a:tcPr marL="68580" marR="68580" marT="34290" marB="34290"/>
                </a:tc>
                <a:tc>
                  <a:txBody>
                    <a:bodyPr/>
                    <a:lstStyle/>
                    <a:p>
                      <a:pPr algn="l">
                        <a:lnSpc>
                          <a:spcPct val="90000"/>
                        </a:lnSpc>
                      </a:pPr>
                      <a:r>
                        <a:rPr lang="en-US" sz="1100" dirty="0">
                          <a:solidFill>
                            <a:schemeClr val="bg1"/>
                          </a:solidFill>
                        </a:rPr>
                        <a:t>$50 Per Insured Per Calendar</a:t>
                      </a:r>
                      <a:r>
                        <a:rPr lang="en-US" sz="1100" baseline="0" dirty="0">
                          <a:solidFill>
                            <a:schemeClr val="bg1"/>
                          </a:solidFill>
                        </a:rPr>
                        <a:t> Year</a:t>
                      </a:r>
                      <a:endParaRPr lang="en-US" sz="1100" dirty="0">
                        <a:solidFill>
                          <a:schemeClr val="bg1"/>
                        </a:solidFill>
                      </a:endParaRPr>
                    </a:p>
                  </a:txBody>
                  <a:tcPr/>
                </a:tc>
                <a:extLst>
                  <a:ext uri="{0D108BD9-81ED-4DB2-BD59-A6C34878D82A}">
                    <a16:rowId xmlns:a16="http://schemas.microsoft.com/office/drawing/2014/main" val="3747022963"/>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922338603"/>
              </p:ext>
            </p:extLst>
          </p:nvPr>
        </p:nvGraphicFramePr>
        <p:xfrm>
          <a:off x="6941423" y="3195668"/>
          <a:ext cx="4253866" cy="2076961"/>
        </p:xfrm>
        <a:graphic>
          <a:graphicData uri="http://schemas.openxmlformats.org/drawingml/2006/table">
            <a:tbl>
              <a:tblPr firstRow="1" bandRow="1">
                <a:tableStyleId>{5C22544A-7EE6-4342-B048-85BDC9FD1C3A}</a:tableStyleId>
              </a:tblPr>
              <a:tblGrid>
                <a:gridCol w="1298746">
                  <a:extLst>
                    <a:ext uri="{9D8B030D-6E8A-4147-A177-3AD203B41FA5}">
                      <a16:colId xmlns:a16="http://schemas.microsoft.com/office/drawing/2014/main" val="2222264988"/>
                    </a:ext>
                  </a:extLst>
                </a:gridCol>
                <a:gridCol w="740022">
                  <a:extLst>
                    <a:ext uri="{9D8B030D-6E8A-4147-A177-3AD203B41FA5}">
                      <a16:colId xmlns:a16="http://schemas.microsoft.com/office/drawing/2014/main" val="1035770140"/>
                    </a:ext>
                  </a:extLst>
                </a:gridCol>
                <a:gridCol w="718806">
                  <a:extLst>
                    <a:ext uri="{9D8B030D-6E8A-4147-A177-3AD203B41FA5}">
                      <a16:colId xmlns:a16="http://schemas.microsoft.com/office/drawing/2014/main" val="3137889885"/>
                    </a:ext>
                  </a:extLst>
                </a:gridCol>
                <a:gridCol w="704137">
                  <a:extLst>
                    <a:ext uri="{9D8B030D-6E8A-4147-A177-3AD203B41FA5}">
                      <a16:colId xmlns:a16="http://schemas.microsoft.com/office/drawing/2014/main" val="78129463"/>
                    </a:ext>
                  </a:extLst>
                </a:gridCol>
                <a:gridCol w="792155">
                  <a:extLst>
                    <a:ext uri="{9D8B030D-6E8A-4147-A177-3AD203B41FA5}">
                      <a16:colId xmlns:a16="http://schemas.microsoft.com/office/drawing/2014/main" val="3649883639"/>
                    </a:ext>
                  </a:extLst>
                </a:gridCol>
              </a:tblGrid>
              <a:tr h="761593">
                <a:tc>
                  <a:txBody>
                    <a:bodyPr/>
                    <a:lstStyle/>
                    <a:p>
                      <a:endParaRPr lang="en-US" sz="1200" dirty="0"/>
                    </a:p>
                  </a:txBody>
                  <a:tcPr/>
                </a:tc>
                <a:tc>
                  <a:txBody>
                    <a:bodyPr/>
                    <a:lstStyle/>
                    <a:p>
                      <a:pPr algn="ctr"/>
                      <a:r>
                        <a:rPr lang="en-US" sz="1200" dirty="0"/>
                        <a:t>EE Only</a:t>
                      </a:r>
                    </a:p>
                  </a:txBody>
                  <a:tcPr/>
                </a:tc>
                <a:tc>
                  <a:txBody>
                    <a:bodyPr/>
                    <a:lstStyle/>
                    <a:p>
                      <a:pPr algn="ctr"/>
                      <a:r>
                        <a:rPr lang="en-US" sz="1200" dirty="0"/>
                        <a:t>EE</a:t>
                      </a:r>
                      <a:r>
                        <a:rPr lang="en-US" sz="1200" baseline="0" dirty="0"/>
                        <a:t> + Spouse</a:t>
                      </a:r>
                      <a:endParaRPr lang="en-US" sz="1200" dirty="0"/>
                    </a:p>
                  </a:txBody>
                  <a:tcPr/>
                </a:tc>
                <a:tc>
                  <a:txBody>
                    <a:bodyPr/>
                    <a:lstStyle/>
                    <a:p>
                      <a:pPr algn="ctr"/>
                      <a:r>
                        <a:rPr lang="en-US" sz="1200" dirty="0"/>
                        <a:t>EE +              Child</a:t>
                      </a:r>
                    </a:p>
                  </a:txBody>
                  <a:tcPr/>
                </a:tc>
                <a:tc>
                  <a:txBody>
                    <a:bodyPr/>
                    <a:lstStyle/>
                    <a:p>
                      <a:pPr algn="ctr"/>
                      <a:r>
                        <a:rPr lang="en-US" sz="1200" dirty="0"/>
                        <a:t>EE +      Family</a:t>
                      </a:r>
                    </a:p>
                  </a:txBody>
                  <a:tcPr/>
                </a:tc>
                <a:extLst>
                  <a:ext uri="{0D108BD9-81ED-4DB2-BD59-A6C34878D82A}">
                    <a16:rowId xmlns:a16="http://schemas.microsoft.com/office/drawing/2014/main" val="957865753"/>
                  </a:ext>
                </a:extLst>
              </a:tr>
              <a:tr h="415637">
                <a:tc>
                  <a:txBody>
                    <a:bodyPr/>
                    <a:lstStyle/>
                    <a:p>
                      <a:r>
                        <a:rPr lang="en-US" sz="1100" b="1" dirty="0"/>
                        <a:t>Cost Per Month</a:t>
                      </a:r>
                    </a:p>
                  </a:txBody>
                  <a:tcPr marL="68580" marR="68580" marT="34290" marB="34290"/>
                </a:tc>
                <a:tc>
                  <a:txBody>
                    <a:bodyPr/>
                    <a:lstStyle/>
                    <a:p>
                      <a:pPr algn="ctr"/>
                      <a:r>
                        <a:rPr lang="en-US" sz="1100" dirty="0">
                          <a:solidFill>
                            <a:schemeClr val="bg1"/>
                          </a:solidFill>
                        </a:rPr>
                        <a:t>$9.14</a:t>
                      </a:r>
                    </a:p>
                  </a:txBody>
                  <a:tcPr/>
                </a:tc>
                <a:tc>
                  <a:txBody>
                    <a:bodyPr/>
                    <a:lstStyle/>
                    <a:p>
                      <a:pPr algn="ctr"/>
                      <a:r>
                        <a:rPr lang="en-US" sz="1100" dirty="0">
                          <a:solidFill>
                            <a:schemeClr val="bg1"/>
                          </a:solidFill>
                        </a:rPr>
                        <a:t>$14.97</a:t>
                      </a:r>
                    </a:p>
                  </a:txBody>
                  <a:tcPr/>
                </a:tc>
                <a:tc>
                  <a:txBody>
                    <a:bodyPr/>
                    <a:lstStyle/>
                    <a:p>
                      <a:pPr algn="ctr"/>
                      <a:r>
                        <a:rPr lang="en-US" sz="1100" dirty="0">
                          <a:solidFill>
                            <a:schemeClr val="bg1"/>
                          </a:solidFill>
                        </a:rPr>
                        <a:t>$20.29</a:t>
                      </a:r>
                    </a:p>
                  </a:txBody>
                  <a:tcPr/>
                </a:tc>
                <a:tc>
                  <a:txBody>
                    <a:bodyPr/>
                    <a:lstStyle/>
                    <a:p>
                      <a:pPr algn="ctr"/>
                      <a:r>
                        <a:rPr lang="en-US" sz="1100" dirty="0">
                          <a:solidFill>
                            <a:schemeClr val="bg1"/>
                          </a:solidFill>
                        </a:rPr>
                        <a:t>$29.08</a:t>
                      </a:r>
                    </a:p>
                  </a:txBody>
                  <a:tcPr/>
                </a:tc>
                <a:extLst>
                  <a:ext uri="{0D108BD9-81ED-4DB2-BD59-A6C34878D82A}">
                    <a16:rowId xmlns:a16="http://schemas.microsoft.com/office/drawing/2014/main" val="2297681722"/>
                  </a:ext>
                </a:extLst>
              </a:tr>
              <a:tr h="464534">
                <a:tc>
                  <a:txBody>
                    <a:bodyPr/>
                    <a:lstStyle/>
                    <a:p>
                      <a:r>
                        <a:rPr lang="en-US" sz="1100" b="1" dirty="0"/>
                        <a:t>Wellness</a:t>
                      </a:r>
                    </a:p>
                  </a:txBody>
                  <a:tcPr marL="68580" marR="68580" marT="34290" marB="34290"/>
                </a:tc>
                <a:tc>
                  <a:txBody>
                    <a:bodyPr/>
                    <a:lstStyle/>
                    <a:p>
                      <a:pPr algn="ctr"/>
                      <a:r>
                        <a:rPr lang="en-US" sz="1100" dirty="0">
                          <a:solidFill>
                            <a:schemeClr val="bg1"/>
                          </a:solidFill>
                        </a:rPr>
                        <a:t>$50</a:t>
                      </a:r>
                    </a:p>
                  </a:txBody>
                  <a:tcPr/>
                </a:tc>
                <a:tc>
                  <a:txBody>
                    <a:bodyPr/>
                    <a:lstStyle/>
                    <a:p>
                      <a:pPr algn="ctr"/>
                      <a:r>
                        <a:rPr lang="en-US" sz="1100" dirty="0">
                          <a:solidFill>
                            <a:schemeClr val="bg1"/>
                          </a:solidFill>
                        </a:rPr>
                        <a:t>$100</a:t>
                      </a:r>
                    </a:p>
                  </a:txBody>
                  <a:tcPr/>
                </a:tc>
                <a:tc>
                  <a:txBody>
                    <a:bodyPr/>
                    <a:lstStyle/>
                    <a:p>
                      <a:pPr algn="ctr"/>
                      <a:r>
                        <a:rPr lang="en-US" sz="1100" dirty="0">
                          <a:solidFill>
                            <a:schemeClr val="bg1"/>
                          </a:solidFill>
                        </a:rPr>
                        <a:t>$100 +</a:t>
                      </a:r>
                    </a:p>
                  </a:txBody>
                  <a:tcPr/>
                </a:tc>
                <a:tc>
                  <a:txBody>
                    <a:bodyPr/>
                    <a:lstStyle/>
                    <a:p>
                      <a:pPr algn="ctr"/>
                      <a:r>
                        <a:rPr lang="en-US" sz="1100" dirty="0">
                          <a:solidFill>
                            <a:schemeClr val="bg1"/>
                          </a:solidFill>
                        </a:rPr>
                        <a:t>$150 +</a:t>
                      </a:r>
                    </a:p>
                  </a:txBody>
                  <a:tcPr/>
                </a:tc>
                <a:extLst>
                  <a:ext uri="{0D108BD9-81ED-4DB2-BD59-A6C34878D82A}">
                    <a16:rowId xmlns:a16="http://schemas.microsoft.com/office/drawing/2014/main" val="2504920947"/>
                  </a:ext>
                </a:extLst>
              </a:tr>
              <a:tr h="435197">
                <a:tc>
                  <a:txBody>
                    <a:bodyPr/>
                    <a:lstStyle/>
                    <a:p>
                      <a:r>
                        <a:rPr lang="en-US" sz="1100" b="1" dirty="0"/>
                        <a:t>Net Cost Monthly</a:t>
                      </a:r>
                    </a:p>
                  </a:txBody>
                  <a:tcPr marL="68580" marR="68580" marT="34290" marB="34290"/>
                </a:tc>
                <a:tc>
                  <a:txBody>
                    <a:bodyPr/>
                    <a:lstStyle/>
                    <a:p>
                      <a:pPr algn="ctr"/>
                      <a:r>
                        <a:rPr lang="en-US" sz="1100" dirty="0">
                          <a:solidFill>
                            <a:schemeClr val="bg1"/>
                          </a:solidFill>
                        </a:rPr>
                        <a:t>$4.98</a:t>
                      </a:r>
                    </a:p>
                  </a:txBody>
                  <a:tcPr/>
                </a:tc>
                <a:tc>
                  <a:txBody>
                    <a:bodyPr/>
                    <a:lstStyle/>
                    <a:p>
                      <a:pPr algn="ctr"/>
                      <a:r>
                        <a:rPr lang="en-US" sz="1100" dirty="0">
                          <a:solidFill>
                            <a:schemeClr val="bg1"/>
                          </a:solidFill>
                        </a:rPr>
                        <a:t>$6.64</a:t>
                      </a:r>
                    </a:p>
                  </a:txBody>
                  <a:tcPr/>
                </a:tc>
                <a:tc>
                  <a:txBody>
                    <a:bodyPr/>
                    <a:lstStyle/>
                    <a:p>
                      <a:pPr algn="ctr"/>
                      <a:r>
                        <a:rPr lang="en-US" sz="1100" dirty="0">
                          <a:solidFill>
                            <a:schemeClr val="bg1"/>
                          </a:solidFill>
                        </a:rPr>
                        <a:t>$11.96</a:t>
                      </a:r>
                    </a:p>
                  </a:txBody>
                  <a:tcPr/>
                </a:tc>
                <a:tc>
                  <a:txBody>
                    <a:bodyPr/>
                    <a:lstStyle/>
                    <a:p>
                      <a:pPr algn="ctr"/>
                      <a:r>
                        <a:rPr lang="en-US" sz="1100" dirty="0">
                          <a:solidFill>
                            <a:schemeClr val="bg1"/>
                          </a:solidFill>
                        </a:rPr>
                        <a:t>$16.58</a:t>
                      </a:r>
                    </a:p>
                  </a:txBody>
                  <a:tcPr/>
                </a:tc>
                <a:extLst>
                  <a:ext uri="{0D108BD9-81ED-4DB2-BD59-A6C34878D82A}">
                    <a16:rowId xmlns:a16="http://schemas.microsoft.com/office/drawing/2014/main" val="4056338373"/>
                  </a:ext>
                </a:extLst>
              </a:tr>
            </a:tbl>
          </a:graphicData>
        </a:graphic>
      </p:graphicFrame>
    </p:spTree>
    <p:extLst>
      <p:ext uri="{BB962C8B-B14F-4D97-AF65-F5344CB8AC3E}">
        <p14:creationId xmlns:p14="http://schemas.microsoft.com/office/powerpoint/2010/main" val="342934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4362" y="634497"/>
            <a:ext cx="11060816" cy="581118"/>
          </a:xfrm>
        </p:spPr>
        <p:txBody>
          <a:bodyPr>
            <a:normAutofit fontScale="90000"/>
          </a:bodyPr>
          <a:lstStyle/>
          <a:p>
            <a:r>
              <a:rPr lang="en-US" b="1" dirty="0">
                <a:solidFill>
                  <a:schemeClr val="tx1"/>
                </a:solidFill>
              </a:rPr>
              <a:t>How Your Accident Plan Works With </a:t>
            </a:r>
            <a:br>
              <a:rPr lang="en-US" b="1" dirty="0">
                <a:solidFill>
                  <a:schemeClr val="tx1"/>
                </a:solidFill>
              </a:rPr>
            </a:br>
            <a:r>
              <a:rPr lang="en-US" b="1" dirty="0">
                <a:solidFill>
                  <a:schemeClr val="tx1"/>
                </a:solidFill>
              </a:rPr>
              <a:t>Your Medical Insurance</a:t>
            </a:r>
          </a:p>
        </p:txBody>
      </p:sp>
      <p:sp>
        <p:nvSpPr>
          <p:cNvPr id="34" name="Rectangle 33"/>
          <p:cNvSpPr/>
          <p:nvPr/>
        </p:nvSpPr>
        <p:spPr>
          <a:xfrm>
            <a:off x="645461" y="6267174"/>
            <a:ext cx="10809509" cy="523220"/>
          </a:xfrm>
          <a:prstGeom prst="rect">
            <a:avLst/>
          </a:prstGeom>
        </p:spPr>
        <p:txBody>
          <a:bodyPr wrap="square">
            <a:spAutoFit/>
          </a:bodyPr>
          <a:lstStyle/>
          <a:p>
            <a:pPr algn="ctr">
              <a:defRPr/>
            </a:pPr>
            <a:r>
              <a:rPr lang="en-US" sz="1400" i="1" dirty="0">
                <a:solidFill>
                  <a:schemeClr val="tx1">
                    <a:lumMod val="90000"/>
                    <a:lumOff val="10000"/>
                  </a:schemeClr>
                </a:solidFill>
              </a:rPr>
              <a:t>This is not intended to show the exact pay out on every broken leg. Payouts may be higher or lower depending on your situation. Please refer to your actual policy. </a:t>
            </a:r>
          </a:p>
        </p:txBody>
      </p:sp>
      <p:grpSp>
        <p:nvGrpSpPr>
          <p:cNvPr id="59" name="Group 58"/>
          <p:cNvGrpSpPr/>
          <p:nvPr/>
        </p:nvGrpSpPr>
        <p:grpSpPr>
          <a:xfrm>
            <a:off x="3052459" y="1817672"/>
            <a:ext cx="6173182" cy="3127013"/>
            <a:chOff x="1231111" y="1635828"/>
            <a:chExt cx="6330999" cy="3393481"/>
          </a:xfrm>
        </p:grpSpPr>
        <p:cxnSp>
          <p:nvCxnSpPr>
            <p:cNvPr id="60" name="Straight Connector 59"/>
            <p:cNvCxnSpPr/>
            <p:nvPr/>
          </p:nvCxnSpPr>
          <p:spPr>
            <a:xfrm>
              <a:off x="4950588" y="1893094"/>
              <a:ext cx="646012"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74321" y="2787114"/>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060536" y="1835717"/>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376420" y="2598217"/>
              <a:ext cx="2132704" cy="434205"/>
            </a:xfrm>
            <a:prstGeom prst="rect">
              <a:avLst/>
            </a:prstGeom>
            <a:noFill/>
          </p:spPr>
          <p:txBody>
            <a:bodyPr wrap="square">
              <a:spAutoFit/>
            </a:bodyPr>
            <a:lstStyle/>
            <a:p>
              <a:pPr>
                <a:defRPr/>
              </a:pPr>
              <a:r>
                <a:rPr lang="en-US" sz="1000" b="1" dirty="0">
                  <a:solidFill>
                    <a:schemeClr val="tx1">
                      <a:lumMod val="90000"/>
                      <a:lumOff val="10000"/>
                    </a:schemeClr>
                  </a:solidFill>
                </a:rPr>
                <a:t>Physical Therapy</a:t>
              </a:r>
            </a:p>
            <a:p>
              <a:pPr>
                <a:defRPr/>
              </a:pPr>
              <a:r>
                <a:rPr lang="en-US" sz="1000" b="1" dirty="0">
                  <a:solidFill>
                    <a:schemeClr val="tx1">
                      <a:lumMod val="90000"/>
                      <a:lumOff val="10000"/>
                    </a:schemeClr>
                  </a:solidFill>
                </a:rPr>
                <a:t>$150 per visit up to 30</a:t>
              </a:r>
              <a:endParaRPr lang="en-US" sz="1000" b="1" dirty="0"/>
            </a:p>
          </p:txBody>
        </p:sp>
        <p:sp>
          <p:nvSpPr>
            <p:cNvPr id="64" name="TextBox 63"/>
            <p:cNvSpPr txBox="1"/>
            <p:nvPr/>
          </p:nvSpPr>
          <p:spPr>
            <a:xfrm>
              <a:off x="5846420" y="1682915"/>
              <a:ext cx="1715690" cy="434205"/>
            </a:xfrm>
            <a:prstGeom prst="rect">
              <a:avLst/>
            </a:prstGeom>
            <a:noFill/>
          </p:spPr>
          <p:txBody>
            <a:bodyPr wrap="square">
              <a:spAutoFit/>
            </a:bodyPr>
            <a:lstStyle/>
            <a:p>
              <a:pPr>
                <a:defRPr/>
              </a:pPr>
              <a:r>
                <a:rPr lang="en-US" sz="1000" b="1" dirty="0">
                  <a:solidFill>
                    <a:schemeClr val="tx1">
                      <a:lumMod val="90000"/>
                      <a:lumOff val="10000"/>
                    </a:schemeClr>
                  </a:solidFill>
                </a:rPr>
                <a:t>Emergency Room</a:t>
              </a:r>
              <a:br>
                <a:rPr lang="en-US" sz="1000" b="1" dirty="0">
                  <a:solidFill>
                    <a:schemeClr val="tx1">
                      <a:lumMod val="90000"/>
                      <a:lumOff val="10000"/>
                    </a:schemeClr>
                  </a:solidFill>
                </a:rPr>
              </a:br>
              <a:r>
                <a:rPr lang="en-US" sz="1000" b="1" dirty="0">
                  <a:solidFill>
                    <a:schemeClr val="tx1">
                      <a:lumMod val="90000"/>
                      <a:lumOff val="10000"/>
                    </a:schemeClr>
                  </a:solidFill>
                </a:rPr>
                <a:t>$250</a:t>
              </a:r>
            </a:p>
          </p:txBody>
        </p:sp>
        <p:cxnSp>
          <p:nvCxnSpPr>
            <p:cNvPr id="66" name="Straight Connector 65"/>
            <p:cNvCxnSpPr/>
            <p:nvPr/>
          </p:nvCxnSpPr>
          <p:spPr>
            <a:xfrm>
              <a:off x="5086790" y="2681883"/>
              <a:ext cx="493481"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003321" y="3604706"/>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rot="19291985">
              <a:off x="5599478" y="1858568"/>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9" name="Oval 68"/>
            <p:cNvSpPr/>
            <p:nvPr/>
          </p:nvSpPr>
          <p:spPr>
            <a:xfrm rot="19291985">
              <a:off x="2925628" y="1796334"/>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0" name="Oval 69"/>
            <p:cNvSpPr/>
            <p:nvPr/>
          </p:nvSpPr>
          <p:spPr>
            <a:xfrm rot="19291985">
              <a:off x="2951530" y="2739472"/>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1" name="Oval 70"/>
            <p:cNvSpPr/>
            <p:nvPr/>
          </p:nvSpPr>
          <p:spPr>
            <a:xfrm rot="19291985">
              <a:off x="2928360" y="3559262"/>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2" name="TextBox 71"/>
            <p:cNvSpPr txBox="1"/>
            <p:nvPr/>
          </p:nvSpPr>
          <p:spPr>
            <a:xfrm>
              <a:off x="5860577" y="3822290"/>
              <a:ext cx="1545835" cy="434205"/>
            </a:xfrm>
            <a:prstGeom prst="rect">
              <a:avLst/>
            </a:prstGeom>
            <a:noFill/>
          </p:spPr>
          <p:txBody>
            <a:bodyPr wrap="square">
              <a:spAutoFit/>
            </a:bodyPr>
            <a:lstStyle/>
            <a:p>
              <a:pPr>
                <a:defRPr/>
              </a:pPr>
              <a:r>
                <a:rPr lang="en-US" sz="1000" b="1" dirty="0">
                  <a:solidFill>
                    <a:schemeClr val="tx1">
                      <a:lumMod val="90000"/>
                      <a:lumOff val="10000"/>
                    </a:schemeClr>
                  </a:solidFill>
                </a:rPr>
                <a:t>Follow Up Care</a:t>
              </a:r>
            </a:p>
            <a:p>
              <a:pPr>
                <a:defRPr/>
              </a:pPr>
              <a:r>
                <a:rPr lang="en-US" sz="1000" b="1" dirty="0">
                  <a:solidFill>
                    <a:schemeClr val="tx1">
                      <a:lumMod val="90000"/>
                      <a:lumOff val="10000"/>
                    </a:schemeClr>
                  </a:solidFill>
                </a:rPr>
                <a:t>$100 per visit up to 6 </a:t>
              </a:r>
            </a:p>
          </p:txBody>
        </p:sp>
        <p:sp>
          <p:nvSpPr>
            <p:cNvPr id="74" name="TextBox 73"/>
            <p:cNvSpPr txBox="1"/>
            <p:nvPr/>
          </p:nvSpPr>
          <p:spPr>
            <a:xfrm>
              <a:off x="1231111" y="1635828"/>
              <a:ext cx="1649835" cy="434205"/>
            </a:xfrm>
            <a:prstGeom prst="rect">
              <a:avLst/>
            </a:prstGeom>
            <a:noFill/>
          </p:spPr>
          <p:txBody>
            <a:bodyPr wrap="square">
              <a:spAutoFit/>
            </a:bodyPr>
            <a:lstStyle/>
            <a:p>
              <a:pPr algn="r">
                <a:defRPr/>
              </a:pPr>
              <a:r>
                <a:rPr lang="en-US" sz="1000" b="1" dirty="0">
                  <a:solidFill>
                    <a:schemeClr val="tx1">
                      <a:lumMod val="90000"/>
                      <a:lumOff val="10000"/>
                    </a:schemeClr>
                  </a:solidFill>
                </a:rPr>
                <a:t>X-ray</a:t>
              </a:r>
            </a:p>
            <a:p>
              <a:pPr algn="r">
                <a:defRPr/>
              </a:pPr>
              <a:r>
                <a:rPr lang="en-US" sz="1000" b="1" dirty="0">
                  <a:solidFill>
                    <a:schemeClr val="tx1">
                      <a:lumMod val="90000"/>
                      <a:lumOff val="10000"/>
                    </a:schemeClr>
                  </a:solidFill>
                </a:rPr>
                <a:t>$125</a:t>
              </a:r>
            </a:p>
          </p:txBody>
        </p:sp>
        <p:sp>
          <p:nvSpPr>
            <p:cNvPr id="75" name="TextBox 74"/>
            <p:cNvSpPr txBox="1"/>
            <p:nvPr/>
          </p:nvSpPr>
          <p:spPr>
            <a:xfrm>
              <a:off x="1885959" y="3401217"/>
              <a:ext cx="1563822" cy="634607"/>
            </a:xfrm>
            <a:prstGeom prst="rect">
              <a:avLst/>
            </a:prstGeom>
            <a:noFill/>
          </p:spPr>
          <p:txBody>
            <a:bodyPr wrap="square">
              <a:spAutoFit/>
            </a:bodyPr>
            <a:lstStyle/>
            <a:p>
              <a:pPr>
                <a:defRPr/>
              </a:pPr>
              <a:r>
                <a:rPr lang="en-US" sz="1000" b="1" dirty="0">
                  <a:solidFill>
                    <a:schemeClr val="tx1">
                      <a:lumMod val="90000"/>
                      <a:lumOff val="10000"/>
                    </a:schemeClr>
                  </a:solidFill>
                </a:rPr>
                <a:t>Broken Tibia</a:t>
              </a:r>
            </a:p>
            <a:p>
              <a:pPr>
                <a:defRPr/>
              </a:pPr>
              <a:r>
                <a:rPr lang="en-US" sz="1000" b="1" dirty="0"/>
                <a:t>$3,000</a:t>
              </a:r>
            </a:p>
            <a:p>
              <a:pPr>
                <a:defRPr/>
              </a:pPr>
              <a:endParaRPr lang="en-US" sz="1200" b="1" dirty="0">
                <a:solidFill>
                  <a:srgbClr val="FF0000"/>
                </a:solidFill>
              </a:endParaRPr>
            </a:p>
          </p:txBody>
        </p:sp>
        <p:sp>
          <p:nvSpPr>
            <p:cNvPr id="76" name="Rectangle 75"/>
            <p:cNvSpPr/>
            <p:nvPr/>
          </p:nvSpPr>
          <p:spPr>
            <a:xfrm>
              <a:off x="3060536" y="4300541"/>
              <a:ext cx="2232632" cy="728768"/>
            </a:xfrm>
            <a:prstGeom prst="rect">
              <a:avLst/>
            </a:prstGeom>
          </p:spPr>
          <p:txBody>
            <a:bodyPr wrap="square" lIns="61544" tIns="30772" rIns="61544" bIns="30772">
              <a:spAutoFit/>
            </a:bodyPr>
            <a:lstStyle/>
            <a:p>
              <a:pPr algn="ctr">
                <a:lnSpc>
                  <a:spcPct val="90000"/>
                </a:lnSpc>
                <a:defRPr/>
              </a:pPr>
              <a:r>
                <a:rPr lang="en-US" sz="1600" b="1" dirty="0"/>
                <a:t>$9,975</a:t>
              </a:r>
            </a:p>
            <a:p>
              <a:pPr algn="ctr">
                <a:lnSpc>
                  <a:spcPct val="90000"/>
                </a:lnSpc>
                <a:defRPr/>
              </a:pPr>
              <a:r>
                <a:rPr lang="en-US" sz="1400" dirty="0"/>
                <a:t>  Total Benefit Paid in Cash</a:t>
              </a:r>
              <a:r>
                <a:rPr lang="en-US" sz="1400" dirty="0">
                  <a:solidFill>
                    <a:schemeClr val="accent2">
                      <a:lumMod val="75000"/>
                    </a:schemeClr>
                  </a:solidFill>
                </a:rPr>
                <a:t>!</a:t>
              </a:r>
            </a:p>
          </p:txBody>
        </p:sp>
        <p:sp>
          <p:nvSpPr>
            <p:cNvPr id="78" name="Oval 77"/>
            <p:cNvSpPr/>
            <p:nvPr/>
          </p:nvSpPr>
          <p:spPr>
            <a:xfrm rot="19291985">
              <a:off x="5607813" y="2630091"/>
              <a:ext cx="103585"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0" name="TextBox 79"/>
            <p:cNvSpPr txBox="1"/>
            <p:nvPr/>
          </p:nvSpPr>
          <p:spPr>
            <a:xfrm>
              <a:off x="5543335" y="2381280"/>
              <a:ext cx="1471351" cy="601207"/>
            </a:xfrm>
            <a:prstGeom prst="rect">
              <a:avLst/>
            </a:prstGeom>
            <a:noFill/>
          </p:spPr>
          <p:txBody>
            <a:bodyPr wrap="square">
              <a:spAutoFit/>
            </a:bodyPr>
            <a:lstStyle/>
            <a:p>
              <a:pPr algn="r">
                <a:defRPr/>
              </a:pPr>
              <a:r>
                <a:rPr lang="en-US" sz="1000" b="1" dirty="0">
                  <a:solidFill>
                    <a:schemeClr val="tx1">
                      <a:lumMod val="90000"/>
                      <a:lumOff val="10000"/>
                    </a:schemeClr>
                  </a:solidFill>
                </a:rPr>
                <a:t>Broken Wrist (surgical repair)</a:t>
              </a:r>
            </a:p>
            <a:p>
              <a:pPr algn="r">
                <a:defRPr/>
              </a:pPr>
              <a:r>
                <a:rPr lang="en-US" sz="1000" b="1" dirty="0"/>
                <a:t>$1,500</a:t>
              </a:r>
            </a:p>
          </p:txBody>
        </p:sp>
        <p:cxnSp>
          <p:nvCxnSpPr>
            <p:cNvPr id="81" name="Straight Connector 80"/>
            <p:cNvCxnSpPr/>
            <p:nvPr/>
          </p:nvCxnSpPr>
          <p:spPr>
            <a:xfrm>
              <a:off x="4953964" y="3925944"/>
              <a:ext cx="663374"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rot="19291985">
              <a:off x="5607813" y="3890226"/>
              <a:ext cx="103585" cy="103585"/>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pic>
        <p:nvPicPr>
          <p:cNvPr id="83" name="Picture 82"/>
          <p:cNvPicPr>
            <a:picLocks noChangeAspect="1"/>
          </p:cNvPicPr>
          <p:nvPr/>
        </p:nvPicPr>
        <p:blipFill>
          <a:blip r:embed="rId2">
            <a:clrChange>
              <a:clrFrom>
                <a:srgbClr val="FFFFFF"/>
              </a:clrFrom>
              <a:clrTo>
                <a:srgbClr val="FFFFFF">
                  <a:alpha val="0"/>
                </a:srgbClr>
              </a:clrTo>
            </a:clrChange>
          </a:blip>
          <a:stretch>
            <a:fillRect/>
          </a:stretch>
        </p:blipFill>
        <p:spPr>
          <a:xfrm>
            <a:off x="5482854" y="1350045"/>
            <a:ext cx="1196364" cy="2855607"/>
          </a:xfrm>
          <a:prstGeom prst="rect">
            <a:avLst/>
          </a:prstGeom>
        </p:spPr>
      </p:pic>
      <p:sp>
        <p:nvSpPr>
          <p:cNvPr id="31" name="TextBox 30"/>
          <p:cNvSpPr txBox="1"/>
          <p:nvPr/>
        </p:nvSpPr>
        <p:spPr>
          <a:xfrm>
            <a:off x="4152985" y="1105729"/>
            <a:ext cx="3543570" cy="415498"/>
          </a:xfrm>
          <a:prstGeom prst="rect">
            <a:avLst/>
          </a:prstGeom>
          <a:noFill/>
        </p:spPr>
        <p:txBody>
          <a:bodyPr wrap="square" rtlCol="0">
            <a:spAutoFit/>
          </a:bodyPr>
          <a:lstStyle/>
          <a:p>
            <a:pPr lvl="1" algn="ctr"/>
            <a:r>
              <a:rPr lang="en-US" sz="1200" b="1" dirty="0"/>
              <a:t>Injury Example</a:t>
            </a:r>
          </a:p>
          <a:p>
            <a:pPr algn="l"/>
            <a:endParaRPr lang="en-US" sz="900" dirty="0"/>
          </a:p>
        </p:txBody>
      </p:sp>
      <p:graphicFrame>
        <p:nvGraphicFramePr>
          <p:cNvPr id="32" name="Table 31"/>
          <p:cNvGraphicFramePr>
            <a:graphicFrameLocks noGrp="1"/>
          </p:cNvGraphicFramePr>
          <p:nvPr>
            <p:extLst>
              <p:ext uri="{D42A27DB-BD31-4B8C-83A1-F6EECF244321}">
                <p14:modId xmlns:p14="http://schemas.microsoft.com/office/powerpoint/2010/main" val="2647528807"/>
              </p:ext>
            </p:extLst>
          </p:nvPr>
        </p:nvGraphicFramePr>
        <p:xfrm>
          <a:off x="754637" y="4996620"/>
          <a:ext cx="10700333" cy="1189048"/>
        </p:xfrm>
        <a:graphic>
          <a:graphicData uri="http://schemas.openxmlformats.org/drawingml/2006/table">
            <a:tbl>
              <a:tblPr firstRow="1" bandRow="1">
                <a:tableStyleId>{5C22544A-7EE6-4342-B048-85BDC9FD1C3A}</a:tableStyleId>
              </a:tblPr>
              <a:tblGrid>
                <a:gridCol w="1189466">
                  <a:extLst>
                    <a:ext uri="{9D8B030D-6E8A-4147-A177-3AD203B41FA5}">
                      <a16:colId xmlns:a16="http://schemas.microsoft.com/office/drawing/2014/main" val="2222264988"/>
                    </a:ext>
                  </a:extLst>
                </a:gridCol>
                <a:gridCol w="3174076">
                  <a:extLst>
                    <a:ext uri="{9D8B030D-6E8A-4147-A177-3AD203B41FA5}">
                      <a16:colId xmlns:a16="http://schemas.microsoft.com/office/drawing/2014/main" val="1035770140"/>
                    </a:ext>
                  </a:extLst>
                </a:gridCol>
                <a:gridCol w="1986231">
                  <a:extLst>
                    <a:ext uri="{9D8B030D-6E8A-4147-A177-3AD203B41FA5}">
                      <a16:colId xmlns:a16="http://schemas.microsoft.com/office/drawing/2014/main" val="3137889885"/>
                    </a:ext>
                  </a:extLst>
                </a:gridCol>
                <a:gridCol w="1869394">
                  <a:extLst>
                    <a:ext uri="{9D8B030D-6E8A-4147-A177-3AD203B41FA5}">
                      <a16:colId xmlns:a16="http://schemas.microsoft.com/office/drawing/2014/main" val="78129463"/>
                    </a:ext>
                  </a:extLst>
                </a:gridCol>
                <a:gridCol w="2481166">
                  <a:extLst>
                    <a:ext uri="{9D8B030D-6E8A-4147-A177-3AD203B41FA5}">
                      <a16:colId xmlns:a16="http://schemas.microsoft.com/office/drawing/2014/main" val="3649883639"/>
                    </a:ext>
                  </a:extLst>
                </a:gridCol>
              </a:tblGrid>
              <a:tr h="386611">
                <a:tc>
                  <a:txBody>
                    <a:bodyPr/>
                    <a:lstStyle/>
                    <a:p>
                      <a:r>
                        <a:rPr lang="en-US" sz="1200" dirty="0"/>
                        <a:t>Medical</a:t>
                      </a:r>
                      <a:r>
                        <a:rPr lang="en-US" sz="1200" baseline="0" dirty="0"/>
                        <a:t> Plan </a:t>
                      </a:r>
                      <a:endParaRPr lang="en-US" sz="1200" dirty="0"/>
                    </a:p>
                  </a:txBody>
                  <a:tcPr/>
                </a:tc>
                <a:tc>
                  <a:txBody>
                    <a:bodyPr/>
                    <a:lstStyle/>
                    <a:p>
                      <a:pPr algn="ctr"/>
                      <a:r>
                        <a:rPr lang="en-US" sz="1200" dirty="0"/>
                        <a:t>Deductible</a:t>
                      </a:r>
                      <a:r>
                        <a:rPr lang="en-US" sz="1200" baseline="0" dirty="0"/>
                        <a:t> / Out of Pocket Maximum</a:t>
                      </a:r>
                      <a:endParaRPr lang="en-US" sz="1200" dirty="0"/>
                    </a:p>
                  </a:txBody>
                  <a:tcPr/>
                </a:tc>
                <a:tc>
                  <a:txBody>
                    <a:bodyPr/>
                    <a:lstStyle/>
                    <a:p>
                      <a:pPr algn="ctr"/>
                      <a:r>
                        <a:rPr lang="en-US" sz="1200" dirty="0"/>
                        <a:t>Insurance</a:t>
                      </a:r>
                      <a:r>
                        <a:rPr lang="en-US" sz="1200" baseline="0" dirty="0"/>
                        <a:t> Claim Expense </a:t>
                      </a:r>
                      <a:endParaRPr lang="en-US" sz="1200" dirty="0"/>
                    </a:p>
                  </a:txBody>
                  <a:tcPr/>
                </a:tc>
                <a:tc>
                  <a:txBody>
                    <a:bodyPr/>
                    <a:lstStyle/>
                    <a:p>
                      <a:pPr algn="ctr"/>
                      <a:r>
                        <a:rPr lang="en-US" sz="1200" dirty="0"/>
                        <a:t>Accident</a:t>
                      </a:r>
                      <a:r>
                        <a:rPr lang="en-US" sz="1200" baseline="0" dirty="0"/>
                        <a:t> Claim Amount</a:t>
                      </a:r>
                      <a:endParaRPr lang="en-US" sz="1200" dirty="0"/>
                    </a:p>
                  </a:txBody>
                  <a:tcPr/>
                </a:tc>
                <a:tc>
                  <a:txBody>
                    <a:bodyPr/>
                    <a:lstStyle/>
                    <a:p>
                      <a:pPr algn="ctr"/>
                      <a:r>
                        <a:rPr lang="en-US" sz="1200" dirty="0"/>
                        <a:t>Out of Pocket Expense</a:t>
                      </a:r>
                    </a:p>
                  </a:txBody>
                  <a:tcPr/>
                </a:tc>
                <a:extLst>
                  <a:ext uri="{0D108BD9-81ED-4DB2-BD59-A6C34878D82A}">
                    <a16:rowId xmlns:a16="http://schemas.microsoft.com/office/drawing/2014/main" val="957865753"/>
                  </a:ext>
                </a:extLst>
              </a:tr>
              <a:tr h="403708">
                <a:tc>
                  <a:txBody>
                    <a:bodyPr/>
                    <a:lstStyle/>
                    <a:p>
                      <a:r>
                        <a:rPr lang="en-US" sz="1100" b="1" dirty="0">
                          <a:solidFill>
                            <a:schemeClr val="bg1"/>
                          </a:solidFill>
                        </a:rPr>
                        <a:t>PPO</a:t>
                      </a:r>
                    </a:p>
                  </a:txBody>
                  <a:tcPr marL="68580" marR="68580" marT="34290" marB="34290"/>
                </a:tc>
                <a:tc>
                  <a:txBody>
                    <a:bodyPr/>
                    <a:lstStyle/>
                    <a:p>
                      <a:pPr algn="ctr"/>
                      <a:r>
                        <a:rPr lang="en-US" sz="1100" dirty="0">
                          <a:solidFill>
                            <a:schemeClr val="bg1"/>
                          </a:solidFill>
                        </a:rPr>
                        <a:t>$750</a:t>
                      </a:r>
                      <a:r>
                        <a:rPr lang="en-US" sz="1100" baseline="0" dirty="0">
                          <a:solidFill>
                            <a:schemeClr val="bg1"/>
                          </a:solidFill>
                        </a:rPr>
                        <a:t> individual </a:t>
                      </a:r>
                    </a:p>
                    <a:p>
                      <a:pPr algn="ctr"/>
                      <a:r>
                        <a:rPr lang="en-US" sz="1100" baseline="0" dirty="0">
                          <a:solidFill>
                            <a:schemeClr val="bg1"/>
                          </a:solidFill>
                        </a:rPr>
                        <a:t>($3,500 Out of Packet Max)</a:t>
                      </a:r>
                      <a:endParaRPr lang="en-US" sz="1100" dirty="0">
                        <a:solidFill>
                          <a:schemeClr val="bg1"/>
                        </a:solidFill>
                      </a:endParaRPr>
                    </a:p>
                  </a:txBody>
                  <a:tcPr/>
                </a:tc>
                <a:tc>
                  <a:txBody>
                    <a:bodyPr/>
                    <a:lstStyle/>
                    <a:p>
                      <a:pPr algn="ctr"/>
                      <a:r>
                        <a:rPr lang="en-US" sz="1100" b="1"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$9,975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$6,475 for other expenses</a:t>
                      </a:r>
                      <a:endParaRPr lang="en-US" sz="1100" dirty="0">
                        <a:solidFill>
                          <a:schemeClr val="bg1"/>
                        </a:solidFill>
                      </a:endParaRPr>
                    </a:p>
                  </a:txBody>
                  <a:tcPr/>
                </a:tc>
                <a:extLst>
                  <a:ext uri="{0D108BD9-81ED-4DB2-BD59-A6C34878D82A}">
                    <a16:rowId xmlns:a16="http://schemas.microsoft.com/office/drawing/2014/main" val="2089672470"/>
                  </a:ext>
                </a:extLst>
              </a:tr>
              <a:tr h="305128">
                <a:tc>
                  <a:txBody>
                    <a:bodyPr/>
                    <a:lstStyle/>
                    <a:p>
                      <a:r>
                        <a:rPr lang="en-US" sz="1100" b="1" dirty="0">
                          <a:solidFill>
                            <a:schemeClr val="bg1"/>
                          </a:solidFill>
                        </a:rPr>
                        <a:t>HDHP</a:t>
                      </a:r>
                    </a:p>
                  </a:txBody>
                  <a:tcPr marL="68580" marR="68580" marT="34290" marB="34290"/>
                </a:tc>
                <a:tc>
                  <a:txBody>
                    <a:bodyPr/>
                    <a:lstStyle/>
                    <a:p>
                      <a:pPr algn="ctr"/>
                      <a:r>
                        <a:rPr lang="en-US" sz="1100" dirty="0">
                          <a:solidFill>
                            <a:schemeClr val="bg1"/>
                          </a:solidFill>
                        </a:rPr>
                        <a:t>$3,300 individual and Out of Pocket Max</a:t>
                      </a:r>
                    </a:p>
                  </a:txBody>
                  <a:tcPr/>
                </a:tc>
                <a:tc>
                  <a:txBody>
                    <a:bodyPr/>
                    <a:lstStyle/>
                    <a:p>
                      <a:pPr algn="ctr"/>
                      <a:r>
                        <a:rPr lang="en-US" sz="1100" b="1"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$9,975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$6,675 for other expenses</a:t>
                      </a:r>
                      <a:endParaRPr lang="en-US" sz="1100" dirty="0">
                        <a:solidFill>
                          <a:schemeClr val="bg1"/>
                        </a:solidFill>
                      </a:endParaRPr>
                    </a:p>
                  </a:txBody>
                  <a:tcPr/>
                </a:tc>
                <a:extLst>
                  <a:ext uri="{0D108BD9-81ED-4DB2-BD59-A6C34878D82A}">
                    <a16:rowId xmlns:a16="http://schemas.microsoft.com/office/drawing/2014/main" val="195185478"/>
                  </a:ext>
                </a:extLst>
              </a:tr>
            </a:tbl>
          </a:graphicData>
        </a:graphic>
      </p:graphicFrame>
      <p:pic>
        <p:nvPicPr>
          <p:cNvPr id="2" name="Picture 1">
            <a:extLst>
              <a:ext uri="{FF2B5EF4-FFF2-40B4-BE49-F238E27FC236}">
                <a16:creationId xmlns:a16="http://schemas.microsoft.com/office/drawing/2014/main" id="{1EEC1B0C-8C1F-15C2-2F43-75971BE56200}"/>
              </a:ext>
            </a:extLst>
          </p:cNvPr>
          <p:cNvPicPr>
            <a:picLocks noChangeAspect="1"/>
          </p:cNvPicPr>
          <p:nvPr/>
        </p:nvPicPr>
        <p:blipFill>
          <a:blip r:embed="rId3"/>
          <a:stretch>
            <a:fillRect/>
          </a:stretch>
        </p:blipFill>
        <p:spPr>
          <a:xfrm>
            <a:off x="9798401" y="2310437"/>
            <a:ext cx="1914525" cy="619125"/>
          </a:xfrm>
          <a:prstGeom prst="rect">
            <a:avLst/>
          </a:prstGeom>
        </p:spPr>
      </p:pic>
    </p:spTree>
    <p:extLst>
      <p:ext uri="{BB962C8B-B14F-4D97-AF65-F5344CB8AC3E}">
        <p14:creationId xmlns:p14="http://schemas.microsoft.com/office/powerpoint/2010/main" val="131080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tx1"/>
                </a:solidFill>
              </a:rPr>
              <a:t>Group Critical Illness Plan</a:t>
            </a:r>
          </a:p>
        </p:txBody>
      </p:sp>
      <p:sp>
        <p:nvSpPr>
          <p:cNvPr id="7" name="Content Placeholder 1"/>
          <p:cNvSpPr txBox="1">
            <a:spLocks/>
          </p:cNvSpPr>
          <p:nvPr/>
        </p:nvSpPr>
        <p:spPr>
          <a:xfrm>
            <a:off x="405857" y="1005840"/>
            <a:ext cx="10958130" cy="1103922"/>
          </a:xfrm>
          <a:prstGeom prst="rect">
            <a:avLst/>
          </a:prstGeom>
        </p:spPr>
        <p:txBody>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The Group Critical Illness Plan is available through Securian. This plan provides coverage in a lump-sum benefit if you are diagnosed with an illness below, amongst others. </a:t>
            </a:r>
            <a:r>
              <a:rPr lang="en-US" sz="1800" b="1" dirty="0"/>
              <a:t>You can choose a benefit between $10k, $20k, and $30k. </a:t>
            </a:r>
            <a:r>
              <a:rPr lang="en-US" sz="1800" dirty="0"/>
              <a:t>Your spouse can elect 100% of your coverage and children are eligible for 50%. </a:t>
            </a:r>
            <a:endParaRPr lang="en-US" sz="1800" b="1" dirty="0"/>
          </a:p>
        </p:txBody>
      </p:sp>
      <p:graphicFrame>
        <p:nvGraphicFramePr>
          <p:cNvPr id="8" name="Table 7"/>
          <p:cNvGraphicFramePr>
            <a:graphicFrameLocks noGrp="1"/>
          </p:cNvGraphicFramePr>
          <p:nvPr>
            <p:extLst>
              <p:ext uri="{D42A27DB-BD31-4B8C-83A1-F6EECF244321}">
                <p14:modId xmlns:p14="http://schemas.microsoft.com/office/powerpoint/2010/main" val="3877731656"/>
              </p:ext>
            </p:extLst>
          </p:nvPr>
        </p:nvGraphicFramePr>
        <p:xfrm>
          <a:off x="3334871" y="2294965"/>
          <a:ext cx="5859929" cy="4029405"/>
        </p:xfrm>
        <a:graphic>
          <a:graphicData uri="http://schemas.openxmlformats.org/drawingml/2006/table">
            <a:tbl>
              <a:tblPr firstRow="1" bandRow="1">
                <a:tableStyleId>{5C22544A-7EE6-4342-B048-85BDC9FD1C3A}</a:tableStyleId>
              </a:tblPr>
              <a:tblGrid>
                <a:gridCol w="3175593">
                  <a:extLst>
                    <a:ext uri="{9D8B030D-6E8A-4147-A177-3AD203B41FA5}">
                      <a16:colId xmlns:a16="http://schemas.microsoft.com/office/drawing/2014/main" val="2222264988"/>
                    </a:ext>
                  </a:extLst>
                </a:gridCol>
                <a:gridCol w="2684336">
                  <a:extLst>
                    <a:ext uri="{9D8B030D-6E8A-4147-A177-3AD203B41FA5}">
                      <a16:colId xmlns:a16="http://schemas.microsoft.com/office/drawing/2014/main" val="1035770140"/>
                    </a:ext>
                  </a:extLst>
                </a:gridCol>
              </a:tblGrid>
              <a:tr h="269312">
                <a:tc>
                  <a:txBody>
                    <a:bodyPr/>
                    <a:lstStyle/>
                    <a:p>
                      <a:r>
                        <a:rPr lang="en-US" sz="1200" dirty="0"/>
                        <a:t>Incident</a:t>
                      </a:r>
                    </a:p>
                  </a:txBody>
                  <a:tcPr/>
                </a:tc>
                <a:tc>
                  <a:txBody>
                    <a:bodyPr/>
                    <a:lstStyle/>
                    <a:p>
                      <a:r>
                        <a:rPr lang="en-US" sz="1200" dirty="0"/>
                        <a:t>Payout</a:t>
                      </a:r>
                    </a:p>
                  </a:txBody>
                  <a:tcPr/>
                </a:tc>
                <a:extLst>
                  <a:ext uri="{0D108BD9-81ED-4DB2-BD59-A6C34878D82A}">
                    <a16:rowId xmlns:a16="http://schemas.microsoft.com/office/drawing/2014/main" val="957865753"/>
                  </a:ext>
                </a:extLst>
              </a:tr>
              <a:tr h="249260">
                <a:tc>
                  <a:txBody>
                    <a:bodyPr/>
                    <a:lstStyle/>
                    <a:p>
                      <a:r>
                        <a:rPr lang="en-US" sz="1100" dirty="0"/>
                        <a:t>Heart Attack</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2297681722"/>
                  </a:ext>
                </a:extLst>
              </a:tr>
              <a:tr h="249260">
                <a:tc>
                  <a:txBody>
                    <a:bodyPr/>
                    <a:lstStyle/>
                    <a:p>
                      <a:r>
                        <a:rPr lang="en-US" sz="1100" dirty="0"/>
                        <a:t>Stroke</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575935853"/>
                  </a:ext>
                </a:extLst>
              </a:tr>
              <a:tr h="249260">
                <a:tc>
                  <a:txBody>
                    <a:bodyPr/>
                    <a:lstStyle/>
                    <a:p>
                      <a:r>
                        <a:rPr lang="en-US" sz="1100" dirty="0">
                          <a:solidFill>
                            <a:schemeClr val="bg1"/>
                          </a:solidFill>
                        </a:rPr>
                        <a:t>Invasive Cancer</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3509315784"/>
                  </a:ext>
                </a:extLst>
              </a:tr>
              <a:tr h="263274">
                <a:tc>
                  <a:txBody>
                    <a:bodyPr/>
                    <a:lstStyle/>
                    <a:p>
                      <a:r>
                        <a:rPr lang="en-US" sz="1100" dirty="0"/>
                        <a:t>Non-Invasive Cancer (Carcinoma In Situ)</a:t>
                      </a:r>
                    </a:p>
                  </a:txBody>
                  <a:tcPr marL="68580" marR="68580" marT="34290" marB="34290"/>
                </a:tc>
                <a:tc>
                  <a:txBody>
                    <a:bodyPr/>
                    <a:lstStyle/>
                    <a:p>
                      <a:pPr algn="l">
                        <a:lnSpc>
                          <a:spcPct val="90000"/>
                        </a:lnSpc>
                      </a:pPr>
                      <a:r>
                        <a:rPr lang="en-US" sz="1100" dirty="0">
                          <a:solidFill>
                            <a:schemeClr val="bg1"/>
                          </a:solidFill>
                        </a:rPr>
                        <a:t>25%</a:t>
                      </a:r>
                    </a:p>
                  </a:txBody>
                  <a:tcPr/>
                </a:tc>
                <a:extLst>
                  <a:ext uri="{0D108BD9-81ED-4DB2-BD59-A6C34878D82A}">
                    <a16:rowId xmlns:a16="http://schemas.microsoft.com/office/drawing/2014/main" val="1623293079"/>
                  </a:ext>
                </a:extLst>
              </a:tr>
              <a:tr h="264393">
                <a:tc>
                  <a:txBody>
                    <a:bodyPr/>
                    <a:lstStyle/>
                    <a:p>
                      <a:r>
                        <a:rPr lang="en-US" sz="1100" dirty="0"/>
                        <a:t>Major Organ Failure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2582145932"/>
                  </a:ext>
                </a:extLst>
              </a:tr>
              <a:tr h="305068">
                <a:tc>
                  <a:txBody>
                    <a:bodyPr/>
                    <a:lstStyle/>
                    <a:p>
                      <a:r>
                        <a:rPr lang="en-US" sz="1100" dirty="0"/>
                        <a:t>ALS</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2674237662"/>
                  </a:ext>
                </a:extLst>
              </a:tr>
              <a:tr h="305069">
                <a:tc>
                  <a:txBody>
                    <a:bodyPr/>
                    <a:lstStyle/>
                    <a:p>
                      <a:r>
                        <a:rPr lang="en-US" sz="1100" dirty="0"/>
                        <a:t>Alzheimer’s Disease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4207432407"/>
                  </a:ext>
                </a:extLst>
              </a:tr>
              <a:tr h="261829">
                <a:tc>
                  <a:txBody>
                    <a:bodyPr/>
                    <a:lstStyle/>
                    <a:p>
                      <a:r>
                        <a:rPr lang="en-US" sz="1100" dirty="0"/>
                        <a:t>Benign Brain Tumor</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884218367"/>
                  </a:ext>
                </a:extLst>
              </a:tr>
              <a:tr h="261829">
                <a:tc>
                  <a:txBody>
                    <a:bodyPr/>
                    <a:lstStyle/>
                    <a:p>
                      <a:r>
                        <a:rPr lang="en-US" sz="1100" dirty="0"/>
                        <a:t>MS</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1575468663"/>
                  </a:ext>
                </a:extLst>
              </a:tr>
              <a:tr h="261829">
                <a:tc>
                  <a:txBody>
                    <a:bodyPr/>
                    <a:lstStyle/>
                    <a:p>
                      <a:r>
                        <a:rPr lang="en-US" sz="1100" dirty="0"/>
                        <a:t>Parkinson’s Disease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503334893"/>
                  </a:ext>
                </a:extLst>
              </a:tr>
              <a:tr h="261829">
                <a:tc>
                  <a:txBody>
                    <a:bodyPr/>
                    <a:lstStyle/>
                    <a:p>
                      <a:r>
                        <a:rPr lang="en-US" sz="1100" dirty="0"/>
                        <a:t>Coronary</a:t>
                      </a:r>
                      <a:r>
                        <a:rPr lang="en-US" sz="1100" baseline="0" dirty="0"/>
                        <a:t> Artery Bypass</a:t>
                      </a:r>
                      <a:endParaRPr lang="en-US" sz="1100" dirty="0"/>
                    </a:p>
                  </a:txBody>
                  <a:tcPr marL="68580" marR="68580" marT="34290" marB="34290"/>
                </a:tc>
                <a:tc>
                  <a:txBody>
                    <a:bodyPr/>
                    <a:lstStyle/>
                    <a:p>
                      <a:pPr algn="l">
                        <a:lnSpc>
                          <a:spcPct val="90000"/>
                        </a:lnSpc>
                      </a:pPr>
                      <a:r>
                        <a:rPr lang="en-US" sz="1100" dirty="0">
                          <a:solidFill>
                            <a:schemeClr val="bg1"/>
                          </a:solidFill>
                        </a:rPr>
                        <a:t>25%</a:t>
                      </a:r>
                    </a:p>
                  </a:txBody>
                  <a:tcPr/>
                </a:tc>
                <a:extLst>
                  <a:ext uri="{0D108BD9-81ED-4DB2-BD59-A6C34878D82A}">
                    <a16:rowId xmlns:a16="http://schemas.microsoft.com/office/drawing/2014/main" val="3651923577"/>
                  </a:ext>
                </a:extLst>
              </a:tr>
              <a:tr h="261829">
                <a:tc>
                  <a:txBody>
                    <a:bodyPr/>
                    <a:lstStyle/>
                    <a:p>
                      <a:r>
                        <a:rPr lang="en-US" sz="1100" dirty="0"/>
                        <a:t>End</a:t>
                      </a:r>
                      <a:r>
                        <a:rPr lang="en-US" sz="1100" baseline="0" dirty="0"/>
                        <a:t> Stage Renal Failure</a:t>
                      </a:r>
                      <a:endParaRPr lang="en-US" sz="1100" dirty="0"/>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505284437"/>
                  </a:ext>
                </a:extLst>
              </a:tr>
              <a:tr h="261829">
                <a:tc>
                  <a:txBody>
                    <a:bodyPr/>
                    <a:lstStyle/>
                    <a:p>
                      <a:r>
                        <a:rPr lang="en-US" sz="1100" dirty="0"/>
                        <a:t>Wellness</a:t>
                      </a:r>
                    </a:p>
                  </a:txBody>
                  <a:tcPr marL="68580" marR="68580" marT="34290" marB="34290"/>
                </a:tc>
                <a:tc>
                  <a:txBody>
                    <a:bodyPr/>
                    <a:lstStyle/>
                    <a:p>
                      <a:pPr algn="l">
                        <a:lnSpc>
                          <a:spcPct val="90000"/>
                        </a:lnSpc>
                      </a:pPr>
                      <a:r>
                        <a:rPr lang="en-US" sz="1100" dirty="0">
                          <a:solidFill>
                            <a:schemeClr val="bg1"/>
                          </a:solidFill>
                        </a:rPr>
                        <a:t>$50 Per Calendar Year</a:t>
                      </a:r>
                    </a:p>
                  </a:txBody>
                  <a:tcPr/>
                </a:tc>
                <a:extLst>
                  <a:ext uri="{0D108BD9-81ED-4DB2-BD59-A6C34878D82A}">
                    <a16:rowId xmlns:a16="http://schemas.microsoft.com/office/drawing/2014/main" val="405456047"/>
                  </a:ext>
                </a:extLst>
              </a:tr>
              <a:tr h="269067">
                <a:tc>
                  <a:txBody>
                    <a:bodyPr/>
                    <a:lstStyle/>
                    <a:p>
                      <a:r>
                        <a:rPr lang="en-US" sz="1100" dirty="0"/>
                        <a:t>Recurrence (1 Month Separation)</a:t>
                      </a:r>
                    </a:p>
                  </a:txBody>
                  <a:tcPr marL="68580" marR="68580" marT="34290" marB="34290"/>
                </a:tc>
                <a:tc>
                  <a:txBody>
                    <a:bodyPr/>
                    <a:lstStyle/>
                    <a:p>
                      <a:pPr algn="l">
                        <a:lnSpc>
                          <a:spcPct val="90000"/>
                        </a:lnSpc>
                      </a:pPr>
                      <a:r>
                        <a:rPr lang="en-US" sz="1100" dirty="0">
                          <a:solidFill>
                            <a:schemeClr val="bg1"/>
                          </a:solidFill>
                        </a:rPr>
                        <a:t>Up to 100%</a:t>
                      </a:r>
                    </a:p>
                  </a:txBody>
                  <a:tcPr/>
                </a:tc>
                <a:extLst>
                  <a:ext uri="{0D108BD9-81ED-4DB2-BD59-A6C34878D82A}">
                    <a16:rowId xmlns:a16="http://schemas.microsoft.com/office/drawing/2014/main" val="545262992"/>
                  </a:ext>
                </a:extLst>
              </a:tr>
            </a:tbl>
          </a:graphicData>
        </a:graphic>
      </p:graphicFrame>
      <p:sp>
        <p:nvSpPr>
          <p:cNvPr id="34" name="Rectangle 33"/>
          <p:cNvSpPr/>
          <p:nvPr/>
        </p:nvSpPr>
        <p:spPr>
          <a:xfrm>
            <a:off x="3214474" y="6379977"/>
            <a:ext cx="6046882" cy="307777"/>
          </a:xfrm>
          <a:prstGeom prst="rect">
            <a:avLst/>
          </a:prstGeom>
        </p:spPr>
        <p:txBody>
          <a:bodyPr wrap="square">
            <a:spAutoFit/>
          </a:bodyPr>
          <a:lstStyle/>
          <a:p>
            <a:pPr algn="ctr">
              <a:defRPr/>
            </a:pPr>
            <a:r>
              <a:rPr lang="en-US" sz="1400" i="1" dirty="0">
                <a:solidFill>
                  <a:schemeClr val="tx1">
                    <a:lumMod val="90000"/>
                    <a:lumOff val="10000"/>
                  </a:schemeClr>
                </a:solidFill>
              </a:rPr>
              <a:t>Rates will vary based on age and amount of coverage elected. </a:t>
            </a:r>
          </a:p>
        </p:txBody>
      </p:sp>
      <p:pic>
        <p:nvPicPr>
          <p:cNvPr id="2" name="Picture 1">
            <a:extLst>
              <a:ext uri="{FF2B5EF4-FFF2-40B4-BE49-F238E27FC236}">
                <a16:creationId xmlns:a16="http://schemas.microsoft.com/office/drawing/2014/main" id="{9C8E033B-7A12-5362-1E55-8A8F169EE74C}"/>
              </a:ext>
            </a:extLst>
          </p:cNvPr>
          <p:cNvPicPr>
            <a:picLocks noChangeAspect="1"/>
          </p:cNvPicPr>
          <p:nvPr/>
        </p:nvPicPr>
        <p:blipFill>
          <a:blip r:embed="rId2"/>
          <a:stretch>
            <a:fillRect/>
          </a:stretch>
        </p:blipFill>
        <p:spPr>
          <a:xfrm>
            <a:off x="9886417" y="5878276"/>
            <a:ext cx="1914525" cy="619125"/>
          </a:xfrm>
          <a:prstGeom prst="rect">
            <a:avLst/>
          </a:prstGeom>
        </p:spPr>
      </p:pic>
    </p:spTree>
    <p:extLst>
      <p:ext uri="{BB962C8B-B14F-4D97-AF65-F5344CB8AC3E}">
        <p14:creationId xmlns:p14="http://schemas.microsoft.com/office/powerpoint/2010/main" val="33719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7112" y="592389"/>
            <a:ext cx="11417774" cy="619125"/>
          </a:xfrm>
        </p:spPr>
        <p:txBody>
          <a:bodyPr>
            <a:normAutofit fontScale="90000"/>
          </a:bodyPr>
          <a:lstStyle/>
          <a:p>
            <a:r>
              <a:rPr lang="en-US" b="1" dirty="0">
                <a:solidFill>
                  <a:schemeClr val="tx1"/>
                </a:solidFill>
              </a:rPr>
              <a:t>How Your Critical Illness Plan Works With </a:t>
            </a:r>
            <a:br>
              <a:rPr lang="en-US" b="1" dirty="0">
                <a:solidFill>
                  <a:schemeClr val="tx1"/>
                </a:solidFill>
              </a:rPr>
            </a:br>
            <a:r>
              <a:rPr lang="en-US" b="1" dirty="0">
                <a:solidFill>
                  <a:schemeClr val="tx1"/>
                </a:solidFill>
              </a:rPr>
              <a:t>Your Medical Plan</a:t>
            </a:r>
          </a:p>
        </p:txBody>
      </p:sp>
      <p:grpSp>
        <p:nvGrpSpPr>
          <p:cNvPr id="6" name="Group 5"/>
          <p:cNvGrpSpPr/>
          <p:nvPr/>
        </p:nvGrpSpPr>
        <p:grpSpPr>
          <a:xfrm>
            <a:off x="2322674" y="1242404"/>
            <a:ext cx="5373527" cy="2698807"/>
            <a:chOff x="461939" y="1306178"/>
            <a:chExt cx="5447154" cy="2997396"/>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9600" y="1783979"/>
              <a:ext cx="2899493" cy="2519595"/>
            </a:xfrm>
            <a:prstGeom prst="rect">
              <a:avLst/>
            </a:prstGeom>
          </p:spPr>
        </p:pic>
        <p:cxnSp>
          <p:nvCxnSpPr>
            <p:cNvPr id="10" name="Straight Connector 9"/>
            <p:cNvCxnSpPr/>
            <p:nvPr/>
          </p:nvCxnSpPr>
          <p:spPr>
            <a:xfrm>
              <a:off x="2509012" y="2109327"/>
              <a:ext cx="566429"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1939" y="1737922"/>
              <a:ext cx="1891797" cy="584775"/>
            </a:xfrm>
            <a:prstGeom prst="rect">
              <a:avLst/>
            </a:prstGeom>
            <a:noFill/>
          </p:spPr>
          <p:txBody>
            <a:bodyPr wrap="square">
              <a:spAutoFit/>
            </a:bodyPr>
            <a:lstStyle/>
            <a:p>
              <a:pPr algn="r">
                <a:defRPr/>
              </a:pPr>
              <a:r>
                <a:rPr lang="en-US" sz="1600" b="1" dirty="0">
                  <a:solidFill>
                    <a:schemeClr val="tx1">
                      <a:lumMod val="90000"/>
                      <a:lumOff val="10000"/>
                    </a:schemeClr>
                  </a:solidFill>
                </a:rPr>
                <a:t>Cancer Diagnosis</a:t>
              </a:r>
            </a:p>
            <a:p>
              <a:pPr algn="r">
                <a:defRPr/>
              </a:pPr>
              <a:r>
                <a:rPr lang="en-US" sz="1600" b="1" dirty="0">
                  <a:solidFill>
                    <a:schemeClr val="tx1">
                      <a:lumMod val="90000"/>
                      <a:lumOff val="10000"/>
                    </a:schemeClr>
                  </a:solidFill>
                </a:rPr>
                <a:t>$20,000</a:t>
              </a:r>
            </a:p>
          </p:txBody>
        </p:sp>
        <p:sp>
          <p:nvSpPr>
            <p:cNvPr id="12" name="Oval 11"/>
            <p:cNvSpPr/>
            <p:nvPr/>
          </p:nvSpPr>
          <p:spPr>
            <a:xfrm rot="19291985">
              <a:off x="2463599" y="2067880"/>
              <a:ext cx="90824" cy="8289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 name="TextBox 12"/>
            <p:cNvSpPr txBox="1"/>
            <p:nvPr/>
          </p:nvSpPr>
          <p:spPr>
            <a:xfrm>
              <a:off x="1863882" y="1306178"/>
              <a:ext cx="3543570" cy="477054"/>
            </a:xfrm>
            <a:prstGeom prst="rect">
              <a:avLst/>
            </a:prstGeom>
            <a:noFill/>
          </p:spPr>
          <p:txBody>
            <a:bodyPr wrap="square" rtlCol="0">
              <a:spAutoFit/>
            </a:bodyPr>
            <a:lstStyle/>
            <a:p>
              <a:pPr lvl="1" algn="ctr"/>
              <a:r>
                <a:rPr lang="en-US" sz="1600" b="1" dirty="0"/>
                <a:t>Example $20,000 Policy</a:t>
              </a:r>
            </a:p>
            <a:p>
              <a:pPr algn="l"/>
              <a:endParaRPr lang="en-US" sz="900" dirty="0"/>
            </a:p>
          </p:txBody>
        </p:sp>
      </p:grpSp>
      <p:sp>
        <p:nvSpPr>
          <p:cNvPr id="14" name="Rectangle 13"/>
          <p:cNvSpPr/>
          <p:nvPr/>
        </p:nvSpPr>
        <p:spPr>
          <a:xfrm>
            <a:off x="1294177" y="6076937"/>
            <a:ext cx="9603645" cy="523220"/>
          </a:xfrm>
          <a:prstGeom prst="rect">
            <a:avLst/>
          </a:prstGeom>
        </p:spPr>
        <p:txBody>
          <a:bodyPr wrap="square">
            <a:spAutoFit/>
          </a:bodyPr>
          <a:lstStyle/>
          <a:p>
            <a:pPr algn="ctr">
              <a:defRPr/>
            </a:pPr>
            <a:r>
              <a:rPr lang="en-US" sz="1400" i="1" dirty="0">
                <a:solidFill>
                  <a:schemeClr val="tx1">
                    <a:lumMod val="90000"/>
                    <a:lumOff val="10000"/>
                  </a:schemeClr>
                </a:solidFill>
              </a:rPr>
              <a:t>This is not intended to show the exact pay out on every cancer diagnosis. Payouts may be higher or lower depending on your situation. Please refer to your actual policy. </a:t>
            </a:r>
          </a:p>
        </p:txBody>
      </p:sp>
      <p:graphicFrame>
        <p:nvGraphicFramePr>
          <p:cNvPr id="24" name="Table 23"/>
          <p:cNvGraphicFramePr>
            <a:graphicFrameLocks noGrp="1"/>
          </p:cNvGraphicFramePr>
          <p:nvPr>
            <p:extLst>
              <p:ext uri="{D42A27DB-BD31-4B8C-83A1-F6EECF244321}">
                <p14:modId xmlns:p14="http://schemas.microsoft.com/office/powerpoint/2010/main" val="1517113754"/>
              </p:ext>
            </p:extLst>
          </p:nvPr>
        </p:nvGraphicFramePr>
        <p:xfrm>
          <a:off x="1436759" y="4244275"/>
          <a:ext cx="9143999" cy="1613353"/>
        </p:xfrm>
        <a:graphic>
          <a:graphicData uri="http://schemas.openxmlformats.org/drawingml/2006/table">
            <a:tbl>
              <a:tblPr firstRow="1" bandRow="1">
                <a:tableStyleId>{5C22544A-7EE6-4342-B048-85BDC9FD1C3A}</a:tableStyleId>
              </a:tblPr>
              <a:tblGrid>
                <a:gridCol w="1237983">
                  <a:extLst>
                    <a:ext uri="{9D8B030D-6E8A-4147-A177-3AD203B41FA5}">
                      <a16:colId xmlns:a16="http://schemas.microsoft.com/office/drawing/2014/main" val="2222264988"/>
                    </a:ext>
                  </a:extLst>
                </a:gridCol>
                <a:gridCol w="2542717">
                  <a:extLst>
                    <a:ext uri="{9D8B030D-6E8A-4147-A177-3AD203B41FA5}">
                      <a16:colId xmlns:a16="http://schemas.microsoft.com/office/drawing/2014/main" val="1035770140"/>
                    </a:ext>
                  </a:extLst>
                </a:gridCol>
                <a:gridCol w="1837904">
                  <a:extLst>
                    <a:ext uri="{9D8B030D-6E8A-4147-A177-3AD203B41FA5}">
                      <a16:colId xmlns:a16="http://schemas.microsoft.com/office/drawing/2014/main" val="3137889885"/>
                    </a:ext>
                  </a:extLst>
                </a:gridCol>
                <a:gridCol w="1762696">
                  <a:extLst>
                    <a:ext uri="{9D8B030D-6E8A-4147-A177-3AD203B41FA5}">
                      <a16:colId xmlns:a16="http://schemas.microsoft.com/office/drawing/2014/main" val="78129463"/>
                    </a:ext>
                  </a:extLst>
                </a:gridCol>
                <a:gridCol w="1762699">
                  <a:extLst>
                    <a:ext uri="{9D8B030D-6E8A-4147-A177-3AD203B41FA5}">
                      <a16:colId xmlns:a16="http://schemas.microsoft.com/office/drawing/2014/main" val="3649883639"/>
                    </a:ext>
                  </a:extLst>
                </a:gridCol>
              </a:tblGrid>
              <a:tr h="465192">
                <a:tc>
                  <a:txBody>
                    <a:bodyPr/>
                    <a:lstStyle/>
                    <a:p>
                      <a:r>
                        <a:rPr lang="en-US" sz="1200" dirty="0"/>
                        <a:t>Medical</a:t>
                      </a:r>
                      <a:r>
                        <a:rPr lang="en-US" sz="1200" baseline="0" dirty="0"/>
                        <a:t> Plan </a:t>
                      </a:r>
                      <a:endParaRPr lang="en-US" sz="1200" dirty="0"/>
                    </a:p>
                  </a:txBody>
                  <a:tcPr/>
                </a:tc>
                <a:tc>
                  <a:txBody>
                    <a:bodyPr/>
                    <a:lstStyle/>
                    <a:p>
                      <a:pPr algn="ctr"/>
                      <a:r>
                        <a:rPr lang="en-US" sz="1200" dirty="0"/>
                        <a:t>Deductible</a:t>
                      </a:r>
                      <a:r>
                        <a:rPr lang="en-US" sz="1200" baseline="0" dirty="0"/>
                        <a:t> / Out of Pocket Maximum</a:t>
                      </a:r>
                      <a:endParaRPr lang="en-US" sz="1200" dirty="0"/>
                    </a:p>
                  </a:txBody>
                  <a:tcPr/>
                </a:tc>
                <a:tc>
                  <a:txBody>
                    <a:bodyPr/>
                    <a:lstStyle/>
                    <a:p>
                      <a:pPr algn="ctr"/>
                      <a:r>
                        <a:rPr lang="en-US" sz="1200" dirty="0"/>
                        <a:t>Insurance</a:t>
                      </a:r>
                      <a:r>
                        <a:rPr lang="en-US" sz="1200" baseline="0" dirty="0"/>
                        <a:t> Claim Expense </a:t>
                      </a:r>
                      <a:endParaRPr lang="en-US" sz="1200" dirty="0"/>
                    </a:p>
                  </a:txBody>
                  <a:tcPr/>
                </a:tc>
                <a:tc>
                  <a:txBody>
                    <a:bodyPr/>
                    <a:lstStyle/>
                    <a:p>
                      <a:pPr algn="ctr"/>
                      <a:r>
                        <a:rPr lang="en-US" sz="1200" dirty="0"/>
                        <a:t>Illness</a:t>
                      </a:r>
                      <a:r>
                        <a:rPr lang="en-US" sz="1200" baseline="0" dirty="0"/>
                        <a:t> Claim Amount</a:t>
                      </a:r>
                      <a:endParaRPr lang="en-US" sz="1200" dirty="0"/>
                    </a:p>
                  </a:txBody>
                  <a:tcPr/>
                </a:tc>
                <a:tc>
                  <a:txBody>
                    <a:bodyPr/>
                    <a:lstStyle/>
                    <a:p>
                      <a:pPr algn="ctr"/>
                      <a:r>
                        <a:rPr lang="en-US" sz="1200" dirty="0"/>
                        <a:t>Out of Pocket Expense</a:t>
                      </a:r>
                    </a:p>
                  </a:txBody>
                  <a:tcPr/>
                </a:tc>
                <a:extLst>
                  <a:ext uri="{0D108BD9-81ED-4DB2-BD59-A6C34878D82A}">
                    <a16:rowId xmlns:a16="http://schemas.microsoft.com/office/drawing/2014/main" val="957865753"/>
                  </a:ext>
                </a:extLst>
              </a:tr>
              <a:tr h="553801">
                <a:tc>
                  <a:txBody>
                    <a:bodyPr/>
                    <a:lstStyle/>
                    <a:p>
                      <a:r>
                        <a:rPr lang="en-US" sz="1100" b="1" dirty="0">
                          <a:solidFill>
                            <a:schemeClr val="bg1"/>
                          </a:solidFill>
                        </a:rPr>
                        <a:t>PPO</a:t>
                      </a:r>
                    </a:p>
                  </a:txBody>
                  <a:tcPr marL="68580" marR="68580" marT="34290" marB="34290"/>
                </a:tc>
                <a:tc>
                  <a:txBody>
                    <a:bodyPr/>
                    <a:lstStyle/>
                    <a:p>
                      <a:pPr algn="ctr"/>
                      <a:r>
                        <a:rPr lang="en-US" sz="1100" dirty="0">
                          <a:solidFill>
                            <a:schemeClr val="bg1"/>
                          </a:solidFill>
                        </a:rPr>
                        <a:t>$750</a:t>
                      </a:r>
                      <a:r>
                        <a:rPr lang="en-US" sz="1100" baseline="0" dirty="0">
                          <a:solidFill>
                            <a:schemeClr val="bg1"/>
                          </a:solidFill>
                        </a:rPr>
                        <a:t> individual </a:t>
                      </a:r>
                    </a:p>
                    <a:p>
                      <a:pPr algn="ctr"/>
                      <a:r>
                        <a:rPr lang="en-US" sz="1100" baseline="0" dirty="0">
                          <a:solidFill>
                            <a:schemeClr val="bg1"/>
                          </a:solidFill>
                        </a:rPr>
                        <a:t>($3,500 Out of Packet Max)</a:t>
                      </a:r>
                      <a:endParaRPr lang="en-US" sz="1100" dirty="0">
                        <a:solidFill>
                          <a:schemeClr val="bg1"/>
                        </a:solidFill>
                      </a:endParaRPr>
                    </a:p>
                  </a:txBody>
                  <a:tcPr/>
                </a:tc>
                <a:tc>
                  <a:txBody>
                    <a:bodyPr/>
                    <a:lstStyle/>
                    <a:p>
                      <a:pPr algn="ctr"/>
                      <a:r>
                        <a:rPr lang="en-US" sz="1100" b="1" dirty="0"/>
                        <a:t>$50,000</a:t>
                      </a:r>
                    </a:p>
                  </a:txBody>
                  <a:tcPr/>
                </a:tc>
                <a:tc>
                  <a:txBody>
                    <a:bodyPr/>
                    <a:lstStyle/>
                    <a:p>
                      <a:pPr algn="ctr"/>
                      <a:r>
                        <a:rPr lang="en-US" sz="1100"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$16,500 for other expenses</a:t>
                      </a:r>
                      <a:endParaRPr lang="en-US" sz="1100" dirty="0">
                        <a:solidFill>
                          <a:schemeClr val="bg1"/>
                        </a:solidFill>
                      </a:endParaRPr>
                    </a:p>
                  </a:txBody>
                  <a:tcPr/>
                </a:tc>
                <a:extLst>
                  <a:ext uri="{0D108BD9-81ED-4DB2-BD59-A6C34878D82A}">
                    <a16:rowId xmlns:a16="http://schemas.microsoft.com/office/drawing/2014/main" val="2089672470"/>
                  </a:ext>
                </a:extLst>
              </a:tr>
              <a:tr h="553801">
                <a:tc>
                  <a:txBody>
                    <a:bodyPr/>
                    <a:lstStyle/>
                    <a:p>
                      <a:r>
                        <a:rPr lang="en-US" sz="1100" b="1" dirty="0">
                          <a:solidFill>
                            <a:schemeClr val="bg1"/>
                          </a:solidFill>
                        </a:rPr>
                        <a:t>HDHP</a:t>
                      </a:r>
                    </a:p>
                  </a:txBody>
                  <a:tcPr marL="68580" marR="68580" marT="34290" marB="34290"/>
                </a:tc>
                <a:tc>
                  <a:txBody>
                    <a:bodyPr/>
                    <a:lstStyle/>
                    <a:p>
                      <a:pPr algn="ctr"/>
                      <a:r>
                        <a:rPr lang="en-US" sz="1100" dirty="0">
                          <a:solidFill>
                            <a:schemeClr val="bg1"/>
                          </a:solidFill>
                        </a:rPr>
                        <a:t>$3,300 individual and Out of Pocket Max</a:t>
                      </a:r>
                      <a:endParaRPr lang="en-US" sz="1100" baseline="0" dirty="0">
                        <a:solidFill>
                          <a:schemeClr val="bg1"/>
                        </a:solidFill>
                      </a:endParaRPr>
                    </a:p>
                    <a:p>
                      <a:pPr algn="ctr"/>
                      <a:r>
                        <a:rPr lang="en-US" sz="1100" baseline="0" dirty="0">
                          <a:solidFill>
                            <a:schemeClr val="bg1"/>
                          </a:solidFill>
                        </a:rPr>
                        <a:t>($4,000 Out of Packet Max)</a:t>
                      </a:r>
                      <a:endParaRPr lang="en-US" sz="1100" dirty="0">
                        <a:solidFill>
                          <a:schemeClr val="bg1"/>
                        </a:solidFill>
                      </a:endParaRPr>
                    </a:p>
                  </a:txBody>
                  <a:tcPr/>
                </a:tc>
                <a:tc>
                  <a:txBody>
                    <a:bodyPr/>
                    <a:lstStyle/>
                    <a:p>
                      <a:pPr algn="ctr"/>
                      <a:r>
                        <a:rPr lang="en-US" sz="1100" b="1" dirty="0"/>
                        <a:t>$50,000</a:t>
                      </a:r>
                    </a:p>
                  </a:txBody>
                  <a:tcPr/>
                </a:tc>
                <a:tc>
                  <a:txBody>
                    <a:bodyPr/>
                    <a:lstStyle/>
                    <a:p>
                      <a:pPr algn="ctr"/>
                      <a:r>
                        <a:rPr lang="en-US" sz="1100"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$16,700 for other expenses</a:t>
                      </a:r>
                      <a:endParaRPr lang="en-US" sz="1100" dirty="0">
                        <a:solidFill>
                          <a:schemeClr val="bg1"/>
                        </a:solidFill>
                      </a:endParaRPr>
                    </a:p>
                  </a:txBody>
                  <a:tcPr/>
                </a:tc>
                <a:extLst>
                  <a:ext uri="{0D108BD9-81ED-4DB2-BD59-A6C34878D82A}">
                    <a16:rowId xmlns:a16="http://schemas.microsoft.com/office/drawing/2014/main" val="195185478"/>
                  </a:ext>
                </a:extLst>
              </a:tr>
            </a:tbl>
          </a:graphicData>
        </a:graphic>
      </p:graphicFrame>
      <p:pic>
        <p:nvPicPr>
          <p:cNvPr id="2" name="Picture 1">
            <a:extLst>
              <a:ext uri="{FF2B5EF4-FFF2-40B4-BE49-F238E27FC236}">
                <a16:creationId xmlns:a16="http://schemas.microsoft.com/office/drawing/2014/main" id="{8177CE5B-D03A-E53C-C482-5DC912AAF880}"/>
              </a:ext>
            </a:extLst>
          </p:cNvPr>
          <p:cNvPicPr>
            <a:picLocks noChangeAspect="1"/>
          </p:cNvPicPr>
          <p:nvPr/>
        </p:nvPicPr>
        <p:blipFill>
          <a:blip r:embed="rId3"/>
          <a:stretch>
            <a:fillRect/>
          </a:stretch>
        </p:blipFill>
        <p:spPr>
          <a:xfrm>
            <a:off x="9710736" y="2207345"/>
            <a:ext cx="1914525" cy="619125"/>
          </a:xfrm>
          <a:prstGeom prst="rect">
            <a:avLst/>
          </a:prstGeom>
        </p:spPr>
      </p:pic>
    </p:spTree>
    <p:extLst>
      <p:ext uri="{BB962C8B-B14F-4D97-AF65-F5344CB8AC3E}">
        <p14:creationId xmlns:p14="http://schemas.microsoft.com/office/powerpoint/2010/main" val="93124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1851489" y="238088"/>
            <a:ext cx="6597316" cy="636629"/>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b="1" dirty="0">
                <a:solidFill>
                  <a:schemeClr val="tx1"/>
                </a:solidFill>
              </a:rPr>
              <a:t>Group Hospital Plan</a:t>
            </a:r>
          </a:p>
        </p:txBody>
      </p:sp>
      <p:graphicFrame>
        <p:nvGraphicFramePr>
          <p:cNvPr id="7" name="Table 6"/>
          <p:cNvGraphicFramePr>
            <a:graphicFrameLocks noGrp="1"/>
          </p:cNvGraphicFramePr>
          <p:nvPr>
            <p:extLst>
              <p:ext uri="{D42A27DB-BD31-4B8C-83A1-F6EECF244321}">
                <p14:modId xmlns:p14="http://schemas.microsoft.com/office/powerpoint/2010/main" val="162143240"/>
              </p:ext>
            </p:extLst>
          </p:nvPr>
        </p:nvGraphicFramePr>
        <p:xfrm>
          <a:off x="1969384" y="2452091"/>
          <a:ext cx="7937863" cy="3223872"/>
        </p:xfrm>
        <a:graphic>
          <a:graphicData uri="http://schemas.openxmlformats.org/drawingml/2006/table">
            <a:tbl>
              <a:tblPr firstRow="1" bandRow="1">
                <a:tableStyleId>{073A0DAA-6AF3-43AB-8588-CEC1D06C72B9}</a:tableStyleId>
              </a:tblPr>
              <a:tblGrid>
                <a:gridCol w="4175440">
                  <a:extLst>
                    <a:ext uri="{9D8B030D-6E8A-4147-A177-3AD203B41FA5}">
                      <a16:colId xmlns:a16="http://schemas.microsoft.com/office/drawing/2014/main" val="20000"/>
                    </a:ext>
                  </a:extLst>
                </a:gridCol>
                <a:gridCol w="3762423">
                  <a:extLst>
                    <a:ext uri="{9D8B030D-6E8A-4147-A177-3AD203B41FA5}">
                      <a16:colId xmlns:a16="http://schemas.microsoft.com/office/drawing/2014/main" val="20001"/>
                    </a:ext>
                  </a:extLst>
                </a:gridCol>
              </a:tblGrid>
              <a:tr h="357174">
                <a:tc>
                  <a:txBody>
                    <a:bodyPr/>
                    <a:lstStyle/>
                    <a:p>
                      <a:pPr algn="ctr"/>
                      <a:r>
                        <a:rPr lang="en-US" dirty="0"/>
                        <a:t>Incident</a:t>
                      </a:r>
                      <a:endParaRPr lang="en-US" dirty="0">
                        <a:solidFill>
                          <a:schemeClr val="bg2">
                            <a:lumMod val="50000"/>
                          </a:schemeClr>
                        </a:solidFill>
                      </a:endParaRPr>
                    </a:p>
                  </a:txBody>
                  <a:tcPr>
                    <a:solidFill>
                      <a:srgbClr val="66808F"/>
                    </a:solidFill>
                  </a:tcPr>
                </a:tc>
                <a:tc>
                  <a:txBody>
                    <a:bodyPr/>
                    <a:lstStyle/>
                    <a:p>
                      <a:pPr algn="ctr"/>
                      <a:r>
                        <a:rPr lang="en-US" dirty="0"/>
                        <a:t>Payout</a:t>
                      </a:r>
                      <a:endParaRPr lang="en-US" dirty="0">
                        <a:solidFill>
                          <a:srgbClr val="6D706D"/>
                        </a:solidFill>
                      </a:endParaRPr>
                    </a:p>
                  </a:txBody>
                  <a:tcPr>
                    <a:solidFill>
                      <a:srgbClr val="66808F"/>
                    </a:solidFill>
                  </a:tcPr>
                </a:tc>
                <a:extLst>
                  <a:ext uri="{0D108BD9-81ED-4DB2-BD59-A6C34878D82A}">
                    <a16:rowId xmlns:a16="http://schemas.microsoft.com/office/drawing/2014/main" val="10000"/>
                  </a:ext>
                </a:extLst>
              </a:tr>
              <a:tr h="449376">
                <a:tc>
                  <a:txBody>
                    <a:bodyPr/>
                    <a:lstStyle/>
                    <a:p>
                      <a:r>
                        <a:rPr lang="en-US" sz="1500" dirty="0"/>
                        <a:t>Hospitalization</a:t>
                      </a:r>
                    </a:p>
                  </a:txBody>
                  <a:tcPr/>
                </a:tc>
                <a:tc>
                  <a:txBody>
                    <a:bodyPr/>
                    <a:lstStyle/>
                    <a:p>
                      <a:pPr algn="ctr"/>
                      <a:r>
                        <a:rPr lang="en-US" sz="1500" dirty="0"/>
                        <a:t>$1,000 ($2,000</a:t>
                      </a:r>
                      <a:r>
                        <a:rPr lang="en-US" sz="1500" baseline="0" dirty="0"/>
                        <a:t> If ICU) </a:t>
                      </a:r>
                      <a:endParaRPr lang="en-US" sz="1500" dirty="0"/>
                    </a:p>
                  </a:txBody>
                  <a:tcPr/>
                </a:tc>
                <a:extLst>
                  <a:ext uri="{0D108BD9-81ED-4DB2-BD59-A6C34878D82A}">
                    <a16:rowId xmlns:a16="http://schemas.microsoft.com/office/drawing/2014/main" val="10001"/>
                  </a:ext>
                </a:extLst>
              </a:tr>
              <a:tr h="327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a:t>Daily Hospitalization / </a:t>
                      </a:r>
                      <a:r>
                        <a:rPr lang="en-US" sz="1500" dirty="0"/>
                        <a:t>ICU</a:t>
                      </a:r>
                      <a:r>
                        <a:rPr lang="en-US" sz="1500" baseline="0" dirty="0"/>
                        <a:t> Confinement </a:t>
                      </a:r>
                      <a:endParaRPr lang="en-US" sz="1500" dirty="0"/>
                    </a:p>
                    <a:p>
                      <a:endParaRPr lang="en-US" sz="1500" dirty="0"/>
                    </a:p>
                  </a:txBody>
                  <a:tcPr/>
                </a:tc>
                <a:tc>
                  <a:txBody>
                    <a:bodyPr/>
                    <a:lstStyle/>
                    <a:p>
                      <a:pPr algn="ctr"/>
                      <a:r>
                        <a:rPr lang="en-US" sz="1500" dirty="0"/>
                        <a:t>$200</a:t>
                      </a:r>
                      <a:r>
                        <a:rPr lang="en-US" sz="1500" baseline="0" dirty="0"/>
                        <a:t> per day (up to 30 days) / $400 ICU per day (up to 10 days)</a:t>
                      </a:r>
                      <a:endParaRPr lang="en-US" sz="1500" dirty="0"/>
                    </a:p>
                  </a:txBody>
                  <a:tcPr/>
                </a:tc>
                <a:extLst>
                  <a:ext uri="{0D108BD9-81ED-4DB2-BD59-A6C34878D82A}">
                    <a16:rowId xmlns:a16="http://schemas.microsoft.com/office/drawing/2014/main" val="10002"/>
                  </a:ext>
                </a:extLst>
              </a:tr>
              <a:tr h="327864">
                <a:tc>
                  <a:txBody>
                    <a:bodyPr/>
                    <a:lstStyle/>
                    <a:p>
                      <a:r>
                        <a:rPr lang="en-US" sz="1500" dirty="0"/>
                        <a:t>Newborn Care Admission </a:t>
                      </a:r>
                    </a:p>
                  </a:txBody>
                  <a:tcPr/>
                </a:tc>
                <a:tc>
                  <a:txBody>
                    <a:bodyPr/>
                    <a:lstStyle/>
                    <a:p>
                      <a:pPr algn="ctr"/>
                      <a:r>
                        <a:rPr lang="en-US" sz="1500" dirty="0"/>
                        <a:t>$200 (up to 3 days) </a:t>
                      </a:r>
                    </a:p>
                  </a:txBody>
                  <a:tcPr/>
                </a:tc>
                <a:extLst>
                  <a:ext uri="{0D108BD9-81ED-4DB2-BD59-A6C34878D82A}">
                    <a16:rowId xmlns:a16="http://schemas.microsoft.com/office/drawing/2014/main" val="507851551"/>
                  </a:ext>
                </a:extLst>
              </a:tr>
              <a:tr h="327864">
                <a:tc>
                  <a:txBody>
                    <a:bodyPr/>
                    <a:lstStyle/>
                    <a:p>
                      <a:r>
                        <a:rPr lang="en-US" sz="1500" dirty="0"/>
                        <a:t>Inpatient Mental Health Disorder Stay</a:t>
                      </a:r>
                    </a:p>
                  </a:txBody>
                  <a:tcPr/>
                </a:tc>
                <a:tc>
                  <a:txBody>
                    <a:bodyPr/>
                    <a:lstStyle/>
                    <a:p>
                      <a:pPr algn="ctr"/>
                      <a:r>
                        <a:rPr lang="en-US" sz="1500" dirty="0"/>
                        <a:t>$200 (up to 30 days)</a:t>
                      </a:r>
                    </a:p>
                  </a:txBody>
                  <a:tcPr/>
                </a:tc>
                <a:extLst>
                  <a:ext uri="{0D108BD9-81ED-4DB2-BD59-A6C34878D82A}">
                    <a16:rowId xmlns:a16="http://schemas.microsoft.com/office/drawing/2014/main" val="1916126676"/>
                  </a:ext>
                </a:extLst>
              </a:tr>
              <a:tr h="327864">
                <a:tc>
                  <a:txBody>
                    <a:bodyPr/>
                    <a:lstStyle/>
                    <a:p>
                      <a:r>
                        <a:rPr lang="en-US" sz="1500" dirty="0"/>
                        <a:t>Inpatient Substance Abuse Disorder Stay</a:t>
                      </a:r>
                    </a:p>
                  </a:txBody>
                  <a:tcPr/>
                </a:tc>
                <a:tc>
                  <a:txBody>
                    <a:bodyPr/>
                    <a:lstStyle/>
                    <a:p>
                      <a:pPr algn="ctr"/>
                      <a:r>
                        <a:rPr lang="en-US" sz="1500" dirty="0"/>
                        <a:t>$200 (up to 30 days)</a:t>
                      </a:r>
                    </a:p>
                  </a:txBody>
                  <a:tcPr/>
                </a:tc>
                <a:extLst>
                  <a:ext uri="{0D108BD9-81ED-4DB2-BD59-A6C34878D82A}">
                    <a16:rowId xmlns:a16="http://schemas.microsoft.com/office/drawing/2014/main" val="1546300135"/>
                  </a:ext>
                </a:extLst>
              </a:tr>
              <a:tr h="327864">
                <a:tc>
                  <a:txBody>
                    <a:bodyPr/>
                    <a:lstStyle/>
                    <a:p>
                      <a:r>
                        <a:rPr lang="en-US" sz="1500" dirty="0"/>
                        <a:t>Outpatient Mental Health and Substance Abuse Disorder Diagnostic Screening</a:t>
                      </a:r>
                    </a:p>
                  </a:txBody>
                  <a:tcPr/>
                </a:tc>
                <a:tc>
                  <a:txBody>
                    <a:bodyPr/>
                    <a:lstStyle/>
                    <a:p>
                      <a:pPr algn="ctr"/>
                      <a:r>
                        <a:rPr lang="en-US" sz="1500" dirty="0"/>
                        <a:t>$200 (up to 1 per year)</a:t>
                      </a:r>
                    </a:p>
                  </a:txBody>
                  <a:tcPr anchor="ctr"/>
                </a:tc>
                <a:extLst>
                  <a:ext uri="{0D108BD9-81ED-4DB2-BD59-A6C34878D82A}">
                    <a16:rowId xmlns:a16="http://schemas.microsoft.com/office/drawing/2014/main" val="2385223960"/>
                  </a:ext>
                </a:extLst>
              </a:tr>
              <a:tr h="327864">
                <a:tc>
                  <a:txBody>
                    <a:bodyPr/>
                    <a:lstStyle/>
                    <a:p>
                      <a:r>
                        <a:rPr lang="en-US" sz="1500" dirty="0"/>
                        <a:t>Wellness</a:t>
                      </a:r>
                    </a:p>
                  </a:txBody>
                  <a:tcPr/>
                </a:tc>
                <a:tc>
                  <a:txBody>
                    <a:bodyPr/>
                    <a:lstStyle/>
                    <a:p>
                      <a:pPr algn="ctr"/>
                      <a:r>
                        <a:rPr lang="en-US" sz="1500" dirty="0"/>
                        <a:t>$50 Per Insured Per Year</a:t>
                      </a:r>
                    </a:p>
                  </a:txBody>
                  <a:tcPr/>
                </a:tc>
                <a:extLst>
                  <a:ext uri="{0D108BD9-81ED-4DB2-BD59-A6C34878D82A}">
                    <a16:rowId xmlns:a16="http://schemas.microsoft.com/office/drawing/2014/main" val="2030429433"/>
                  </a:ext>
                </a:extLst>
              </a:tr>
            </a:tbl>
          </a:graphicData>
        </a:graphic>
      </p:graphicFrame>
      <p:sp>
        <p:nvSpPr>
          <p:cNvPr id="8" name="TextBox 7"/>
          <p:cNvSpPr txBox="1"/>
          <p:nvPr/>
        </p:nvSpPr>
        <p:spPr>
          <a:xfrm>
            <a:off x="1852748" y="1182037"/>
            <a:ext cx="8486503" cy="892552"/>
          </a:xfrm>
          <a:prstGeom prst="rect">
            <a:avLst/>
          </a:prstGeom>
          <a:noFill/>
        </p:spPr>
        <p:txBody>
          <a:bodyPr wrap="square" rtlCol="0">
            <a:spAutoFit/>
          </a:bodyPr>
          <a:lstStyle/>
          <a:p>
            <a:pPr algn="l"/>
            <a:r>
              <a:rPr lang="en-US" sz="2000" dirty="0"/>
              <a:t>Securian Hospital Indemnity provides coverage if you are treated for an illness or injury. Pre-existing conditions are waived for all enrollees. </a:t>
            </a:r>
            <a:endParaRPr lang="en-US" b="1" dirty="0"/>
          </a:p>
          <a:p>
            <a:pPr algn="l"/>
            <a:endParaRPr lang="en-US" sz="1200" dirty="0"/>
          </a:p>
        </p:txBody>
      </p:sp>
      <p:pic>
        <p:nvPicPr>
          <p:cNvPr id="2" name="Picture 1">
            <a:extLst>
              <a:ext uri="{FF2B5EF4-FFF2-40B4-BE49-F238E27FC236}">
                <a16:creationId xmlns:a16="http://schemas.microsoft.com/office/drawing/2014/main" id="{09C8FF4D-622E-8649-B722-9DC3D5C77527}"/>
              </a:ext>
            </a:extLst>
          </p:cNvPr>
          <p:cNvPicPr>
            <a:picLocks noChangeAspect="1"/>
          </p:cNvPicPr>
          <p:nvPr/>
        </p:nvPicPr>
        <p:blipFill>
          <a:blip r:embed="rId3"/>
          <a:stretch>
            <a:fillRect/>
          </a:stretch>
        </p:blipFill>
        <p:spPr>
          <a:xfrm>
            <a:off x="8448805" y="220208"/>
            <a:ext cx="1914525" cy="619125"/>
          </a:xfrm>
          <a:prstGeom prst="rect">
            <a:avLst/>
          </a:prstGeom>
        </p:spPr>
      </p:pic>
    </p:spTree>
    <p:extLst>
      <p:ext uri="{BB962C8B-B14F-4D97-AF65-F5344CB8AC3E}">
        <p14:creationId xmlns:p14="http://schemas.microsoft.com/office/powerpoint/2010/main" val="305308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3984585" y="2118744"/>
            <a:ext cx="861349"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4585" y="4407262"/>
            <a:ext cx="723900"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19291985">
            <a:off x="3940551" y="2047977"/>
            <a:ext cx="138112" cy="138112"/>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rot="19291985">
            <a:off x="3915529" y="4332965"/>
            <a:ext cx="138112" cy="138112"/>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p:nvPr/>
        </p:nvSpPr>
        <p:spPr>
          <a:xfrm>
            <a:off x="1821849" y="4041557"/>
            <a:ext cx="2011362" cy="646331"/>
          </a:xfrm>
          <a:prstGeom prst="rect">
            <a:avLst/>
          </a:prstGeom>
          <a:noFill/>
        </p:spPr>
        <p:txBody>
          <a:bodyPr>
            <a:spAutoFit/>
          </a:bodyPr>
          <a:lstStyle/>
          <a:p>
            <a:pPr algn="r">
              <a:defRPr/>
            </a:pPr>
            <a:r>
              <a:rPr lang="en-US" b="1" dirty="0">
                <a:solidFill>
                  <a:schemeClr val="tx1">
                    <a:lumMod val="90000"/>
                    <a:lumOff val="10000"/>
                  </a:schemeClr>
                </a:solidFill>
                <a:latin typeface="Calibri" pitchFamily="34" charset="0"/>
              </a:rPr>
              <a:t>Daily Benefit</a:t>
            </a:r>
          </a:p>
          <a:p>
            <a:pPr algn="r">
              <a:defRPr/>
            </a:pPr>
            <a:r>
              <a:rPr lang="en-US" b="1" dirty="0">
                <a:solidFill>
                  <a:schemeClr val="tx1">
                    <a:lumMod val="90000"/>
                    <a:lumOff val="10000"/>
                  </a:schemeClr>
                </a:solidFill>
                <a:latin typeface="Calibri" pitchFamily="34" charset="0"/>
              </a:rPr>
              <a:t>$200</a:t>
            </a:r>
          </a:p>
        </p:txBody>
      </p:sp>
      <p:sp>
        <p:nvSpPr>
          <p:cNvPr id="30" name="Rectangle 29"/>
          <p:cNvSpPr/>
          <p:nvPr/>
        </p:nvSpPr>
        <p:spPr>
          <a:xfrm>
            <a:off x="4164633" y="5866516"/>
            <a:ext cx="2964080" cy="692150"/>
          </a:xfrm>
          <a:prstGeom prst="rect">
            <a:avLst/>
          </a:prstGeom>
        </p:spPr>
        <p:txBody>
          <a:bodyPr wrap="square" lIns="82058" tIns="41029" rIns="82058" bIns="41029">
            <a:spAutoFit/>
          </a:bodyPr>
          <a:lstStyle/>
          <a:p>
            <a:pPr algn="ctr">
              <a:lnSpc>
                <a:spcPct val="90000"/>
              </a:lnSpc>
              <a:defRPr/>
            </a:pPr>
            <a:r>
              <a:rPr lang="en-US" sz="2400" b="1" dirty="0">
                <a:solidFill>
                  <a:schemeClr val="bg1"/>
                </a:solidFill>
                <a:latin typeface="Calibri" pitchFamily="34" charset="0"/>
              </a:rPr>
              <a:t>$1,800</a:t>
            </a:r>
          </a:p>
          <a:p>
            <a:pPr algn="ctr">
              <a:lnSpc>
                <a:spcPct val="90000"/>
              </a:lnSpc>
              <a:defRPr/>
            </a:pPr>
            <a:r>
              <a:rPr lang="en-US" sz="2000" dirty="0">
                <a:solidFill>
                  <a:schemeClr val="bg1"/>
                </a:solidFill>
                <a:latin typeface="Calibri" pitchFamily="34" charset="0"/>
              </a:rPr>
              <a:t>Total Benefit Paid in Cash!</a:t>
            </a:r>
          </a:p>
        </p:txBody>
      </p:sp>
      <p:sp>
        <p:nvSpPr>
          <p:cNvPr id="31" name="TextBox 30"/>
          <p:cNvSpPr txBox="1"/>
          <p:nvPr/>
        </p:nvSpPr>
        <p:spPr>
          <a:xfrm>
            <a:off x="1817299" y="1754189"/>
            <a:ext cx="2020462" cy="646331"/>
          </a:xfrm>
          <a:prstGeom prst="rect">
            <a:avLst/>
          </a:prstGeom>
          <a:noFill/>
        </p:spPr>
        <p:txBody>
          <a:bodyPr wrap="square">
            <a:spAutoFit/>
          </a:bodyPr>
          <a:lstStyle/>
          <a:p>
            <a:pPr algn="r">
              <a:defRPr/>
            </a:pPr>
            <a:r>
              <a:rPr lang="en-US" b="1" dirty="0">
                <a:solidFill>
                  <a:schemeClr val="tx1">
                    <a:lumMod val="90000"/>
                    <a:lumOff val="10000"/>
                  </a:schemeClr>
                </a:solidFill>
                <a:latin typeface="Calibri" pitchFamily="34" charset="0"/>
              </a:rPr>
              <a:t>Hospital Admission</a:t>
            </a:r>
          </a:p>
          <a:p>
            <a:pPr algn="r">
              <a:defRPr/>
            </a:pPr>
            <a:r>
              <a:rPr lang="en-US" b="1" dirty="0">
                <a:solidFill>
                  <a:schemeClr val="tx1">
                    <a:lumMod val="90000"/>
                    <a:lumOff val="10000"/>
                  </a:schemeClr>
                </a:solidFill>
                <a:latin typeface="Calibri" pitchFamily="34" charset="0"/>
              </a:rPr>
              <a:t>$1,000</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581"/>
          <a:stretch/>
        </p:blipFill>
        <p:spPr>
          <a:xfrm>
            <a:off x="4982880" y="1602809"/>
            <a:ext cx="1327587" cy="3992070"/>
          </a:xfrm>
          <a:prstGeom prst="rect">
            <a:avLst/>
          </a:prstGeom>
        </p:spPr>
      </p:pic>
      <p:sp>
        <p:nvSpPr>
          <p:cNvPr id="41" name="Title 1"/>
          <p:cNvSpPr txBox="1">
            <a:spLocks/>
          </p:cNvSpPr>
          <p:nvPr/>
        </p:nvSpPr>
        <p:spPr>
          <a:xfrm>
            <a:off x="1719186" y="236056"/>
            <a:ext cx="6597316" cy="646331"/>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b="1" dirty="0">
                <a:solidFill>
                  <a:schemeClr val="tx1"/>
                </a:solidFill>
              </a:rPr>
              <a:t>Group Hospital Plan</a:t>
            </a:r>
          </a:p>
        </p:txBody>
      </p:sp>
      <p:sp>
        <p:nvSpPr>
          <p:cNvPr id="43" name="TextBox 42"/>
          <p:cNvSpPr txBox="1"/>
          <p:nvPr/>
        </p:nvSpPr>
        <p:spPr>
          <a:xfrm>
            <a:off x="1154541" y="1095077"/>
            <a:ext cx="8486503" cy="553998"/>
          </a:xfrm>
          <a:prstGeom prst="rect">
            <a:avLst/>
          </a:prstGeom>
          <a:noFill/>
        </p:spPr>
        <p:txBody>
          <a:bodyPr wrap="square" rtlCol="0">
            <a:spAutoFit/>
          </a:bodyPr>
          <a:lstStyle/>
          <a:p>
            <a:pPr lvl="1" algn="ctr"/>
            <a:r>
              <a:rPr lang="en-US" b="1" dirty="0"/>
              <a:t>Example 2-day maternity stay </a:t>
            </a:r>
          </a:p>
          <a:p>
            <a:pPr algn="l"/>
            <a:endParaRPr lang="en-US" sz="1200" dirty="0"/>
          </a:p>
        </p:txBody>
      </p:sp>
      <p:sp>
        <p:nvSpPr>
          <p:cNvPr id="16" name="TextBox 15"/>
          <p:cNvSpPr txBox="1"/>
          <p:nvPr/>
        </p:nvSpPr>
        <p:spPr>
          <a:xfrm>
            <a:off x="1846806" y="3009902"/>
            <a:ext cx="2011362" cy="646331"/>
          </a:xfrm>
          <a:prstGeom prst="rect">
            <a:avLst/>
          </a:prstGeom>
          <a:noFill/>
        </p:spPr>
        <p:txBody>
          <a:bodyPr>
            <a:spAutoFit/>
          </a:bodyPr>
          <a:lstStyle/>
          <a:p>
            <a:pPr algn="r">
              <a:defRPr/>
            </a:pPr>
            <a:r>
              <a:rPr lang="en-US" b="1" dirty="0">
                <a:solidFill>
                  <a:schemeClr val="tx1">
                    <a:lumMod val="90000"/>
                    <a:lumOff val="10000"/>
                  </a:schemeClr>
                </a:solidFill>
                <a:latin typeface="Calibri" pitchFamily="34" charset="0"/>
              </a:rPr>
              <a:t>New Born Benefit </a:t>
            </a:r>
          </a:p>
          <a:p>
            <a:pPr algn="r">
              <a:defRPr/>
            </a:pPr>
            <a:r>
              <a:rPr lang="en-US" b="1" dirty="0">
                <a:solidFill>
                  <a:schemeClr val="tx1">
                    <a:lumMod val="90000"/>
                    <a:lumOff val="10000"/>
                  </a:schemeClr>
                </a:solidFill>
                <a:latin typeface="Calibri" pitchFamily="34" charset="0"/>
              </a:rPr>
              <a:t>$200</a:t>
            </a:r>
          </a:p>
        </p:txBody>
      </p:sp>
      <p:cxnSp>
        <p:nvCxnSpPr>
          <p:cNvPr id="17" name="Straight Connector 16"/>
          <p:cNvCxnSpPr/>
          <p:nvPr/>
        </p:nvCxnSpPr>
        <p:spPr>
          <a:xfrm>
            <a:off x="4027349" y="3369077"/>
            <a:ext cx="723900"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EB577A7-D895-9737-A7ED-56BB6A12EBFC}"/>
              </a:ext>
            </a:extLst>
          </p:cNvPr>
          <p:cNvPicPr>
            <a:picLocks noChangeAspect="1"/>
          </p:cNvPicPr>
          <p:nvPr/>
        </p:nvPicPr>
        <p:blipFill>
          <a:blip r:embed="rId4"/>
          <a:stretch>
            <a:fillRect/>
          </a:stretch>
        </p:blipFill>
        <p:spPr>
          <a:xfrm>
            <a:off x="9475935" y="566336"/>
            <a:ext cx="1914525" cy="619125"/>
          </a:xfrm>
          <a:prstGeom prst="rect">
            <a:avLst/>
          </a:prstGeom>
        </p:spPr>
      </p:pic>
      <p:graphicFrame>
        <p:nvGraphicFramePr>
          <p:cNvPr id="4" name="Table 3">
            <a:extLst>
              <a:ext uri="{FF2B5EF4-FFF2-40B4-BE49-F238E27FC236}">
                <a16:creationId xmlns:a16="http://schemas.microsoft.com/office/drawing/2014/main" id="{10AEE829-BB01-77EF-F3C1-F61ACA77AAA6}"/>
              </a:ext>
            </a:extLst>
          </p:cNvPr>
          <p:cNvGraphicFramePr>
            <a:graphicFrameLocks noGrp="1"/>
          </p:cNvGraphicFramePr>
          <p:nvPr>
            <p:extLst>
              <p:ext uri="{D42A27DB-BD31-4B8C-83A1-F6EECF244321}">
                <p14:modId xmlns:p14="http://schemas.microsoft.com/office/powerpoint/2010/main" val="2850680227"/>
              </p:ext>
            </p:extLst>
          </p:nvPr>
        </p:nvGraphicFramePr>
        <p:xfrm>
          <a:off x="6700749" y="1924185"/>
          <a:ext cx="4902840" cy="3349318"/>
        </p:xfrm>
        <a:graphic>
          <a:graphicData uri="http://schemas.openxmlformats.org/drawingml/2006/table">
            <a:tbl>
              <a:tblPr firstRow="1" bandRow="1">
                <a:tableStyleId>{5C22544A-7EE6-4342-B048-85BDC9FD1C3A}</a:tableStyleId>
              </a:tblPr>
              <a:tblGrid>
                <a:gridCol w="1454699">
                  <a:extLst>
                    <a:ext uri="{9D8B030D-6E8A-4147-A177-3AD203B41FA5}">
                      <a16:colId xmlns:a16="http://schemas.microsoft.com/office/drawing/2014/main" val="2222264988"/>
                    </a:ext>
                  </a:extLst>
                </a:gridCol>
                <a:gridCol w="847810">
                  <a:extLst>
                    <a:ext uri="{9D8B030D-6E8A-4147-A177-3AD203B41FA5}">
                      <a16:colId xmlns:a16="http://schemas.microsoft.com/office/drawing/2014/main" val="1035770140"/>
                    </a:ext>
                  </a:extLst>
                </a:gridCol>
                <a:gridCol w="893330">
                  <a:extLst>
                    <a:ext uri="{9D8B030D-6E8A-4147-A177-3AD203B41FA5}">
                      <a16:colId xmlns:a16="http://schemas.microsoft.com/office/drawing/2014/main" val="3137889885"/>
                    </a:ext>
                  </a:extLst>
                </a:gridCol>
                <a:gridCol w="887641">
                  <a:extLst>
                    <a:ext uri="{9D8B030D-6E8A-4147-A177-3AD203B41FA5}">
                      <a16:colId xmlns:a16="http://schemas.microsoft.com/office/drawing/2014/main" val="78129463"/>
                    </a:ext>
                  </a:extLst>
                </a:gridCol>
                <a:gridCol w="819360">
                  <a:extLst>
                    <a:ext uri="{9D8B030D-6E8A-4147-A177-3AD203B41FA5}">
                      <a16:colId xmlns:a16="http://schemas.microsoft.com/office/drawing/2014/main" val="3649883639"/>
                    </a:ext>
                  </a:extLst>
                </a:gridCol>
              </a:tblGrid>
              <a:tr h="1001199">
                <a:tc>
                  <a:txBody>
                    <a:bodyPr/>
                    <a:lstStyle/>
                    <a:p>
                      <a:endParaRPr lang="en-US" sz="1600" dirty="0"/>
                    </a:p>
                  </a:txBody>
                  <a:tcPr/>
                </a:tc>
                <a:tc>
                  <a:txBody>
                    <a:bodyPr/>
                    <a:lstStyle/>
                    <a:p>
                      <a:pPr algn="ctr"/>
                      <a:r>
                        <a:rPr lang="en-US" sz="1600" dirty="0"/>
                        <a:t>EE Only</a:t>
                      </a:r>
                    </a:p>
                  </a:txBody>
                  <a:tcPr/>
                </a:tc>
                <a:tc>
                  <a:txBody>
                    <a:bodyPr/>
                    <a:lstStyle/>
                    <a:p>
                      <a:pPr algn="ctr"/>
                      <a:r>
                        <a:rPr lang="en-US" sz="1600" dirty="0"/>
                        <a:t>EE</a:t>
                      </a:r>
                      <a:r>
                        <a:rPr lang="en-US" sz="1600" baseline="0" dirty="0"/>
                        <a:t> + Spouse</a:t>
                      </a:r>
                      <a:endParaRPr lang="en-US" sz="1600" dirty="0"/>
                    </a:p>
                  </a:txBody>
                  <a:tcPr/>
                </a:tc>
                <a:tc>
                  <a:txBody>
                    <a:bodyPr/>
                    <a:lstStyle/>
                    <a:p>
                      <a:pPr algn="ctr"/>
                      <a:r>
                        <a:rPr lang="en-US" sz="1600" dirty="0"/>
                        <a:t>EE +              Child</a:t>
                      </a:r>
                    </a:p>
                  </a:txBody>
                  <a:tcPr/>
                </a:tc>
                <a:tc>
                  <a:txBody>
                    <a:bodyPr/>
                    <a:lstStyle/>
                    <a:p>
                      <a:pPr algn="ctr"/>
                      <a:r>
                        <a:rPr lang="en-US" sz="1600" dirty="0"/>
                        <a:t>EE +      Family</a:t>
                      </a:r>
                    </a:p>
                  </a:txBody>
                  <a:tcPr/>
                </a:tc>
                <a:extLst>
                  <a:ext uri="{0D108BD9-81ED-4DB2-BD59-A6C34878D82A}">
                    <a16:rowId xmlns:a16="http://schemas.microsoft.com/office/drawing/2014/main" val="957865753"/>
                  </a:ext>
                </a:extLst>
              </a:tr>
              <a:tr h="704547">
                <a:tc>
                  <a:txBody>
                    <a:bodyPr/>
                    <a:lstStyle/>
                    <a:p>
                      <a:r>
                        <a:rPr lang="en-US" sz="1600" b="1" dirty="0"/>
                        <a:t>Cost Per Month</a:t>
                      </a:r>
                    </a:p>
                  </a:txBody>
                  <a:tcPr marL="68580" marR="68580" marT="34290" marB="34290"/>
                </a:tc>
                <a:tc>
                  <a:txBody>
                    <a:bodyPr/>
                    <a:lstStyle/>
                    <a:p>
                      <a:pPr algn="ctr"/>
                      <a:r>
                        <a:rPr lang="en-US" sz="1600" dirty="0">
                          <a:solidFill>
                            <a:schemeClr val="bg1"/>
                          </a:solidFill>
                        </a:rPr>
                        <a:t>$20.04</a:t>
                      </a:r>
                    </a:p>
                  </a:txBody>
                  <a:tcPr/>
                </a:tc>
                <a:tc>
                  <a:txBody>
                    <a:bodyPr/>
                    <a:lstStyle/>
                    <a:p>
                      <a:pPr algn="ctr"/>
                      <a:r>
                        <a:rPr lang="en-US" sz="1600" dirty="0">
                          <a:solidFill>
                            <a:schemeClr val="bg1"/>
                          </a:solidFill>
                        </a:rPr>
                        <a:t>$44.12</a:t>
                      </a:r>
                    </a:p>
                  </a:txBody>
                  <a:tcPr/>
                </a:tc>
                <a:tc>
                  <a:txBody>
                    <a:bodyPr/>
                    <a:lstStyle/>
                    <a:p>
                      <a:pPr algn="ctr"/>
                      <a:r>
                        <a:rPr lang="en-US" sz="1600" dirty="0">
                          <a:solidFill>
                            <a:schemeClr val="bg1"/>
                          </a:solidFill>
                        </a:rPr>
                        <a:t>$31.17</a:t>
                      </a:r>
                    </a:p>
                  </a:txBody>
                  <a:tcPr/>
                </a:tc>
                <a:tc>
                  <a:txBody>
                    <a:bodyPr/>
                    <a:lstStyle/>
                    <a:p>
                      <a:pPr algn="ctr"/>
                      <a:r>
                        <a:rPr lang="en-US" sz="1600" dirty="0">
                          <a:solidFill>
                            <a:schemeClr val="bg1"/>
                          </a:solidFill>
                        </a:rPr>
                        <a:t>$57.84</a:t>
                      </a:r>
                    </a:p>
                  </a:txBody>
                  <a:tcPr/>
                </a:tc>
                <a:extLst>
                  <a:ext uri="{0D108BD9-81ED-4DB2-BD59-A6C34878D82A}">
                    <a16:rowId xmlns:a16="http://schemas.microsoft.com/office/drawing/2014/main" val="2297681722"/>
                  </a:ext>
                </a:extLst>
              </a:tr>
              <a:tr h="821786">
                <a:tc>
                  <a:txBody>
                    <a:bodyPr/>
                    <a:lstStyle/>
                    <a:p>
                      <a:r>
                        <a:rPr lang="en-US" sz="1600" b="1" dirty="0"/>
                        <a:t>Wellness</a:t>
                      </a:r>
                    </a:p>
                  </a:txBody>
                  <a:tcPr marL="68580" marR="68580" marT="34290" marB="34290"/>
                </a:tc>
                <a:tc>
                  <a:txBody>
                    <a:bodyPr/>
                    <a:lstStyle/>
                    <a:p>
                      <a:pPr algn="ctr"/>
                      <a:r>
                        <a:rPr lang="en-US" sz="1600" dirty="0">
                          <a:solidFill>
                            <a:schemeClr val="bg1"/>
                          </a:solidFill>
                        </a:rPr>
                        <a:t>$50</a:t>
                      </a:r>
                    </a:p>
                  </a:txBody>
                  <a:tcPr/>
                </a:tc>
                <a:tc>
                  <a:txBody>
                    <a:bodyPr/>
                    <a:lstStyle/>
                    <a:p>
                      <a:pPr algn="ctr"/>
                      <a:r>
                        <a:rPr lang="en-US" sz="1600" dirty="0">
                          <a:solidFill>
                            <a:schemeClr val="bg1"/>
                          </a:solidFill>
                        </a:rPr>
                        <a:t>$100</a:t>
                      </a:r>
                    </a:p>
                  </a:txBody>
                  <a:tcPr/>
                </a:tc>
                <a:tc>
                  <a:txBody>
                    <a:bodyPr/>
                    <a:lstStyle/>
                    <a:p>
                      <a:pPr algn="ctr"/>
                      <a:r>
                        <a:rPr lang="en-US" sz="1600" dirty="0">
                          <a:solidFill>
                            <a:schemeClr val="bg1"/>
                          </a:solidFill>
                        </a:rPr>
                        <a:t>$100 +</a:t>
                      </a:r>
                    </a:p>
                  </a:txBody>
                  <a:tcPr/>
                </a:tc>
                <a:tc>
                  <a:txBody>
                    <a:bodyPr/>
                    <a:lstStyle/>
                    <a:p>
                      <a:pPr algn="ctr"/>
                      <a:r>
                        <a:rPr lang="en-US" sz="1600" dirty="0">
                          <a:solidFill>
                            <a:schemeClr val="bg1"/>
                          </a:solidFill>
                        </a:rPr>
                        <a:t>$150 +</a:t>
                      </a:r>
                    </a:p>
                  </a:txBody>
                  <a:tcPr/>
                </a:tc>
                <a:extLst>
                  <a:ext uri="{0D108BD9-81ED-4DB2-BD59-A6C34878D82A}">
                    <a16:rowId xmlns:a16="http://schemas.microsoft.com/office/drawing/2014/main" val="2504920947"/>
                  </a:ext>
                </a:extLst>
              </a:tr>
              <a:tr h="821786">
                <a:tc>
                  <a:txBody>
                    <a:bodyPr/>
                    <a:lstStyle/>
                    <a:p>
                      <a:r>
                        <a:rPr lang="en-US" sz="1600" b="1" dirty="0"/>
                        <a:t>Net Cost Monthly</a:t>
                      </a:r>
                    </a:p>
                  </a:txBody>
                  <a:tcPr marL="68580" marR="68580" marT="34290" marB="34290"/>
                </a:tc>
                <a:tc>
                  <a:txBody>
                    <a:bodyPr/>
                    <a:lstStyle/>
                    <a:p>
                      <a:pPr algn="ctr"/>
                      <a:r>
                        <a:rPr lang="en-US" sz="1600" dirty="0">
                          <a:solidFill>
                            <a:schemeClr val="bg1"/>
                          </a:solidFill>
                        </a:rPr>
                        <a:t>$15.88</a:t>
                      </a:r>
                    </a:p>
                  </a:txBody>
                  <a:tcPr/>
                </a:tc>
                <a:tc>
                  <a:txBody>
                    <a:bodyPr/>
                    <a:lstStyle/>
                    <a:p>
                      <a:pPr algn="ctr"/>
                      <a:r>
                        <a:rPr lang="en-US" sz="1600" dirty="0">
                          <a:solidFill>
                            <a:schemeClr val="bg1"/>
                          </a:solidFill>
                        </a:rPr>
                        <a:t>$35.79</a:t>
                      </a:r>
                    </a:p>
                  </a:txBody>
                  <a:tcPr/>
                </a:tc>
                <a:tc>
                  <a:txBody>
                    <a:bodyPr/>
                    <a:lstStyle/>
                    <a:p>
                      <a:pPr algn="ctr"/>
                      <a:r>
                        <a:rPr lang="en-US" sz="1600" dirty="0">
                          <a:solidFill>
                            <a:schemeClr val="bg1"/>
                          </a:solidFill>
                        </a:rPr>
                        <a:t>$22.84</a:t>
                      </a:r>
                    </a:p>
                  </a:txBody>
                  <a:tcPr/>
                </a:tc>
                <a:tc>
                  <a:txBody>
                    <a:bodyPr/>
                    <a:lstStyle/>
                    <a:p>
                      <a:pPr algn="ctr"/>
                      <a:r>
                        <a:rPr lang="en-US" sz="1600" dirty="0">
                          <a:solidFill>
                            <a:schemeClr val="bg1"/>
                          </a:solidFill>
                        </a:rPr>
                        <a:t>$45.34</a:t>
                      </a:r>
                    </a:p>
                  </a:txBody>
                  <a:tcPr/>
                </a:tc>
                <a:extLst>
                  <a:ext uri="{0D108BD9-81ED-4DB2-BD59-A6C34878D82A}">
                    <a16:rowId xmlns:a16="http://schemas.microsoft.com/office/drawing/2014/main" val="4056338373"/>
                  </a:ext>
                </a:extLst>
              </a:tr>
            </a:tbl>
          </a:graphicData>
        </a:graphic>
      </p:graphicFrame>
      <p:sp>
        <p:nvSpPr>
          <p:cNvPr id="7" name="Oval 6">
            <a:extLst>
              <a:ext uri="{FF2B5EF4-FFF2-40B4-BE49-F238E27FC236}">
                <a16:creationId xmlns:a16="http://schemas.microsoft.com/office/drawing/2014/main" id="{C5BBD799-D0E3-CBC6-A56B-E1374B612BEB}"/>
              </a:ext>
            </a:extLst>
          </p:cNvPr>
          <p:cNvSpPr/>
          <p:nvPr/>
        </p:nvSpPr>
        <p:spPr>
          <a:xfrm rot="19291985">
            <a:off x="3904927" y="3300021"/>
            <a:ext cx="138112" cy="138112"/>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15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EBB56-16B1-F8F6-8FE8-1E5E382EFF01}"/>
              </a:ext>
            </a:extLst>
          </p:cNvPr>
          <p:cNvSpPr>
            <a:spLocks noGrp="1"/>
          </p:cNvSpPr>
          <p:nvPr>
            <p:ph type="title"/>
          </p:nvPr>
        </p:nvSpPr>
        <p:spPr>
          <a:xfrm>
            <a:off x="1946695" y="469751"/>
            <a:ext cx="8048952" cy="822960"/>
          </a:xfrm>
        </p:spPr>
        <p:txBody>
          <a:bodyPr>
            <a:normAutofit fontScale="90000"/>
          </a:bodyPr>
          <a:lstStyle/>
          <a:p>
            <a:r>
              <a:rPr lang="en-US" b="1" dirty="0">
                <a:solidFill>
                  <a:schemeClr val="tx1"/>
                </a:solidFill>
              </a:rPr>
              <a:t>How to Enroll in Voluntary Benefits</a:t>
            </a:r>
          </a:p>
        </p:txBody>
      </p:sp>
      <p:sp>
        <p:nvSpPr>
          <p:cNvPr id="4" name="TextBox 3">
            <a:extLst>
              <a:ext uri="{FF2B5EF4-FFF2-40B4-BE49-F238E27FC236}">
                <a16:creationId xmlns:a16="http://schemas.microsoft.com/office/drawing/2014/main" id="{52717CBB-D7BA-F14C-AF7D-9FCF346E247F}"/>
              </a:ext>
            </a:extLst>
          </p:cNvPr>
          <p:cNvSpPr txBox="1"/>
          <p:nvPr/>
        </p:nvSpPr>
        <p:spPr>
          <a:xfrm>
            <a:off x="1946695" y="1543886"/>
            <a:ext cx="8748199" cy="3861832"/>
          </a:xfrm>
          <a:prstGeom prst="rect">
            <a:avLst/>
          </a:prstGeom>
          <a:noFill/>
        </p:spPr>
        <p:txBody>
          <a:bodyPr wrap="square" rtlCol="0">
            <a:spAutoFit/>
          </a:bodyPr>
          <a:lstStyle/>
          <a:p>
            <a:pPr algn="l"/>
            <a:r>
              <a:rPr lang="en-US" sz="2400" dirty="0"/>
              <a:t>To enroll in these benefits visit the employee navigator site using the following instructions: </a:t>
            </a:r>
          </a:p>
          <a:p>
            <a:pPr algn="l"/>
            <a:endParaRPr lang="en-US" sz="2000" b="1" dirty="0"/>
          </a:p>
          <a:p>
            <a:pPr algn="l"/>
            <a:r>
              <a:rPr lang="en-US" sz="2000" b="1" dirty="0">
                <a:latin typeface="+mj-lt"/>
              </a:rPr>
              <a:t>Link: </a:t>
            </a:r>
            <a:r>
              <a:rPr lang="en-US" sz="2000" u="sng" dirty="0">
                <a:latin typeface="+mj-lt"/>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https://www.employeenavigator.com/benefits/Account/Register</a:t>
            </a:r>
            <a:endParaRPr lang="en-US" sz="2000" u="sng" dirty="0">
              <a:latin typeface="+mj-lt"/>
              <a:ea typeface="Aptos" panose="020B0004020202020204" pitchFamily="34" charset="0"/>
              <a:cs typeface="Aptos" panose="020B0004020202020204" pitchFamily="34" charset="0"/>
            </a:endParaRPr>
          </a:p>
          <a:p>
            <a:r>
              <a:rPr lang="en-US" sz="2000" dirty="0">
                <a:latin typeface="+mj-lt"/>
              </a:rPr>
              <a:t>Enter your:</a:t>
            </a:r>
          </a:p>
          <a:p>
            <a:pPr marL="342900" indent="-342900">
              <a:buFontTx/>
              <a:buChar char="-"/>
            </a:pPr>
            <a:r>
              <a:rPr lang="en-US" sz="2000" dirty="0">
                <a:latin typeface="+mj-lt"/>
              </a:rPr>
              <a:t>First Name </a:t>
            </a:r>
          </a:p>
          <a:p>
            <a:pPr marL="342900" indent="-342900">
              <a:buFontTx/>
              <a:buChar char="-"/>
            </a:pPr>
            <a:r>
              <a:rPr lang="en-US" sz="2000" dirty="0">
                <a:latin typeface="+mj-lt"/>
              </a:rPr>
              <a:t>Last Name </a:t>
            </a:r>
          </a:p>
          <a:p>
            <a:pPr marL="342900" indent="-342900">
              <a:buFontTx/>
              <a:buChar char="-"/>
            </a:pPr>
            <a:r>
              <a:rPr lang="en-US" sz="2000" dirty="0">
                <a:latin typeface="+mj-lt"/>
              </a:rPr>
              <a:t>AZMT Company Identifier: AZTRUST</a:t>
            </a:r>
          </a:p>
          <a:p>
            <a:pPr marL="342900" indent="-342900">
              <a:buFontTx/>
              <a:buChar char="-"/>
            </a:pPr>
            <a:r>
              <a:rPr lang="en-US" sz="2000" dirty="0">
                <a:latin typeface="+mj-lt"/>
              </a:rPr>
              <a:t>PIN (Last 4 digits of your SSN)</a:t>
            </a:r>
          </a:p>
          <a:p>
            <a:pPr marL="342900" indent="-342900">
              <a:buFontTx/>
              <a:buChar char="-"/>
            </a:pPr>
            <a:r>
              <a:rPr lang="en-US" sz="2000" dirty="0">
                <a:latin typeface="+mj-lt"/>
              </a:rPr>
              <a:t>Date of Birth (mm/dd/</a:t>
            </a:r>
            <a:r>
              <a:rPr lang="en-US" sz="2000" dirty="0" err="1">
                <a:latin typeface="+mj-lt"/>
              </a:rPr>
              <a:t>yyyy</a:t>
            </a:r>
            <a:r>
              <a:rPr lang="en-US" sz="2000" dirty="0">
                <a:latin typeface="+mj-lt"/>
              </a:rPr>
              <a:t>)</a:t>
            </a:r>
          </a:p>
          <a:p>
            <a:pPr algn="l"/>
            <a:endParaRPr lang="en-US" sz="1200" dirty="0"/>
          </a:p>
        </p:txBody>
      </p:sp>
    </p:spTree>
    <p:extLst>
      <p:ext uri="{BB962C8B-B14F-4D97-AF65-F5344CB8AC3E}">
        <p14:creationId xmlns:p14="http://schemas.microsoft.com/office/powerpoint/2010/main" val="148928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0DB4CF43-6C81-1980-00F6-CF3E4FCB7919}"/>
              </a:ext>
            </a:extLst>
          </p:cNvPr>
          <p:cNvPicPr>
            <a:picLocks noChangeAspect="1"/>
          </p:cNvPicPr>
          <p:nvPr/>
        </p:nvPicPr>
        <p:blipFill>
          <a:blip r:embed="rId2"/>
          <a:stretch>
            <a:fillRect/>
          </a:stretch>
        </p:blipFill>
        <p:spPr>
          <a:xfrm>
            <a:off x="647240" y="1947193"/>
            <a:ext cx="2936836" cy="3192213"/>
          </a:xfrm>
          <a:prstGeom prst="rect">
            <a:avLst/>
          </a:prstGeom>
          <a:effectLst/>
        </p:spPr>
      </p:pic>
      <p:sp>
        <p:nvSpPr>
          <p:cNvPr id="10" name="Title 1">
            <a:extLst>
              <a:ext uri="{FF2B5EF4-FFF2-40B4-BE49-F238E27FC236}">
                <a16:creationId xmlns:a16="http://schemas.microsoft.com/office/drawing/2014/main" id="{C2817A82-BEB2-E537-E1B6-006565B2F464}"/>
              </a:ext>
            </a:extLst>
          </p:cNvPr>
          <p:cNvSpPr txBox="1">
            <a:spLocks/>
          </p:cNvSpPr>
          <p:nvPr/>
        </p:nvSpPr>
        <p:spPr>
          <a:xfrm>
            <a:off x="4872012" y="1447800"/>
            <a:ext cx="5222325" cy="3329581"/>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4200" b="0" i="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a:solidFill>
                  <a:srgbClr val="EBEBEB"/>
                </a:solidFill>
              </a:rPr>
              <a:t>Wellness Program</a:t>
            </a:r>
            <a:endParaRPr lang="en-US" sz="6600" b="1" dirty="0">
              <a:solidFill>
                <a:srgbClr val="EBEBEB"/>
              </a:solidFill>
            </a:endParaRPr>
          </a:p>
        </p:txBody>
      </p:sp>
    </p:spTree>
    <p:extLst>
      <p:ext uri="{BB962C8B-B14F-4D97-AF65-F5344CB8AC3E}">
        <p14:creationId xmlns:p14="http://schemas.microsoft.com/office/powerpoint/2010/main" val="84012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Health Savings Account (HSA)</a:t>
            </a:r>
          </a:p>
        </p:txBody>
      </p:sp>
      <p:sp>
        <p:nvSpPr>
          <p:cNvPr id="3" name="Content Placeholder 2"/>
          <p:cNvSpPr>
            <a:spLocks noGrp="1"/>
          </p:cNvSpPr>
          <p:nvPr>
            <p:ph idx="1"/>
          </p:nvPr>
        </p:nvSpPr>
        <p:spPr/>
        <p:txBody>
          <a:bodyPr>
            <a:normAutofit/>
          </a:bodyPr>
          <a:lstStyle/>
          <a:p>
            <a:r>
              <a:rPr lang="en-US" sz="2400" dirty="0"/>
              <a:t>Only available with enrollment in the HDHP</a:t>
            </a:r>
          </a:p>
          <a:p>
            <a:r>
              <a:rPr lang="en-US" sz="2400" dirty="0"/>
              <a:t>Maximum Contributions</a:t>
            </a:r>
          </a:p>
          <a:p>
            <a:pPr lvl="1"/>
            <a:r>
              <a:rPr lang="en-US" sz="2400" dirty="0"/>
              <a:t>2026-27 = $4,400 / $8,750 ($1,000 Catch-Up 55+)</a:t>
            </a:r>
          </a:p>
          <a:p>
            <a:r>
              <a:rPr lang="en-US" sz="2400" dirty="0"/>
              <a:t>Funds Roll Over Year-to-Year (No Use It / Lose It)</a:t>
            </a:r>
          </a:p>
        </p:txBody>
      </p:sp>
      <p:pic>
        <p:nvPicPr>
          <p:cNvPr id="5" name="Picture 4">
            <a:extLst>
              <a:ext uri="{FF2B5EF4-FFF2-40B4-BE49-F238E27FC236}">
                <a16:creationId xmlns:a16="http://schemas.microsoft.com/office/drawing/2014/main" id="{4202FE6A-DC9C-FCB6-188A-900B0E460BFE}"/>
              </a:ext>
            </a:extLst>
          </p:cNvPr>
          <p:cNvPicPr>
            <a:picLocks noChangeAspect="1"/>
          </p:cNvPicPr>
          <p:nvPr/>
        </p:nvPicPr>
        <p:blipFill>
          <a:blip r:embed="rId2"/>
          <a:stretch>
            <a:fillRect/>
          </a:stretch>
        </p:blipFill>
        <p:spPr>
          <a:xfrm>
            <a:off x="8608529" y="4375909"/>
            <a:ext cx="2647950" cy="1724025"/>
          </a:xfrm>
          <a:prstGeom prst="rect">
            <a:avLst/>
          </a:prstGeom>
        </p:spPr>
      </p:pic>
    </p:spTree>
    <p:extLst>
      <p:ext uri="{BB962C8B-B14F-4D97-AF65-F5344CB8AC3E}">
        <p14:creationId xmlns:p14="http://schemas.microsoft.com/office/powerpoint/2010/main" val="3630463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76F8B-2DC9-A319-77E7-68A34A705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69F94-31E5-86C5-830C-D7D0688EDE28}"/>
              </a:ext>
            </a:extLst>
          </p:cNvPr>
          <p:cNvSpPr>
            <a:spLocks noGrp="1"/>
          </p:cNvSpPr>
          <p:nvPr>
            <p:ph type="title"/>
          </p:nvPr>
        </p:nvSpPr>
        <p:spPr/>
        <p:txBody>
          <a:bodyPr/>
          <a:lstStyle/>
          <a:p>
            <a:r>
              <a:rPr lang="en-US" b="1" dirty="0"/>
              <a:t>AzMT L.I.V.E.</a:t>
            </a:r>
          </a:p>
        </p:txBody>
      </p:sp>
      <p:sp>
        <p:nvSpPr>
          <p:cNvPr id="5" name="Content Placeholder 4">
            <a:extLst>
              <a:ext uri="{FF2B5EF4-FFF2-40B4-BE49-F238E27FC236}">
                <a16:creationId xmlns:a16="http://schemas.microsoft.com/office/drawing/2014/main" id="{A6E5EC45-9870-DBEF-C345-3A4332C0D253}"/>
              </a:ext>
            </a:extLst>
          </p:cNvPr>
          <p:cNvSpPr txBox="1">
            <a:spLocks noGrp="1"/>
          </p:cNvSpPr>
          <p:nvPr>
            <p:ph idx="1"/>
          </p:nvPr>
        </p:nvSpPr>
        <p:spPr>
          <a:xfrm>
            <a:off x="646111" y="1556944"/>
            <a:ext cx="7884839" cy="5529719"/>
          </a:xfrm>
          <a:prstGeom prst="rect">
            <a:avLst/>
          </a:prstGeom>
          <a:noFill/>
        </p:spPr>
        <p:txBody>
          <a:bodyPr wrap="square" rtlCol="0">
            <a:spAutoFit/>
          </a:bodyPr>
          <a:lstStyle/>
          <a:p>
            <a:pPr marL="0" indent="0">
              <a:buNone/>
            </a:pPr>
            <a:r>
              <a:rPr lang="en-US" b="1" dirty="0"/>
              <a:t>Early Detection Through Preventive Screenings</a:t>
            </a:r>
          </a:p>
          <a:p>
            <a:endParaRPr lang="en-US" sz="1400" b="1" dirty="0"/>
          </a:p>
          <a:p>
            <a:r>
              <a:rPr lang="en-US" sz="1800" dirty="0"/>
              <a:t>Preventive and early detection screenings are brought onsite to provide members a convenient and timely way to protect their health. Preventive screenings and services brought onsite through the AzMT Wellness Program are covered at 100% for eligible AzMT medical plan members. On-site events include, but not limited to, the following:</a:t>
            </a:r>
          </a:p>
          <a:p>
            <a:pPr marL="227013" indent="-227013">
              <a:buFont typeface="Arial" panose="020B0604020202020204" pitchFamily="34" charset="0"/>
              <a:buChar char="•"/>
            </a:pPr>
            <a:r>
              <a:rPr lang="en-US" sz="1800" dirty="0"/>
              <a:t>Health Risk Assessment</a:t>
            </a:r>
          </a:p>
          <a:p>
            <a:pPr marL="227013" indent="-227013">
              <a:buFont typeface="Arial" panose="020B0604020202020204" pitchFamily="34" charset="0"/>
              <a:buChar char="•"/>
            </a:pPr>
            <a:r>
              <a:rPr lang="en-US" sz="1800" dirty="0"/>
              <a:t>Skin Cancer Screenings</a:t>
            </a:r>
          </a:p>
          <a:p>
            <a:pPr marL="227013" indent="-227013">
              <a:buFont typeface="Arial" panose="020B0604020202020204" pitchFamily="34" charset="0"/>
              <a:buChar char="•"/>
            </a:pPr>
            <a:r>
              <a:rPr lang="en-US" sz="1800" dirty="0"/>
              <a:t>Cardiac and Organ Screenings</a:t>
            </a:r>
          </a:p>
          <a:p>
            <a:pPr marL="227013" indent="-227013">
              <a:buFont typeface="Arial" panose="020B0604020202020204" pitchFamily="34" charset="0"/>
              <a:buChar char="•"/>
            </a:pPr>
            <a:r>
              <a:rPr lang="en-US" sz="1800" dirty="0"/>
              <a:t>Mammograms</a:t>
            </a:r>
          </a:p>
          <a:p>
            <a:pPr marL="0" indent="0">
              <a:buNone/>
            </a:pPr>
            <a:endParaRPr lang="en-US" sz="1600" dirty="0"/>
          </a:p>
          <a:p>
            <a:pPr marL="285750" indent="-285750">
              <a:buFont typeface="Arial" panose="020B0604020202020204" pitchFamily="34" charset="0"/>
              <a:buChar char="•"/>
            </a:pPr>
            <a:endParaRPr lang="en-US" sz="1400" dirty="0"/>
          </a:p>
          <a:p>
            <a:endParaRPr lang="en-US" sz="1400" dirty="0"/>
          </a:p>
          <a:p>
            <a:endParaRPr lang="en-US" sz="1200" dirty="0"/>
          </a:p>
        </p:txBody>
      </p:sp>
      <p:sp>
        <p:nvSpPr>
          <p:cNvPr id="8" name="TextBox 7">
            <a:extLst>
              <a:ext uri="{FF2B5EF4-FFF2-40B4-BE49-F238E27FC236}">
                <a16:creationId xmlns:a16="http://schemas.microsoft.com/office/drawing/2014/main" id="{0F933C7B-3741-99D8-81DD-2E2BDC62D3C9}"/>
              </a:ext>
            </a:extLst>
          </p:cNvPr>
          <p:cNvSpPr txBox="1"/>
          <p:nvPr/>
        </p:nvSpPr>
        <p:spPr>
          <a:xfrm>
            <a:off x="646111" y="5851284"/>
            <a:ext cx="11232124"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mn-ea"/>
                <a:cs typeface="+mn-cs"/>
              </a:rPr>
              <a:t>* Preventive screenings and services are subject to change. Watch for emails and flyers with more details.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9553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a:xfrm>
            <a:off x="648930" y="629266"/>
            <a:ext cx="9252154" cy="1223983"/>
          </a:xfrm>
        </p:spPr>
        <p:txBody>
          <a:bodyPr>
            <a:normAutofit/>
          </a:bodyPr>
          <a:lstStyle/>
          <a:p>
            <a:r>
              <a:rPr lang="en-US" b="1" dirty="0"/>
              <a:t>Personify Health</a:t>
            </a:r>
          </a:p>
        </p:txBody>
      </p:sp>
      <p:sp>
        <p:nvSpPr>
          <p:cNvPr id="6" name="Content Placeholder 5"/>
          <p:cNvSpPr txBox="1">
            <a:spLocks noGrp="1"/>
          </p:cNvSpPr>
          <p:nvPr>
            <p:ph idx="1"/>
          </p:nvPr>
        </p:nvSpPr>
        <p:spPr>
          <a:xfrm>
            <a:off x="6409766" y="1667436"/>
            <a:ext cx="4724400" cy="4724399"/>
          </a:xfrm>
          <a:prstGeom prst="rect">
            <a:avLst/>
          </a:prstGeom>
        </p:spPr>
        <p:txBody>
          <a:bodyPr rtlCol="0">
            <a:normAutofit/>
          </a:bodyPr>
          <a:lstStyle/>
          <a:p>
            <a:pPr marL="0" indent="0">
              <a:lnSpc>
                <a:spcPct val="90000"/>
              </a:lnSpc>
              <a:buNone/>
            </a:pPr>
            <a:r>
              <a:rPr lang="en-US" sz="1800" b="1" dirty="0"/>
              <a:t>Personify Health</a:t>
            </a:r>
            <a:endParaRPr lang="en-US" sz="1800" dirty="0"/>
          </a:p>
          <a:p>
            <a:pPr marL="0" indent="0">
              <a:lnSpc>
                <a:spcPct val="90000"/>
              </a:lnSpc>
              <a:buNone/>
            </a:pPr>
            <a:r>
              <a:rPr lang="en-US" sz="1800" dirty="0"/>
              <a:t>Personify Health is a wellness portal designed to help you track your healthy habits, create new ones, learn about health topics that are important to you, and much more! By engaging in the portal, you earn points that can be redeemed for big rewards.</a:t>
            </a:r>
          </a:p>
          <a:p>
            <a:pPr marL="0" indent="0">
              <a:lnSpc>
                <a:spcPct val="90000"/>
              </a:lnSpc>
              <a:buNone/>
            </a:pPr>
            <a:endParaRPr lang="en-US" sz="1800" dirty="0"/>
          </a:p>
          <a:p>
            <a:pPr>
              <a:lnSpc>
                <a:spcPct val="90000"/>
              </a:lnSpc>
            </a:pPr>
            <a:r>
              <a:rPr lang="en-US" sz="1800" dirty="0"/>
              <a:t> Health Coaching</a:t>
            </a:r>
          </a:p>
          <a:p>
            <a:pPr marL="690563" indent="-285750">
              <a:lnSpc>
                <a:spcPct val="90000"/>
              </a:lnSpc>
              <a:spcBef>
                <a:spcPts val="0"/>
              </a:spcBef>
              <a:buFont typeface="Arial" panose="020B0604020202020204" pitchFamily="34" charset="0"/>
              <a:buChar char="•"/>
            </a:pPr>
            <a:r>
              <a:rPr lang="en-US" sz="1800" dirty="0"/>
              <a:t>Healthy Habit Tracking</a:t>
            </a:r>
          </a:p>
          <a:p>
            <a:pPr marL="690563" indent="-285750">
              <a:lnSpc>
                <a:spcPct val="90000"/>
              </a:lnSpc>
              <a:spcBef>
                <a:spcPts val="0"/>
              </a:spcBef>
              <a:buFont typeface="Arial" panose="020B0604020202020204" pitchFamily="34" charset="0"/>
              <a:buChar char="•"/>
            </a:pPr>
            <a:r>
              <a:rPr lang="en-US" sz="1800" dirty="0"/>
              <a:t>Daily Cards</a:t>
            </a:r>
          </a:p>
          <a:p>
            <a:pPr marL="690563" indent="-285750">
              <a:lnSpc>
                <a:spcPct val="90000"/>
              </a:lnSpc>
              <a:spcBef>
                <a:spcPts val="0"/>
              </a:spcBef>
              <a:buFont typeface="Arial" panose="020B0604020202020204" pitchFamily="34" charset="0"/>
              <a:buChar char="•"/>
            </a:pPr>
            <a:r>
              <a:rPr lang="en-US" sz="1800" dirty="0"/>
              <a:t>Health Guides</a:t>
            </a:r>
          </a:p>
          <a:p>
            <a:pPr marL="690563" indent="-285750">
              <a:lnSpc>
                <a:spcPct val="90000"/>
              </a:lnSpc>
              <a:spcBef>
                <a:spcPts val="0"/>
              </a:spcBef>
              <a:buFont typeface="Arial" panose="020B0604020202020204" pitchFamily="34" charset="0"/>
              <a:buChar char="•"/>
            </a:pPr>
            <a:r>
              <a:rPr lang="en-US" sz="1800" dirty="0"/>
              <a:t>Health Journeys</a:t>
            </a:r>
          </a:p>
          <a:p>
            <a:pPr marL="690563" indent="-285750">
              <a:lnSpc>
                <a:spcPct val="90000"/>
              </a:lnSpc>
              <a:spcBef>
                <a:spcPts val="0"/>
              </a:spcBef>
              <a:buFont typeface="Arial" panose="020B0604020202020204" pitchFamily="34" charset="0"/>
              <a:buChar char="•"/>
            </a:pPr>
            <a:r>
              <a:rPr lang="en-US" sz="1800" dirty="0"/>
              <a:t>Personal challenges</a:t>
            </a:r>
          </a:p>
          <a:p>
            <a:pPr marL="690563" indent="-285750">
              <a:lnSpc>
                <a:spcPct val="90000"/>
              </a:lnSpc>
              <a:spcBef>
                <a:spcPts val="0"/>
              </a:spcBef>
              <a:buFont typeface="Arial" panose="020B0604020202020204" pitchFamily="34" charset="0"/>
              <a:buChar char="•"/>
            </a:pPr>
            <a:r>
              <a:rPr lang="en-US" sz="1800" dirty="0"/>
              <a:t>Team Challenges</a:t>
            </a:r>
          </a:p>
          <a:p>
            <a:pPr marL="690563" indent="-285750">
              <a:lnSpc>
                <a:spcPct val="90000"/>
              </a:lnSpc>
              <a:spcBef>
                <a:spcPts val="0"/>
              </a:spcBef>
              <a:buFont typeface="Arial" panose="020B0604020202020204" pitchFamily="34" charset="0"/>
              <a:buChar char="•"/>
            </a:pPr>
            <a:r>
              <a:rPr lang="en-US" sz="1800" dirty="0"/>
              <a:t>REWARDS!</a:t>
            </a:r>
          </a:p>
          <a:p>
            <a:pPr>
              <a:lnSpc>
                <a:spcPct val="90000"/>
              </a:lnSpc>
            </a:pPr>
            <a:endParaRPr lang="en-US" sz="1700" dirty="0"/>
          </a:p>
          <a:p>
            <a:pPr>
              <a:lnSpc>
                <a:spcPct val="90000"/>
              </a:lnSpc>
            </a:pPr>
            <a:endParaRPr lang="en-US" sz="1700" dirty="0"/>
          </a:p>
        </p:txBody>
      </p:sp>
      <p:pic>
        <p:nvPicPr>
          <p:cNvPr id="4" name="Picture 3">
            <a:extLst>
              <a:ext uri="{FF2B5EF4-FFF2-40B4-BE49-F238E27FC236}">
                <a16:creationId xmlns:a16="http://schemas.microsoft.com/office/drawing/2014/main" id="{55EABA16-05A9-4B76-2BFD-C4DEB53EF914}"/>
              </a:ext>
            </a:extLst>
          </p:cNvPr>
          <p:cNvPicPr>
            <a:picLocks noChangeAspect="1"/>
          </p:cNvPicPr>
          <p:nvPr/>
        </p:nvPicPr>
        <p:blipFill>
          <a:blip r:embed="rId2"/>
          <a:stretch>
            <a:fillRect/>
          </a:stretch>
        </p:blipFill>
        <p:spPr>
          <a:xfrm>
            <a:off x="433231" y="1748119"/>
            <a:ext cx="5488147" cy="450028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629426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Digital Physical Therapy</a:t>
            </a:r>
          </a:p>
        </p:txBody>
      </p:sp>
      <p:sp>
        <p:nvSpPr>
          <p:cNvPr id="4" name="Content Placeholder 8"/>
          <p:cNvSpPr txBox="1">
            <a:spLocks noGrp="1"/>
          </p:cNvSpPr>
          <p:nvPr>
            <p:ph idx="1"/>
          </p:nvPr>
        </p:nvSpPr>
        <p:spPr>
          <a:xfrm>
            <a:off x="680320" y="1568823"/>
            <a:ext cx="4859867" cy="2754600"/>
          </a:xfrm>
          <a:prstGeom prst="rect">
            <a:avLst/>
          </a:prstGeom>
          <a:noFill/>
        </p:spPr>
        <p:txBody>
          <a:bodyPr wrap="square" rtlCol="0">
            <a:spAutoFit/>
          </a:bodyPr>
          <a:lstStyle/>
          <a:p>
            <a:pPr marL="0" indent="0">
              <a:buNone/>
            </a:pPr>
            <a:r>
              <a:rPr lang="en-US" sz="1800" b="1" dirty="0"/>
              <a:t>Sword Health</a:t>
            </a:r>
          </a:p>
          <a:p>
            <a:pPr marL="0" indent="0">
              <a:buNone/>
            </a:pPr>
            <a:endParaRPr lang="en-US" sz="1800" b="1" dirty="0"/>
          </a:p>
          <a:p>
            <a:pPr marL="0" indent="0">
              <a:buNone/>
            </a:pPr>
            <a:r>
              <a:rPr lang="en-US" sz="1600" b="1" dirty="0"/>
              <a:t>Digital Physical Therapy</a:t>
            </a:r>
            <a:endParaRPr lang="en-US" sz="1600" dirty="0"/>
          </a:p>
          <a:p>
            <a:pPr marL="0" indent="0">
              <a:buNone/>
            </a:pPr>
            <a:r>
              <a:rPr lang="en-US" sz="1600" dirty="0"/>
              <a:t>Movement is medicine. Sword uses sensor technology to deliver a physical therapy program that can be done anywhere, anytime. All the movement data is then shared with your paired physical therapist, who adapts the program based on actual performance.</a:t>
            </a:r>
          </a:p>
        </p:txBody>
      </p:sp>
      <p:sp>
        <p:nvSpPr>
          <p:cNvPr id="5" name="Content Placeholder 8"/>
          <p:cNvSpPr txBox="1">
            <a:spLocks/>
          </p:cNvSpPr>
          <p:nvPr/>
        </p:nvSpPr>
        <p:spPr>
          <a:xfrm>
            <a:off x="680320" y="4572000"/>
            <a:ext cx="4859867" cy="177176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ea typeface="+mn-ea"/>
                <a:cs typeface="+mn-cs"/>
              </a:rPr>
              <a:t>Bloom</a:t>
            </a:r>
            <a:endParaRPr kumimoji="0" lang="en-US" sz="1600" b="0"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ea typeface="+mn-ea"/>
                <a:cs typeface="+mn-cs"/>
              </a:rPr>
              <a:t>Bloom is a new, digital pelvic-therapy solution that can help women who have suffered from urinary leaking, bowel disorders, pelvic pain, and more. Bloom can be for women in all stages of life including pregnancy, postpartum and menopause.</a:t>
            </a:r>
          </a:p>
        </p:txBody>
      </p:sp>
      <p:pic>
        <p:nvPicPr>
          <p:cNvPr id="6" name="Picture 5"/>
          <p:cNvPicPr>
            <a:picLocks noChangeAspect="1"/>
          </p:cNvPicPr>
          <p:nvPr/>
        </p:nvPicPr>
        <p:blipFill>
          <a:blip r:embed="rId2"/>
          <a:stretch>
            <a:fillRect/>
          </a:stretch>
        </p:blipFill>
        <p:spPr>
          <a:xfrm>
            <a:off x="6587343" y="2127611"/>
            <a:ext cx="4924337" cy="4391623"/>
          </a:xfrm>
          <a:prstGeom prst="rect">
            <a:avLst/>
          </a:prstGeom>
        </p:spPr>
      </p:pic>
    </p:spTree>
    <p:extLst>
      <p:ext uri="{BB962C8B-B14F-4D97-AF65-F5344CB8AC3E}">
        <p14:creationId xmlns:p14="http://schemas.microsoft.com/office/powerpoint/2010/main" val="3275213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Stay Informed</a:t>
            </a:r>
          </a:p>
        </p:txBody>
      </p:sp>
      <p:sp>
        <p:nvSpPr>
          <p:cNvPr id="9" name="TextBox 8"/>
          <p:cNvSpPr txBox="1"/>
          <p:nvPr/>
        </p:nvSpPr>
        <p:spPr>
          <a:xfrm>
            <a:off x="691023" y="1554848"/>
            <a:ext cx="4667250"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Monthly Wellness Newsletter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mn-ea"/>
                <a:cs typeface="+mn-cs"/>
              </a:rPr>
              <a:t>Each month AzMT offers a free digital wellness newsletter that includes health information and upcoming events in the L.I.V.E. wellness program.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mn-ea"/>
                <a:cs typeface="+mn-cs"/>
              </a:rPr>
              <a:t>Opt-in to the newsletter by scanning the QR code.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mn-ea"/>
                <a:cs typeface="+mn-cs"/>
              </a:rPr>
              <a:t>Members can sign up with the email of their choice.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0" name="Picture 9"/>
          <p:cNvPicPr>
            <a:picLocks noChangeAspect="1"/>
          </p:cNvPicPr>
          <p:nvPr/>
        </p:nvPicPr>
        <p:blipFill>
          <a:blip r:embed="rId2"/>
          <a:stretch>
            <a:fillRect/>
          </a:stretch>
        </p:blipFill>
        <p:spPr>
          <a:xfrm>
            <a:off x="775149" y="4444810"/>
            <a:ext cx="1533739" cy="1810003"/>
          </a:xfrm>
          <a:prstGeom prst="rect">
            <a:avLst/>
          </a:prstGeom>
        </p:spPr>
      </p:pic>
      <p:pic>
        <p:nvPicPr>
          <p:cNvPr id="11" name="Picture 10"/>
          <p:cNvPicPr>
            <a:picLocks noChangeAspect="1"/>
          </p:cNvPicPr>
          <p:nvPr/>
        </p:nvPicPr>
        <p:blipFill>
          <a:blip r:embed="rId3"/>
          <a:stretch>
            <a:fillRect/>
          </a:stretch>
        </p:blipFill>
        <p:spPr>
          <a:xfrm>
            <a:off x="3013946" y="4626859"/>
            <a:ext cx="1100612" cy="1121509"/>
          </a:xfrm>
          <a:prstGeom prst="rect">
            <a:avLst/>
          </a:prstGeom>
        </p:spPr>
      </p:pic>
      <p:sp>
        <p:nvSpPr>
          <p:cNvPr id="12" name="TextBox 11"/>
          <p:cNvSpPr txBox="1"/>
          <p:nvPr/>
        </p:nvSpPr>
        <p:spPr>
          <a:xfrm>
            <a:off x="6520674" y="1630837"/>
            <a:ext cx="3700136" cy="2092881"/>
          </a:xfrm>
          <a:prstGeom prst="rect">
            <a:avLst/>
          </a:prstGeom>
          <a:noFill/>
        </p:spPr>
        <p:txBody>
          <a:bodyPr wrap="square" rtlCol="0">
            <a:spAutoFit/>
          </a:bodyPr>
          <a:lstStyle>
            <a:defPPr>
              <a:defRPr lang="en-US"/>
            </a:defPPr>
            <a:lvl1pPr>
              <a:defRPr b="1"/>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Text Message Notifications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mn-ea"/>
                <a:cs typeface="+mn-cs"/>
              </a:rPr>
              <a:t>Text messages are sent out as reminders for upcoming on-site screenings and services. Text </a:t>
            </a:r>
            <a:r>
              <a:rPr kumimoji="0" lang="en-US" sz="1600" b="0" i="0" u="none" strike="noStrike" kern="1200" cap="none" spc="0" normalizeH="0" baseline="0" noProof="0" dirty="0" err="1">
                <a:ln>
                  <a:noFill/>
                </a:ln>
                <a:solidFill>
                  <a:prstClr val="white"/>
                </a:solidFill>
                <a:effectLst/>
                <a:uLnTx/>
                <a:uFillTx/>
                <a:ea typeface="+mn-ea"/>
                <a:cs typeface="+mn-cs"/>
              </a:rPr>
              <a:t>AzMTwellness</a:t>
            </a:r>
            <a:r>
              <a:rPr kumimoji="0" lang="en-US" sz="1600" b="0" i="0" u="none" strike="noStrike" kern="1200" cap="none" spc="0" normalizeH="0" baseline="0" noProof="0" dirty="0">
                <a:ln>
                  <a:noFill/>
                </a:ln>
                <a:solidFill>
                  <a:prstClr val="white"/>
                </a:solidFill>
                <a:effectLst/>
                <a:uLnTx/>
                <a:uFillTx/>
                <a:ea typeface="+mn-ea"/>
                <a:cs typeface="+mn-cs"/>
              </a:rPr>
              <a:t> to 844-539-1233 to opt 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3" name="Group 12">
            <a:extLst>
              <a:ext uri="{FF2B5EF4-FFF2-40B4-BE49-F238E27FC236}">
                <a16:creationId xmlns:a16="http://schemas.microsoft.com/office/drawing/2014/main" id="{EA6F84E4-1C6C-4AB4-BABB-B3BCB66D01B1}"/>
              </a:ext>
            </a:extLst>
          </p:cNvPr>
          <p:cNvGrpSpPr/>
          <p:nvPr/>
        </p:nvGrpSpPr>
        <p:grpSpPr>
          <a:xfrm rot="1110815">
            <a:off x="9511378" y="2796822"/>
            <a:ext cx="2412739" cy="2492717"/>
            <a:chOff x="5742607" y="2336800"/>
            <a:chExt cx="3463261" cy="3598863"/>
          </a:xfrm>
        </p:grpSpPr>
        <p:pic>
          <p:nvPicPr>
            <p:cNvPr id="14" name="Picture 13" descr="Graphical user interface, application, chat or text message&#10;&#10;Description automatically generated">
              <a:extLst>
                <a:ext uri="{FF2B5EF4-FFF2-40B4-BE49-F238E27FC236}">
                  <a16:creationId xmlns:a16="http://schemas.microsoft.com/office/drawing/2014/main" id="{D9EC923F-A518-40CB-9556-1224458CB0F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68" r="-2" b="-2"/>
            <a:stretch/>
          </p:blipFill>
          <p:spPr>
            <a:xfrm>
              <a:off x="5742607" y="2336800"/>
              <a:ext cx="3463261" cy="3598863"/>
            </a:xfrm>
            <a:prstGeom prst="rect">
              <a:avLst/>
            </a:prstGeom>
            <a:ln>
              <a:noFill/>
            </a:ln>
            <a:effectLst>
              <a:outerShdw blurRad="76200" dist="63500" dir="5040000" algn="tl" rotWithShape="0">
                <a:srgbClr val="000000">
                  <a:alpha val="41000"/>
                </a:srgbClr>
              </a:outerShdw>
            </a:effectLst>
          </p:spPr>
        </p:pic>
        <p:pic>
          <p:nvPicPr>
            <p:cNvPr id="15" name="Picture 14" descr="Graphical user interface, application, chat or text message&#10;&#10;Description automatically generated">
              <a:extLst>
                <a:ext uri="{FF2B5EF4-FFF2-40B4-BE49-F238E27FC236}">
                  <a16:creationId xmlns:a16="http://schemas.microsoft.com/office/drawing/2014/main" id="{BDB58B50-9B76-4F9C-B48D-9A25A4E6FF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62" t="32553" r="15199" b="43335"/>
            <a:stretch/>
          </p:blipFill>
          <p:spPr>
            <a:xfrm>
              <a:off x="6858000" y="3508310"/>
              <a:ext cx="1800808" cy="867748"/>
            </a:xfrm>
            <a:prstGeom prst="rect">
              <a:avLst/>
            </a:prstGeom>
            <a:ln>
              <a:noFill/>
            </a:ln>
            <a:effectLst>
              <a:outerShdw blurRad="76200" dist="63500" dir="5040000" algn="tl" rotWithShape="0">
                <a:srgbClr val="000000">
                  <a:alpha val="41000"/>
                </a:srgbClr>
              </a:outerShdw>
            </a:effectLst>
          </p:spPr>
        </p:pic>
      </p:grpSp>
    </p:spTree>
    <p:extLst>
      <p:ext uri="{BB962C8B-B14F-4D97-AF65-F5344CB8AC3E}">
        <p14:creationId xmlns:p14="http://schemas.microsoft.com/office/powerpoint/2010/main" val="3309384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What’s Next</a:t>
            </a:r>
          </a:p>
        </p:txBody>
      </p:sp>
      <p:sp>
        <p:nvSpPr>
          <p:cNvPr id="3" name="Content Placeholder 2"/>
          <p:cNvSpPr>
            <a:spLocks noGrp="1"/>
          </p:cNvSpPr>
          <p:nvPr>
            <p:ph idx="1"/>
          </p:nvPr>
        </p:nvSpPr>
        <p:spPr>
          <a:xfrm>
            <a:off x="646111" y="1853248"/>
            <a:ext cx="9613861" cy="4185225"/>
          </a:xfrm>
        </p:spPr>
        <p:txBody>
          <a:bodyPr>
            <a:normAutofit/>
          </a:bodyPr>
          <a:lstStyle/>
          <a:p>
            <a:r>
              <a:rPr lang="en-US" sz="2400" b="1" dirty="0"/>
              <a:t>EVERY employee must re-enroll for benefits for the 2026-27 plan year</a:t>
            </a:r>
          </a:p>
          <a:p>
            <a:pPr lvl="1"/>
            <a:r>
              <a:rPr lang="en-US" sz="2400" dirty="0"/>
              <a:t>Failure to enroll will result in no benefits effective July 01, 2026</a:t>
            </a:r>
          </a:p>
          <a:p>
            <a:r>
              <a:rPr lang="en-US" sz="2400" dirty="0"/>
              <a:t>Summary Plan Documents (SPDs) will be mailed</a:t>
            </a:r>
          </a:p>
          <a:p>
            <a:r>
              <a:rPr lang="en-US" sz="2400" dirty="0"/>
              <a:t>New ID Cards</a:t>
            </a:r>
          </a:p>
          <a:p>
            <a:endParaRPr lang="en-US" sz="2400" dirty="0"/>
          </a:p>
          <a:p>
            <a:endParaRPr lang="en-US" sz="2400" dirty="0"/>
          </a:p>
          <a:p>
            <a:pPr marL="0" indent="0" algn="ctr">
              <a:buNone/>
            </a:pPr>
            <a:r>
              <a:rPr lang="en-US" sz="2400" b="1" dirty="0"/>
              <a:t>ENROLLMENT MUST BE COMPLETED BY 5:00PM ON APRIL 30, 2026</a:t>
            </a:r>
          </a:p>
        </p:txBody>
      </p:sp>
    </p:spTree>
    <p:extLst>
      <p:ext uri="{BB962C8B-B14F-4D97-AF65-F5344CB8AC3E}">
        <p14:creationId xmlns:p14="http://schemas.microsoft.com/office/powerpoint/2010/main" val="3009175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sp>
        <p:nvSpPr>
          <p:cNvPr id="5" name="Content Placeholder 4">
            <a:extLst>
              <a:ext uri="{FF2B5EF4-FFF2-40B4-BE49-F238E27FC236}">
                <a16:creationId xmlns:a16="http://schemas.microsoft.com/office/drawing/2014/main" id="{0A6F16CB-AB32-4D35-A977-51D1500D6AF2}"/>
              </a:ext>
            </a:extLst>
          </p:cNvPr>
          <p:cNvSpPr>
            <a:spLocks noGrp="1"/>
          </p:cNvSpPr>
          <p:nvPr>
            <p:ph idx="1"/>
          </p:nvPr>
        </p:nvSpPr>
        <p:spPr>
          <a:xfrm>
            <a:off x="735106" y="2052918"/>
            <a:ext cx="10587318" cy="4195481"/>
          </a:xfrm>
        </p:spPr>
        <p:txBody>
          <a:bodyPr>
            <a:normAutofit/>
          </a:bodyPr>
          <a:lstStyle/>
          <a:p>
            <a:r>
              <a:rPr lang="en-US" sz="2400" dirty="0"/>
              <a:t>Contact Human Resources, or</a:t>
            </a:r>
          </a:p>
          <a:p>
            <a:pPr marL="0" indent="0">
              <a:buNone/>
            </a:pPr>
            <a:endParaRPr lang="en-US" sz="2400" dirty="0"/>
          </a:p>
          <a:p>
            <a:pPr lvl="1"/>
            <a:r>
              <a:rPr lang="en-US" sz="2400" dirty="0"/>
              <a:t>Jaime Schulenberg, AzMT’s Pool Administrator, at:</a:t>
            </a:r>
          </a:p>
          <a:p>
            <a:pPr lvl="2"/>
            <a:r>
              <a:rPr lang="en-US" sz="2400" dirty="0">
                <a:hlinkClick r:id="rId2"/>
              </a:rPr>
              <a:t>Jaime_Schulenberg@ajg.com</a:t>
            </a:r>
            <a:r>
              <a:rPr lang="en-US" sz="2400" dirty="0"/>
              <a:t> </a:t>
            </a:r>
          </a:p>
          <a:p>
            <a:pPr lvl="2"/>
            <a:r>
              <a:rPr lang="en-US" sz="2400" dirty="0"/>
              <a:t>928.391.2297</a:t>
            </a:r>
          </a:p>
          <a:p>
            <a:pPr marL="457200" lvl="1" indent="0">
              <a:buNone/>
            </a:pPr>
            <a:endParaRPr lang="en-US" sz="2400" dirty="0"/>
          </a:p>
          <a:p>
            <a:pPr lvl="1"/>
            <a:r>
              <a:rPr lang="en-US" sz="2400" dirty="0"/>
              <a:t>Or any of the vendors who provide services to the Plan(s)!</a:t>
            </a:r>
          </a:p>
          <a:p>
            <a:pPr lvl="2"/>
            <a:r>
              <a:rPr lang="en-US" sz="2200" dirty="0"/>
              <a:t>Vendor contact information can be found in the OE Benefit Guide</a:t>
            </a:r>
          </a:p>
        </p:txBody>
      </p:sp>
    </p:spTree>
    <p:extLst>
      <p:ext uri="{BB962C8B-B14F-4D97-AF65-F5344CB8AC3E}">
        <p14:creationId xmlns:p14="http://schemas.microsoft.com/office/powerpoint/2010/main" val="49186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b="1" dirty="0"/>
              <a:t>2026-27 Medical/Rx Premiums</a:t>
            </a:r>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781291066"/>
              </p:ext>
            </p:extLst>
          </p:nvPr>
        </p:nvGraphicFramePr>
        <p:xfrm>
          <a:off x="646111" y="1493704"/>
          <a:ext cx="10692450" cy="4696784"/>
        </p:xfrm>
        <a:graphic>
          <a:graphicData uri="http://schemas.openxmlformats.org/drawingml/2006/table">
            <a:tbl>
              <a:tblPr/>
              <a:tblGrid>
                <a:gridCol w="2259077">
                  <a:extLst>
                    <a:ext uri="{9D8B030D-6E8A-4147-A177-3AD203B41FA5}">
                      <a16:colId xmlns:a16="http://schemas.microsoft.com/office/drawing/2014/main" val="1216998280"/>
                    </a:ext>
                  </a:extLst>
                </a:gridCol>
                <a:gridCol w="2266708">
                  <a:extLst>
                    <a:ext uri="{9D8B030D-6E8A-4147-A177-3AD203B41FA5}">
                      <a16:colId xmlns:a16="http://schemas.microsoft.com/office/drawing/2014/main" val="1696761110"/>
                    </a:ext>
                  </a:extLst>
                </a:gridCol>
                <a:gridCol w="2625412">
                  <a:extLst>
                    <a:ext uri="{9D8B030D-6E8A-4147-A177-3AD203B41FA5}">
                      <a16:colId xmlns:a16="http://schemas.microsoft.com/office/drawing/2014/main" val="888900370"/>
                    </a:ext>
                  </a:extLst>
                </a:gridCol>
                <a:gridCol w="3541253">
                  <a:extLst>
                    <a:ext uri="{9D8B030D-6E8A-4147-A177-3AD203B41FA5}">
                      <a16:colId xmlns:a16="http://schemas.microsoft.com/office/drawing/2014/main" val="586413372"/>
                    </a:ext>
                  </a:extLst>
                </a:gridCol>
              </a:tblGrid>
              <a:tr h="293549">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Total Monthly Premium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Monthly City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Monthly Employee Contribution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322509729"/>
                  </a:ext>
                </a:extLst>
              </a:tr>
              <a:tr h="293549">
                <a:tc gridSpan="4">
                  <a:txBody>
                    <a:bodyPr/>
                    <a:lstStyle/>
                    <a:p>
                      <a:pPr algn="ctr" fontAlgn="b"/>
                      <a:r>
                        <a:rPr lang="en-US" sz="1800" b="1" i="0" u="none" strike="noStrike" dirty="0">
                          <a:solidFill>
                            <a:srgbClr val="000000"/>
                          </a:solidFill>
                          <a:effectLst/>
                          <a:latin typeface="Calibri" panose="020F0502020204030204" pitchFamily="34" charset="0"/>
                        </a:rPr>
                        <a:t>HDHP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4880988"/>
                  </a:ext>
                </a:extLst>
              </a:tr>
              <a:tr h="293549">
                <a:tc>
                  <a:txBody>
                    <a:bodyPr/>
                    <a:lstStyle/>
                    <a:p>
                      <a:pPr algn="l" fontAlgn="b"/>
                      <a:r>
                        <a:rPr lang="en-US" sz="1800" b="0" i="0" u="none" strike="noStrike" dirty="0">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$657.41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$633.87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$23.54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887946631"/>
                  </a:ext>
                </a:extLst>
              </a:tr>
              <a:tr h="293549">
                <a:tc>
                  <a:txBody>
                    <a:bodyPr/>
                    <a:lstStyle/>
                    <a:p>
                      <a:pPr algn="l" fontAlgn="b"/>
                      <a:r>
                        <a:rPr lang="en-US" sz="18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$1,299.20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$991.79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$307.41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089373559"/>
                  </a:ext>
                </a:extLst>
              </a:tr>
              <a:tr h="293549">
                <a:tc>
                  <a:txBody>
                    <a:bodyPr/>
                    <a:lstStyle/>
                    <a:p>
                      <a:pPr algn="l" fontAlgn="b"/>
                      <a:r>
                        <a:rPr lang="en-US" sz="18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$1,195.35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$935.75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$259.60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456645427"/>
                  </a:ext>
                </a:extLst>
              </a:tr>
              <a:tr h="293549">
                <a:tc>
                  <a:txBody>
                    <a:bodyPr/>
                    <a:lstStyle/>
                    <a:p>
                      <a:pPr algn="l" fontAlgn="b"/>
                      <a:r>
                        <a:rPr lang="en-US" sz="1800" b="0" i="0" u="none" strike="noStrike" dirty="0">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$1,766.57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$1,248.57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$518.00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627859568"/>
                  </a:ext>
                </a:extLst>
              </a:tr>
              <a:tr h="293549">
                <a:tc gridSpan="4">
                  <a:txBody>
                    <a:bodyPr/>
                    <a:lstStyle/>
                    <a:p>
                      <a:pPr algn="ctr" fontAlgn="b"/>
                      <a:r>
                        <a:rPr lang="en-US" sz="1800" b="1" i="0" u="none" strike="noStrike" dirty="0">
                          <a:solidFill>
                            <a:srgbClr val="000000"/>
                          </a:solidFill>
                          <a:effectLst/>
                          <a:latin typeface="Calibri" panose="020F0502020204030204" pitchFamily="34" charset="0"/>
                        </a:rPr>
                        <a:t>PPO Base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5913394"/>
                  </a:ext>
                </a:extLst>
              </a:tr>
              <a:tr h="293549">
                <a:tc>
                  <a:txBody>
                    <a:bodyPr/>
                    <a:lstStyle/>
                    <a:p>
                      <a:pPr algn="l" fontAlgn="b"/>
                      <a:r>
                        <a:rPr lang="en-US" sz="1800" b="0" i="0" u="none" strike="noStrike">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$720.65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$650.22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$70.43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675692376"/>
                  </a:ext>
                </a:extLst>
              </a:tr>
              <a:tr h="293549">
                <a:tc>
                  <a:txBody>
                    <a:bodyPr/>
                    <a:lstStyle/>
                    <a:p>
                      <a:pPr algn="l" fontAlgn="b"/>
                      <a:r>
                        <a:rPr lang="en-US" sz="18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$1,439.52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$1,047.90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$391.62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21089930"/>
                  </a:ext>
                </a:extLst>
              </a:tr>
              <a:tr h="293549">
                <a:tc>
                  <a:txBody>
                    <a:bodyPr/>
                    <a:lstStyle/>
                    <a:p>
                      <a:pPr algn="l" fontAlgn="b"/>
                      <a:r>
                        <a:rPr lang="en-US" sz="18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$1,325.47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$985.86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$339.61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04094843"/>
                  </a:ext>
                </a:extLst>
              </a:tr>
              <a:tr h="293549">
                <a:tc>
                  <a:txBody>
                    <a:bodyPr/>
                    <a:lstStyle/>
                    <a:p>
                      <a:pPr algn="l" fontAlgn="b"/>
                      <a:r>
                        <a:rPr lang="en-US" sz="1800" b="0" i="0" u="none" strike="noStrike">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$1,952.95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$1,329.07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$623.88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874036848"/>
                  </a:ext>
                </a:extLst>
              </a:tr>
              <a:tr h="293549">
                <a:tc gridSpan="4">
                  <a:txBody>
                    <a:bodyPr/>
                    <a:lstStyle/>
                    <a:p>
                      <a:pPr algn="ctr" fontAlgn="b"/>
                      <a:r>
                        <a:rPr lang="en-US" sz="1800" b="1" i="0" u="none" strike="noStrike" dirty="0">
                          <a:solidFill>
                            <a:srgbClr val="000000"/>
                          </a:solidFill>
                          <a:effectLst/>
                          <a:latin typeface="Calibri" panose="020F0502020204030204" pitchFamily="34" charset="0"/>
                        </a:rPr>
                        <a:t>PPO Buy-Up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2238207"/>
                  </a:ext>
                </a:extLst>
              </a:tr>
              <a:tr h="293549">
                <a:tc>
                  <a:txBody>
                    <a:bodyPr/>
                    <a:lstStyle/>
                    <a:p>
                      <a:pPr algn="l" fontAlgn="b"/>
                      <a:r>
                        <a:rPr lang="en-US" sz="1800" b="0" i="0" u="none" strike="noStrike">
                          <a:solidFill>
                            <a:srgbClr val="000000"/>
                          </a:solidFill>
                          <a:effectLst/>
                          <a:latin typeface="Calibri" panose="020F0502020204030204" pitchFamily="34" charset="0"/>
                        </a:rPr>
                        <a:t>EE - Single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$736.83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$651.88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$84.95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012866947"/>
                  </a:ext>
                </a:extLst>
              </a:tr>
              <a:tr h="293549">
                <a:tc>
                  <a:txBody>
                    <a:bodyPr/>
                    <a:lstStyle/>
                    <a:p>
                      <a:pPr algn="l" fontAlgn="b"/>
                      <a:r>
                        <a:rPr lang="en-US" sz="1800" b="0" i="0" u="none" strike="noStrike">
                          <a:solidFill>
                            <a:srgbClr val="000000"/>
                          </a:solidFill>
                          <a:effectLst/>
                          <a:latin typeface="Calibri" panose="020F0502020204030204" pitchFamily="34" charset="0"/>
                        </a:rPr>
                        <a:t>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$1,473.62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$1,059.21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$414.41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549326122"/>
                  </a:ext>
                </a:extLst>
              </a:tr>
              <a:tr h="293549">
                <a:tc>
                  <a:txBody>
                    <a:bodyPr/>
                    <a:lstStyle/>
                    <a:p>
                      <a:pPr algn="l" fontAlgn="b"/>
                      <a:r>
                        <a:rPr lang="en-US" sz="1800" b="0" i="0" u="none" strike="noStrike">
                          <a:solidFill>
                            <a:srgbClr val="000000"/>
                          </a:solidFill>
                          <a:effectLst/>
                          <a:latin typeface="Calibri" panose="020F0502020204030204" pitchFamily="34" charset="0"/>
                        </a:rPr>
                        <a:t>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$1,356.24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$995.30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$360.94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40407339"/>
                  </a:ext>
                </a:extLst>
              </a:tr>
              <a:tr h="293549">
                <a:tc>
                  <a:txBody>
                    <a:bodyPr/>
                    <a:lstStyle/>
                    <a:p>
                      <a:pPr algn="l" fontAlgn="b"/>
                      <a:r>
                        <a:rPr lang="en-US" sz="1800" b="0" i="0" u="none" strike="noStrike">
                          <a:solidFill>
                            <a:srgbClr val="000000"/>
                          </a:solidFill>
                          <a:effectLst/>
                          <a:latin typeface="Calibri" panose="020F0502020204030204" pitchFamily="34" charset="0"/>
                        </a:rPr>
                        <a:t>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$2,001.71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$1,346.79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000000"/>
                          </a:solidFill>
                          <a:effectLst/>
                          <a:latin typeface="Calibri" panose="020F0502020204030204" pitchFamily="34" charset="0"/>
                        </a:rPr>
                        <a:t>$654.92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10865402"/>
                  </a:ext>
                </a:extLst>
              </a:tr>
            </a:tbl>
          </a:graphicData>
        </a:graphic>
      </p:graphicFrame>
    </p:spTree>
    <p:extLst>
      <p:ext uri="{BB962C8B-B14F-4D97-AF65-F5344CB8AC3E}">
        <p14:creationId xmlns:p14="http://schemas.microsoft.com/office/powerpoint/2010/main" val="2981249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AAD2-64DF-2F95-D43C-6630F7EE6EBF}"/>
              </a:ext>
            </a:extLst>
          </p:cNvPr>
          <p:cNvSpPr>
            <a:spLocks noGrp="1"/>
          </p:cNvSpPr>
          <p:nvPr>
            <p:ph type="title"/>
          </p:nvPr>
        </p:nvSpPr>
        <p:spPr>
          <a:xfrm>
            <a:off x="680321" y="2063262"/>
            <a:ext cx="3739279" cy="2661052"/>
          </a:xfrm>
        </p:spPr>
        <p:txBody>
          <a:bodyPr>
            <a:normAutofit/>
          </a:bodyPr>
          <a:lstStyle/>
          <a:p>
            <a:pPr algn="r"/>
            <a:r>
              <a:rPr lang="en-US" sz="4400" b="1" dirty="0"/>
              <a:t>Leap Health Infusion Program</a:t>
            </a:r>
          </a:p>
        </p:txBody>
      </p:sp>
      <p:graphicFrame>
        <p:nvGraphicFramePr>
          <p:cNvPr id="5" name="Content Placeholder 2">
            <a:extLst>
              <a:ext uri="{FF2B5EF4-FFF2-40B4-BE49-F238E27FC236}">
                <a16:creationId xmlns:a16="http://schemas.microsoft.com/office/drawing/2014/main" id="{3DAD9FF6-6624-86E6-4BAB-C064F00906F4}"/>
              </a:ext>
            </a:extLst>
          </p:cNvPr>
          <p:cNvGraphicFramePr>
            <a:graphicFrameLocks noGrp="1"/>
          </p:cNvGraphicFramePr>
          <p:nvPr>
            <p:ph idx="1"/>
            <p:extLst>
              <p:ext uri="{D42A27DB-BD31-4B8C-83A1-F6EECF244321}">
                <p14:modId xmlns:p14="http://schemas.microsoft.com/office/powerpoint/2010/main" val="3465631316"/>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744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d309e0b6b5_0_0"/>
          <p:cNvSpPr txBox="1">
            <a:spLocks noGrp="1"/>
          </p:cNvSpPr>
          <p:nvPr>
            <p:ph type="title"/>
          </p:nvPr>
        </p:nvSpPr>
        <p:spPr>
          <a:xfrm>
            <a:off x="597408" y="560832"/>
            <a:ext cx="10984800" cy="837152"/>
          </a:xfrm>
          <a:prstGeom prst="rect">
            <a:avLst/>
          </a:prstGeom>
          <a:noFill/>
          <a:ln>
            <a:noFill/>
          </a:ln>
        </p:spPr>
        <p:txBody>
          <a:bodyPr spcFirstLastPara="1" vert="horz" wrap="square" lIns="0" tIns="0" rIns="0" bIns="0" rtlCol="0" anchor="t" anchorCtr="0">
            <a:spAutoFit/>
          </a:bodyPr>
          <a:lstStyle/>
          <a:p>
            <a:pPr>
              <a:buSzPts val="600"/>
            </a:pPr>
            <a:r>
              <a:rPr lang="en" sz="3200" b="1" dirty="0">
                <a:solidFill>
                  <a:schemeClr val="tx1"/>
                </a:solidFill>
                <a:ea typeface="Georgia"/>
                <a:cs typeface="Georgia"/>
                <a:sym typeface="Georgia"/>
              </a:rPr>
              <a:t>Infusion </a:t>
            </a:r>
            <a:r>
              <a:rPr lang="en" sz="3200" b="1" dirty="0">
                <a:solidFill>
                  <a:schemeClr val="tx1"/>
                </a:solidFill>
              </a:rPr>
              <a:t>therapies are breakthrough treatments </a:t>
            </a:r>
            <a:br>
              <a:rPr lang="en" sz="3200" b="1" dirty="0">
                <a:solidFill>
                  <a:schemeClr val="tx1"/>
                </a:solidFill>
              </a:rPr>
            </a:br>
            <a:r>
              <a:rPr lang="en" sz="3200" b="1" dirty="0">
                <a:solidFill>
                  <a:schemeClr val="tx1"/>
                </a:solidFill>
              </a:rPr>
              <a:t>for a wide range of chronic and acute conditions</a:t>
            </a:r>
            <a:endParaRPr sz="3200" b="1" dirty="0">
              <a:solidFill>
                <a:schemeClr val="tx1"/>
              </a:solidFill>
              <a:ea typeface="Overpass"/>
              <a:cs typeface="Overpass"/>
              <a:sym typeface="Overpass"/>
            </a:endParaRPr>
          </a:p>
        </p:txBody>
      </p:sp>
      <p:sp>
        <p:nvSpPr>
          <p:cNvPr id="478" name="Google Shape;478;g3d309e0b6b5_0_0"/>
          <p:cNvSpPr txBox="1"/>
          <p:nvPr/>
        </p:nvSpPr>
        <p:spPr>
          <a:xfrm>
            <a:off x="6180132" y="2009184"/>
            <a:ext cx="5414467" cy="48218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1600"/>
              </a:spcAft>
              <a:buClr>
                <a:prstClr val="black"/>
              </a:buClr>
              <a:buSzPts val="1100"/>
              <a:buFontTx/>
              <a:buNone/>
              <a:tabLst/>
              <a:defRPr/>
            </a:pPr>
            <a:r>
              <a:rPr kumimoji="0" lang="en" b="1" i="0" u="none" strike="noStrike" kern="1200" cap="none" spc="0" normalizeH="0" baseline="0" noProof="0" dirty="0">
                <a:ln>
                  <a:noFill/>
                </a:ln>
                <a:effectLst/>
                <a:uLnTx/>
                <a:uFillTx/>
                <a:latin typeface="+mj-lt"/>
                <a:ea typeface="+mn-ea"/>
                <a:cs typeface="+mn-cs"/>
              </a:rPr>
              <a:t>Specialty Infusions commonly used to treat:</a:t>
            </a:r>
            <a:endParaRPr kumimoji="0" b="1" i="0" u="none" strike="noStrike" kern="1200" cap="none" spc="0" normalizeH="0" baseline="0" noProof="0" dirty="0">
              <a:ln>
                <a:noFill/>
              </a:ln>
              <a:effectLst/>
              <a:uLnTx/>
              <a:uFillTx/>
              <a:latin typeface="+mj-lt"/>
              <a:ea typeface="Arial"/>
              <a:cs typeface="Arial"/>
              <a:sym typeface="Arial"/>
            </a:endParaRPr>
          </a:p>
        </p:txBody>
      </p:sp>
      <p:grpSp>
        <p:nvGrpSpPr>
          <p:cNvPr id="479" name="Google Shape;479;g3d309e0b6b5_0_0"/>
          <p:cNvGrpSpPr/>
          <p:nvPr/>
        </p:nvGrpSpPr>
        <p:grpSpPr>
          <a:xfrm>
            <a:off x="6180133" y="2374697"/>
            <a:ext cx="4996536" cy="597483"/>
            <a:chOff x="4635100" y="1998638"/>
            <a:chExt cx="3349901" cy="471300"/>
          </a:xfrm>
        </p:grpSpPr>
        <p:sp>
          <p:nvSpPr>
            <p:cNvPr id="480" name="Google Shape;480;g3d309e0b6b5_0_0"/>
            <p:cNvSpPr/>
            <p:nvPr/>
          </p:nvSpPr>
          <p:spPr>
            <a:xfrm>
              <a:off x="4635100" y="1998638"/>
              <a:ext cx="17766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Rheumatoid arthritis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(Prolia, Orencia)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1" name="Google Shape;481;g3d309e0b6b5_0_0"/>
            <p:cNvSpPr/>
            <p:nvPr/>
          </p:nvSpPr>
          <p:spPr>
            <a:xfrm>
              <a:off x="6528501" y="1998638"/>
              <a:ext cx="14565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Oncology</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(Keytruda, Mvasi)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grpSp>
      <p:sp>
        <p:nvSpPr>
          <p:cNvPr id="482" name="Google Shape;482;g3d309e0b6b5_0_0"/>
          <p:cNvSpPr/>
          <p:nvPr/>
        </p:nvSpPr>
        <p:spPr>
          <a:xfrm>
            <a:off x="6180133" y="3847588"/>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Crohn’s disease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(Remicade, Entyvio, Avsola)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3" name="Google Shape;483;g3d309e0b6b5_0_0"/>
          <p:cNvSpPr/>
          <p:nvPr/>
        </p:nvSpPr>
        <p:spPr>
          <a:xfrm>
            <a:off x="6180133" y="4584092"/>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Ulcerative colitis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Stelara, Remicade, Entyvio)</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4" name="Google Shape;484;g3d309e0b6b5_0_0"/>
          <p:cNvSpPr/>
          <p:nvPr/>
        </p:nvSpPr>
        <p:spPr>
          <a:xfrm>
            <a:off x="9095233" y="3860908"/>
            <a:ext cx="2081436" cy="59748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09415"/>
                </a:solidFill>
                <a:effectLst/>
                <a:uLnTx/>
                <a:uFillTx/>
                <a:latin typeface="Georgia"/>
                <a:ea typeface="Georgia"/>
                <a:cs typeface="Georgia"/>
                <a:sym typeface="Georgia"/>
              </a:rPr>
              <a:t>Lupus</a:t>
            </a:r>
            <a:br>
              <a:rPr kumimoji="0" lang="en" sz="1600" b="0" i="0" u="none" strike="noStrike" kern="1200" cap="none" spc="0" normalizeH="0" baseline="0" noProof="0" dirty="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dirty="0">
                <a:ln>
                  <a:noFill/>
                </a:ln>
                <a:solidFill>
                  <a:srgbClr val="F09415"/>
                </a:solidFill>
                <a:effectLst/>
                <a:uLnTx/>
                <a:uFillTx/>
                <a:latin typeface="Trebuchet MS" panose="020B0603020202020204"/>
                <a:ea typeface="+mn-ea"/>
                <a:cs typeface="+mn-cs"/>
              </a:rPr>
              <a:t>(Benlysta, Rituxan)</a:t>
            </a:r>
            <a:endParaRPr kumimoji="0" sz="1467" b="0" i="0" u="none" strike="noStrike" kern="1200" cap="none" spc="0" normalizeH="0" baseline="0" noProof="0" dirty="0">
              <a:ln>
                <a:noFill/>
              </a:ln>
              <a:solidFill>
                <a:srgbClr val="F09415"/>
              </a:solidFill>
              <a:effectLst/>
              <a:uLnTx/>
              <a:uFillTx/>
              <a:latin typeface="Trebuchet MS" panose="020B0603020202020204"/>
              <a:ea typeface="+mn-ea"/>
              <a:cs typeface="+mn-cs"/>
            </a:endParaRPr>
          </a:p>
        </p:txBody>
      </p:sp>
      <p:sp>
        <p:nvSpPr>
          <p:cNvPr id="485" name="Google Shape;485;g3d309e0b6b5_0_0"/>
          <p:cNvSpPr/>
          <p:nvPr/>
        </p:nvSpPr>
        <p:spPr>
          <a:xfrm>
            <a:off x="9095200" y="4590753"/>
            <a:ext cx="2081436" cy="59748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Psoriasis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Infliximab, Skyrizi)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6" name="Google Shape;486;g3d309e0b6b5_0_0"/>
          <p:cNvSpPr/>
          <p:nvPr/>
        </p:nvSpPr>
        <p:spPr>
          <a:xfrm>
            <a:off x="6180133" y="5320596"/>
            <a:ext cx="1324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09415"/>
                </a:solidFill>
                <a:effectLst/>
                <a:uLnTx/>
                <a:uFillTx/>
                <a:latin typeface="Georgia"/>
                <a:ea typeface="Georgia"/>
                <a:cs typeface="Georgia"/>
                <a:sym typeface="Georgia"/>
              </a:rPr>
              <a:t>MS</a:t>
            </a:r>
            <a:br>
              <a:rPr kumimoji="0" lang="en" sz="1600" b="0" i="0" u="none" strike="noStrike" kern="1200" cap="none" spc="0" normalizeH="0" baseline="0" noProof="0" dirty="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dirty="0">
                <a:ln>
                  <a:noFill/>
                </a:ln>
                <a:solidFill>
                  <a:srgbClr val="F09415"/>
                </a:solidFill>
                <a:effectLst/>
                <a:uLnTx/>
                <a:uFillTx/>
                <a:latin typeface="Trebuchet MS" panose="020B0603020202020204"/>
                <a:ea typeface="+mn-ea"/>
                <a:cs typeface="+mn-cs"/>
              </a:rPr>
              <a:t>(Ocrevus)</a:t>
            </a:r>
            <a:endParaRPr kumimoji="0" sz="1467" b="0" i="0" u="none" strike="noStrike" kern="1200" cap="none" spc="0" normalizeH="0" baseline="0" noProof="0" dirty="0">
              <a:ln>
                <a:noFill/>
              </a:ln>
              <a:solidFill>
                <a:srgbClr val="F09415"/>
              </a:solidFill>
              <a:effectLst/>
              <a:uLnTx/>
              <a:uFillTx/>
              <a:latin typeface="Trebuchet MS" panose="020B0603020202020204"/>
              <a:ea typeface="+mn-ea"/>
              <a:cs typeface="+mn-cs"/>
            </a:endParaRPr>
          </a:p>
        </p:txBody>
      </p:sp>
      <p:sp>
        <p:nvSpPr>
          <p:cNvPr id="487" name="Google Shape;487;g3d309e0b6b5_0_0"/>
          <p:cNvSpPr/>
          <p:nvPr/>
        </p:nvSpPr>
        <p:spPr>
          <a:xfrm>
            <a:off x="7674633" y="5320599"/>
            <a:ext cx="12436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More…</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pic>
        <p:nvPicPr>
          <p:cNvPr id="488" name="Google Shape;488;g3d309e0b6b5_0_0" title="unlicensed_stills_432486_anastasia-mihaylova.jpg"/>
          <p:cNvPicPr preferRelativeResize="0"/>
          <p:nvPr/>
        </p:nvPicPr>
        <p:blipFill rotWithShape="1">
          <a:blip r:embed="rId3">
            <a:alphaModFix/>
          </a:blip>
          <a:srcRect l="6314" t="872" r="1512"/>
          <a:stretch/>
        </p:blipFill>
        <p:spPr>
          <a:xfrm>
            <a:off x="597400" y="2041733"/>
            <a:ext cx="5403600" cy="3876400"/>
          </a:xfrm>
          <a:prstGeom prst="roundRect">
            <a:avLst>
              <a:gd name="adj" fmla="val 2987"/>
            </a:avLst>
          </a:prstGeom>
          <a:noFill/>
          <a:ln>
            <a:noFill/>
          </a:ln>
        </p:spPr>
      </p:pic>
      <p:sp>
        <p:nvSpPr>
          <p:cNvPr id="489" name="Google Shape;489;g3d309e0b6b5_0_0"/>
          <p:cNvSpPr/>
          <p:nvPr/>
        </p:nvSpPr>
        <p:spPr>
          <a:xfrm>
            <a:off x="6180133" y="3111084"/>
            <a:ext cx="4996536"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Osteoarthritis and osteoporosis</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(Reclast, Actemra)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befb5ec7af_2_122"/>
          <p:cNvSpPr txBox="1">
            <a:spLocks noGrp="1"/>
          </p:cNvSpPr>
          <p:nvPr>
            <p:ph type="title"/>
          </p:nvPr>
        </p:nvSpPr>
        <p:spPr>
          <a:xfrm>
            <a:off x="597200" y="396442"/>
            <a:ext cx="10985200" cy="720400"/>
          </a:xfrm>
          <a:prstGeom prst="rect">
            <a:avLst/>
          </a:prstGeom>
          <a:noFill/>
          <a:ln>
            <a:noFill/>
          </a:ln>
        </p:spPr>
        <p:txBody>
          <a:bodyPr spcFirstLastPara="1" vert="horz" wrap="square" lIns="0" tIns="0" rIns="0" bIns="0" rtlCol="0" anchor="t" anchorCtr="0">
            <a:noAutofit/>
          </a:bodyPr>
          <a:lstStyle/>
          <a:p>
            <a:r>
              <a:rPr lang="en" b="1" dirty="0">
                <a:solidFill>
                  <a:schemeClr val="tx1"/>
                </a:solidFill>
              </a:rPr>
              <a:t>Introducing </a:t>
            </a:r>
            <a:r>
              <a:rPr lang="en" b="1" i="1" dirty="0">
                <a:solidFill>
                  <a:schemeClr val="tx1"/>
                </a:solidFill>
              </a:rPr>
              <a:t>Leap</a:t>
            </a:r>
            <a:endParaRPr b="1" i="1" dirty="0">
              <a:solidFill>
                <a:schemeClr val="tx1"/>
              </a:solidFill>
            </a:endParaRPr>
          </a:p>
        </p:txBody>
      </p:sp>
      <p:sp>
        <p:nvSpPr>
          <p:cNvPr id="495" name="Google Shape;495;g3befb5ec7af_2_122"/>
          <p:cNvSpPr txBox="1">
            <a:spLocks noGrp="1"/>
          </p:cNvSpPr>
          <p:nvPr>
            <p:ph type="sldNum" idx="12"/>
          </p:nvPr>
        </p:nvSpPr>
        <p:spPr>
          <a:prstGeom prst="rect">
            <a:avLst/>
          </a:prstGeom>
          <a:noFill/>
          <a:ln>
            <a:noFill/>
          </a:ln>
        </p:spPr>
        <p:txBody>
          <a:bodyPr spcFirstLastPara="1" vert="horz" wrap="square" lIns="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chemeClr val="tx1"/>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9</a:t>
            </a:fld>
            <a:endParaRPr kumimoji="0" sz="800" b="0" i="0" u="none" strike="noStrike" kern="1200" cap="none" spc="0" normalizeH="0" baseline="0" noProof="0">
              <a:ln>
                <a:noFill/>
              </a:ln>
              <a:solidFill>
                <a:schemeClr val="tx1"/>
              </a:solidFill>
              <a:effectLst/>
              <a:uLnTx/>
              <a:uFillTx/>
              <a:latin typeface="Arial"/>
              <a:cs typeface="Arial"/>
              <a:sym typeface="Arial"/>
            </a:endParaRPr>
          </a:p>
        </p:txBody>
      </p:sp>
      <p:sp>
        <p:nvSpPr>
          <p:cNvPr id="496" name="Google Shape;496;g3befb5ec7af_2_122"/>
          <p:cNvSpPr txBox="1">
            <a:spLocks noGrp="1"/>
          </p:cNvSpPr>
          <p:nvPr>
            <p:ph type="subTitle" idx="1"/>
          </p:nvPr>
        </p:nvSpPr>
        <p:spPr>
          <a:xfrm>
            <a:off x="597400" y="1145164"/>
            <a:ext cx="10985200" cy="640000"/>
          </a:xfrm>
          <a:prstGeom prst="rect">
            <a:avLst/>
          </a:prstGeom>
          <a:noFill/>
          <a:ln>
            <a:noFill/>
          </a:ln>
        </p:spPr>
        <p:txBody>
          <a:bodyPr spcFirstLastPara="1" vert="horz" wrap="square" lIns="0" tIns="0" rIns="0" bIns="0" rtlCol="0" anchor="t" anchorCtr="0">
            <a:noAutofit/>
          </a:bodyPr>
          <a:lstStyle/>
          <a:p>
            <a:pPr marL="0" indent="0">
              <a:buClr>
                <a:schemeClr val="dk1"/>
              </a:buClr>
              <a:buSzPts val="1100"/>
            </a:pPr>
            <a:r>
              <a:rPr lang="en" dirty="0">
                <a:solidFill>
                  <a:schemeClr val="tx1"/>
                </a:solidFill>
                <a:latin typeface="+mj-lt"/>
              </a:rPr>
              <a:t>A transparent infusion benefit delivering measurable savings while creating a seamless member experience</a:t>
            </a:r>
            <a:endParaRPr dirty="0">
              <a:solidFill>
                <a:schemeClr val="tx1"/>
              </a:solidFill>
              <a:latin typeface="+mj-lt"/>
            </a:endParaRPr>
          </a:p>
          <a:p>
            <a:pPr marL="0" indent="0"/>
            <a:endParaRPr dirty="0">
              <a:solidFill>
                <a:schemeClr val="tx1"/>
              </a:solidFill>
            </a:endParaRPr>
          </a:p>
        </p:txBody>
      </p:sp>
      <p:sp>
        <p:nvSpPr>
          <p:cNvPr id="497" name="Google Shape;497;g3befb5ec7af_2_122"/>
          <p:cNvSpPr txBox="1"/>
          <p:nvPr/>
        </p:nvSpPr>
        <p:spPr>
          <a:xfrm>
            <a:off x="442664" y="2871428"/>
            <a:ext cx="3573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Proactively identifies eligible </a:t>
            </a:r>
            <a:r>
              <a:rPr kumimoji="0" lang="en"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members</a:t>
            </a:r>
            <a:r>
              <a:rPr kumimoji="0" lang="en"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through medical claims</a:t>
            </a:r>
            <a:r>
              <a:rPr kumimoji="0" lang="en" sz="1600" b="1" i="0" u="none" strike="noStrike" kern="1200" cap="none" spc="0" normalizeH="0" baseline="0" noProof="0" dirty="0">
                <a:ln>
                  <a:noFill/>
                </a:ln>
                <a:effectLst/>
                <a:uLnTx/>
                <a:uFillTx/>
                <a:ea typeface="Arial"/>
                <a:cs typeface="Arial"/>
                <a:sym typeface="Arial"/>
              </a:rPr>
              <a:t> and prior authorization files</a:t>
            </a:r>
            <a:endParaRPr kumimoji="0" sz="1600" b="1" i="0" u="none" strike="noStrike" kern="1200" cap="none" spc="0" normalizeH="0" baseline="0" noProof="0" dirty="0">
              <a:ln>
                <a:noFill/>
              </a:ln>
              <a:effectLst/>
              <a:uLnTx/>
              <a:uFillTx/>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Coordinates infusion care end to end</a:t>
            </a:r>
            <a:endParaRPr kumimoji="0" sz="1600" b="1" i="0" u="none" strike="noStrike" kern="1200" cap="none" spc="0" normalizeH="0" baseline="0" noProof="0" dirty="0">
              <a:ln>
                <a:noFill/>
              </a:ln>
              <a:effectLst/>
              <a:uLnTx/>
              <a:uFillTx/>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Integrates directly within the medical benefit and existing carrier workflow. Works fully within the medical benefit</a:t>
            </a:r>
            <a:endParaRPr kumimoji="0" sz="1600" b="1" i="0" u="none" strike="noStrike" kern="1200" cap="none" spc="0" normalizeH="0" baseline="0" noProof="0" dirty="0">
              <a:ln>
                <a:noFill/>
              </a:ln>
              <a:effectLst/>
              <a:uLnTx/>
              <a:uFillTx/>
              <a:ea typeface="Arial"/>
              <a:cs typeface="Arial"/>
              <a:sym typeface="Arial"/>
            </a:endParaRPr>
          </a:p>
        </p:txBody>
      </p:sp>
      <p:sp>
        <p:nvSpPr>
          <p:cNvPr id="498" name="Google Shape;498;g3befb5ec7af_2_122"/>
          <p:cNvSpPr txBox="1"/>
          <p:nvPr/>
        </p:nvSpPr>
        <p:spPr>
          <a:xfrm>
            <a:off x="4325900" y="2871428"/>
            <a:ext cx="34404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Dedicated Care Guide support from referral through follow up</a:t>
            </a:r>
            <a:endParaRPr kumimoji="0" sz="1600" b="1" i="0" u="none" strike="noStrike" kern="1200" cap="none" spc="0" normalizeH="0" baseline="0" noProof="0" dirty="0">
              <a:ln>
                <a:noFill/>
              </a:ln>
              <a:effectLst/>
              <a:uLnTx/>
              <a:uFillTx/>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Infusion at home when clinically appropriate, reducing unnecessary travel</a:t>
            </a:r>
            <a:endParaRPr kumimoji="0" sz="1600" b="1" i="0" u="none" strike="noStrike" kern="1200" cap="none" spc="0" normalizeH="0" baseline="0" noProof="0" dirty="0">
              <a:ln>
                <a:noFill/>
              </a:ln>
              <a:effectLst/>
              <a:uLnTx/>
              <a:uFillTx/>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Clear communication and coordinated scheduling</a:t>
            </a:r>
            <a:endParaRPr kumimoji="0" sz="1600" b="1" i="0" u="none" strike="noStrike" kern="1200" cap="none" spc="0" normalizeH="0" baseline="0" noProof="0" dirty="0">
              <a:ln>
                <a:noFill/>
              </a:ln>
              <a:effectLst/>
              <a:uLnTx/>
              <a:uFillTx/>
              <a:ea typeface="Arial"/>
              <a:cs typeface="Arial"/>
              <a:sym typeface="Arial"/>
            </a:endParaRPr>
          </a:p>
        </p:txBody>
      </p:sp>
      <p:sp>
        <p:nvSpPr>
          <p:cNvPr id="499" name="Google Shape;499;g3befb5ec7af_2_122"/>
          <p:cNvSpPr txBox="1"/>
          <p:nvPr/>
        </p:nvSpPr>
        <p:spPr>
          <a:xfrm>
            <a:off x="8054580" y="2871428"/>
            <a:ext cx="3121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A seamless member experience employees value</a:t>
            </a:r>
            <a:endParaRPr kumimoji="0" sz="1600" b="1" i="0" u="none" strike="noStrike" kern="1200" cap="none" spc="0" normalizeH="0" baseline="0" noProof="0" dirty="0">
              <a:ln>
                <a:noFill/>
              </a:ln>
              <a:effectLst/>
              <a:uLnTx/>
              <a:uFillTx/>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rPr>
              <a:t>Meaningful medical savings without </a:t>
            </a:r>
            <a:r>
              <a:rPr kumimoji="0" lang="en"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benefit redesign</a:t>
            </a:r>
            <a:endParaRPr kumimoji="0"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1" i="0" u="none" strike="noStrike" kern="1200" cap="none" spc="0" normalizeH="0" baseline="0" noProof="0" dirty="0">
                <a:ln>
                  <a:noFill/>
                </a:ln>
                <a:effectLst/>
                <a:uLnTx/>
                <a:uFillTx/>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Coordinated clinical integration with minimal administrative lift during and after implementation</a:t>
            </a:r>
            <a:endParaRPr kumimoji="0" sz="1600" b="1" i="0" u="none" strike="noStrike" kern="1200" cap="none" spc="0" normalizeH="0" baseline="0" noProof="0" dirty="0">
              <a:ln>
                <a:noFill/>
              </a:ln>
              <a:effectLst/>
              <a:uLnTx/>
              <a:uFillTx/>
              <a:ea typeface="Arial"/>
              <a:cs typeface="Arial"/>
              <a:sym typeface="Arial"/>
            </a:endParaRPr>
          </a:p>
        </p:txBody>
      </p:sp>
      <p:sp>
        <p:nvSpPr>
          <p:cNvPr id="500" name="Google Shape;500;g3befb5ec7af_2_122"/>
          <p:cNvSpPr txBox="1"/>
          <p:nvPr/>
        </p:nvSpPr>
        <p:spPr>
          <a:xfrm>
            <a:off x="711300" y="2102795"/>
            <a:ext cx="37240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dirty="0">
                <a:ln>
                  <a:noFill/>
                </a:ln>
                <a:effectLst/>
                <a:uLnTx/>
                <a:uFillTx/>
                <a:ea typeface="Georgia"/>
                <a:cs typeface="Georgia"/>
                <a:sym typeface="Georgia"/>
              </a:rPr>
              <a:t>What Leap Does</a:t>
            </a:r>
            <a:endParaRPr kumimoji="0" sz="1867" b="1" i="0" u="none" strike="noStrike" kern="1200" cap="none" spc="0" normalizeH="0" baseline="0" noProof="0" dirty="0">
              <a:ln>
                <a:noFill/>
              </a:ln>
              <a:effectLst/>
              <a:uLnTx/>
              <a:uFillTx/>
              <a:ea typeface="Georgia"/>
              <a:cs typeface="Georgia"/>
              <a:sym typeface="Georgia"/>
            </a:endParaRPr>
          </a:p>
        </p:txBody>
      </p:sp>
      <p:sp>
        <p:nvSpPr>
          <p:cNvPr id="501" name="Google Shape;501;g3befb5ec7af_2_122"/>
          <p:cNvSpPr txBox="1"/>
          <p:nvPr/>
        </p:nvSpPr>
        <p:spPr>
          <a:xfrm>
            <a:off x="4435300" y="2102795"/>
            <a:ext cx="34756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dirty="0">
                <a:ln>
                  <a:noFill/>
                </a:ln>
                <a:effectLst/>
                <a:uLnTx/>
                <a:uFillTx/>
                <a:ea typeface="Georgia"/>
                <a:cs typeface="Georgia"/>
                <a:sym typeface="Georgia"/>
              </a:rPr>
              <a:t>What This Means for Your Members</a:t>
            </a:r>
            <a:endParaRPr kumimoji="0" sz="1867" b="1" i="0" u="none" strike="noStrike" kern="1200" cap="none" spc="0" normalizeH="0" baseline="0" noProof="0" dirty="0">
              <a:ln>
                <a:noFill/>
              </a:ln>
              <a:effectLst/>
              <a:uLnTx/>
              <a:uFillTx/>
              <a:ea typeface="Georgia"/>
              <a:cs typeface="Georgia"/>
              <a:sym typeface="Georgia"/>
            </a:endParaRPr>
          </a:p>
        </p:txBody>
      </p:sp>
      <p:sp>
        <p:nvSpPr>
          <p:cNvPr id="502" name="Google Shape;502;g3befb5ec7af_2_122"/>
          <p:cNvSpPr txBox="1"/>
          <p:nvPr/>
        </p:nvSpPr>
        <p:spPr>
          <a:xfrm>
            <a:off x="8159300" y="2102795"/>
            <a:ext cx="34756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b="1" u="none" strike="noStrike" kern="1200" cap="none" spc="0" normalizeH="0" baseline="0" noProof="0" dirty="0">
                <a:ln>
                  <a:noFill/>
                </a:ln>
                <a:effectLst/>
                <a:uLnTx/>
                <a:uFillTx/>
                <a:ea typeface="Georgia"/>
                <a:cs typeface="Georgia"/>
                <a:sym typeface="Georgia"/>
              </a:rPr>
              <a:t>What This Means for You</a:t>
            </a:r>
            <a:endParaRPr kumimoji="0" b="1" u="none" strike="noStrike" kern="1200" cap="none" spc="0" normalizeH="0" baseline="0" noProof="0" dirty="0">
              <a:ln>
                <a:noFill/>
              </a:ln>
              <a:effectLst/>
              <a:uLnTx/>
              <a:uFillTx/>
              <a:ea typeface="Georgia"/>
              <a:cs typeface="Georgia"/>
              <a:sym typeface="Georgia"/>
            </a:endParaRPr>
          </a:p>
        </p:txBody>
      </p:sp>
      <p:cxnSp>
        <p:nvCxnSpPr>
          <p:cNvPr id="503" name="Google Shape;503;g3befb5ec7af_2_122"/>
          <p:cNvCxnSpPr/>
          <p:nvPr/>
        </p:nvCxnSpPr>
        <p:spPr>
          <a:xfrm rot="10800000">
            <a:off x="711301" y="1908035"/>
            <a:ext cx="3440400" cy="0"/>
          </a:xfrm>
          <a:prstGeom prst="straightConnector1">
            <a:avLst/>
          </a:prstGeom>
          <a:noFill/>
          <a:ln w="9525" cap="flat" cmpd="sng">
            <a:solidFill>
              <a:schemeClr val="accent1"/>
            </a:solidFill>
            <a:prstDash val="solid"/>
            <a:round/>
            <a:headEnd type="triangle" w="sm" len="sm"/>
            <a:tailEnd type="none" w="sm" len="sm"/>
          </a:ln>
        </p:spPr>
      </p:cxnSp>
      <p:cxnSp>
        <p:nvCxnSpPr>
          <p:cNvPr id="504" name="Google Shape;504;g3befb5ec7af_2_122"/>
          <p:cNvCxnSpPr/>
          <p:nvPr/>
        </p:nvCxnSpPr>
        <p:spPr>
          <a:xfrm rot="10800000">
            <a:off x="4316300" y="1908035"/>
            <a:ext cx="3450000" cy="0"/>
          </a:xfrm>
          <a:prstGeom prst="straightConnector1">
            <a:avLst/>
          </a:prstGeom>
          <a:noFill/>
          <a:ln w="9525" cap="flat" cmpd="sng">
            <a:solidFill>
              <a:schemeClr val="accent1"/>
            </a:solidFill>
            <a:prstDash val="solid"/>
            <a:round/>
            <a:headEnd type="triangle" w="sm" len="sm"/>
            <a:tailEnd type="none" w="sm" len="sm"/>
          </a:ln>
        </p:spPr>
      </p:cxnSp>
      <p:cxnSp>
        <p:nvCxnSpPr>
          <p:cNvPr id="505" name="Google Shape;505;g3befb5ec7af_2_122"/>
          <p:cNvCxnSpPr/>
          <p:nvPr/>
        </p:nvCxnSpPr>
        <p:spPr>
          <a:xfrm rot="10800000">
            <a:off x="8054580" y="1908034"/>
            <a:ext cx="3366800" cy="0"/>
          </a:xfrm>
          <a:prstGeom prst="straightConnector1">
            <a:avLst/>
          </a:prstGeom>
          <a:noFill/>
          <a:ln w="9525" cap="flat" cmpd="sng">
            <a:solidFill>
              <a:schemeClr val="accent1"/>
            </a:solidFill>
            <a:prstDash val="solid"/>
            <a:round/>
            <a:headEnd type="none" w="sm" len="sm"/>
            <a:tailEnd type="none" w="sm" len="sm"/>
          </a:ln>
        </p:spPr>
      </p:cxnSp>
      <p:sp>
        <p:nvSpPr>
          <p:cNvPr id="506" name="Google Shape;506;g3befb5ec7af_2_122"/>
          <p:cNvSpPr/>
          <p:nvPr/>
        </p:nvSpPr>
        <p:spPr>
          <a:xfrm>
            <a:off x="603933" y="5571822"/>
            <a:ext cx="10920400" cy="770000"/>
          </a:xfrm>
          <a:prstGeom prst="roundRect">
            <a:avLst>
              <a:gd name="adj" fmla="val 15433"/>
            </a:avLst>
          </a:prstGeom>
          <a:solidFill>
            <a:schemeClr val="accent4"/>
          </a:solidFill>
          <a:ln>
            <a:noFill/>
          </a:ln>
        </p:spPr>
        <p:txBody>
          <a:bodyPr spcFirstLastPara="1" wrap="square" lIns="121900" tIns="121900" rIns="121900" bIns="121900" anchor="ctr" anchorCtr="0">
            <a:noAutofit/>
          </a:bodyPr>
          <a:lstStyle/>
          <a:p>
            <a:pPr marL="487668"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effectLst/>
                <a:uLnTx/>
                <a:uFillTx/>
                <a:latin typeface="Georgia"/>
                <a:ea typeface="Georgia"/>
                <a:cs typeface="Georgia"/>
                <a:sym typeface="Georgia"/>
              </a:rPr>
              <a:t>Hard dollar medical savings with a </a:t>
            </a:r>
            <a:r>
              <a:rPr kumimoji="0" lang="en" sz="1867" b="0" i="1" u="none" strike="noStrike" kern="1200" cap="none" spc="0" normalizeH="0" baseline="0" noProof="0" dirty="0">
                <a:ln>
                  <a:noFill/>
                </a:ln>
                <a:effectLst/>
                <a:uLnTx/>
                <a:uFillTx/>
                <a:latin typeface="Georgia"/>
                <a:ea typeface="Georgia"/>
                <a:cs typeface="Georgia"/>
                <a:sym typeface="Georgia"/>
              </a:rPr>
              <a:t>simple, coordinated member experience</a:t>
            </a:r>
            <a:endParaRPr kumimoji="0" sz="1867" b="0" i="1" u="none" strike="noStrike" kern="1200" cap="none" spc="0" normalizeH="0" baseline="0" noProof="0" dirty="0">
              <a:ln>
                <a:noFill/>
              </a:ln>
              <a:effectLst/>
              <a:uLnTx/>
              <a:uFillTx/>
              <a:latin typeface="Georgia"/>
              <a:ea typeface="Georgia"/>
              <a:cs typeface="Georgia"/>
              <a:sym typeface="Georgia"/>
            </a:endParaRPr>
          </a:p>
        </p:txBody>
      </p:sp>
      <p:pic>
        <p:nvPicPr>
          <p:cNvPr id="507" name="Google Shape;507;g3befb5ec7af_2_122" title="Artboard 26.png"/>
          <p:cNvPicPr preferRelativeResize="0"/>
          <p:nvPr/>
        </p:nvPicPr>
        <p:blipFill rotWithShape="1">
          <a:blip r:embed="rId3">
            <a:alphaModFix/>
          </a:blip>
          <a:srcRect t="25130" b="-25130"/>
          <a:stretch/>
        </p:blipFill>
        <p:spPr>
          <a:xfrm>
            <a:off x="1517639" y="5782264"/>
            <a:ext cx="531600" cy="531600"/>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4026</Words>
  <Application>Microsoft Office PowerPoint</Application>
  <PresentationFormat>Widescreen</PresentationFormat>
  <Paragraphs>694</Paragraphs>
  <Slides>55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Aptos</vt:lpstr>
      <vt:lpstr>Arial</vt:lpstr>
      <vt:lpstr>Calibri</vt:lpstr>
      <vt:lpstr>Century Gothic</vt:lpstr>
      <vt:lpstr>Georgia</vt:lpstr>
      <vt:lpstr>Overpass</vt:lpstr>
      <vt:lpstr>Source Serif 4 Medium</vt:lpstr>
      <vt:lpstr>Tahoma</vt:lpstr>
      <vt:lpstr>Times New Roman</vt:lpstr>
      <vt:lpstr>Trebuchet MS</vt:lpstr>
      <vt:lpstr>Wingdings 3</vt:lpstr>
      <vt:lpstr>Ion</vt:lpstr>
      <vt:lpstr>CITY OF APACHE JUNCTION 2026-27 OPEN ENROLLMENT</vt:lpstr>
      <vt:lpstr>2026-27 Open Enrollment</vt:lpstr>
      <vt:lpstr>2026-27 Benefit Changes</vt:lpstr>
      <vt:lpstr>Flexible Spending Accounts (FSA)</vt:lpstr>
      <vt:lpstr>Health Savings Account (HSA)</vt:lpstr>
      <vt:lpstr>2026-27 Medical/Rx Premiums</vt:lpstr>
      <vt:lpstr>Leap Health Infusion Program</vt:lpstr>
      <vt:lpstr>Infusion therapies are breakthrough treatments  for a wide range of chronic and acute conditions</vt:lpstr>
      <vt:lpstr>Introducing Leap</vt:lpstr>
      <vt:lpstr>Member Experience Overview </vt:lpstr>
      <vt:lpstr>Leap optimizes the patient experience</vt:lpstr>
      <vt:lpstr>BlueCard Program</vt:lpstr>
      <vt:lpstr>Understanding Your Health Plan</vt:lpstr>
      <vt:lpstr>MyAmeriBen.com – Member Portal </vt:lpstr>
      <vt:lpstr>Nationwide &amp; around the world- you’re covered with AZ Blue</vt:lpstr>
      <vt:lpstr>Telehealth from AZ Blue </vt:lpstr>
      <vt:lpstr>AmeriBen Maternal Health</vt:lpstr>
      <vt:lpstr>Pharmacy Benefits Manager (PBM)</vt:lpstr>
      <vt:lpstr>PowerPoint Presentation</vt:lpstr>
      <vt:lpstr>What is a PBM and how do I get my medications?</vt:lpstr>
      <vt:lpstr>Will my pharmacy experience change?</vt:lpstr>
      <vt:lpstr>Recommended Resource: Member Portal</vt:lpstr>
      <vt:lpstr>PowerPoint Presentation</vt:lpstr>
      <vt:lpstr>PowerPoint Presentation</vt:lpstr>
      <vt:lpstr>Our Nationwide Pharmacy Network</vt:lpstr>
      <vt:lpstr>Connect 3 6 0 : Opportunities for more Rx savings</vt:lpstr>
      <vt:lpstr>SmithRx Member Services</vt:lpstr>
      <vt:lpstr>CONNECT 360</vt:lpstr>
      <vt:lpstr>Connect 360: Opportunities for Rx Savings</vt:lpstr>
      <vt:lpstr>PowerPoint Presentation</vt:lpstr>
      <vt:lpstr>Delta Dental of AZ</vt:lpstr>
      <vt:lpstr>2026-27 Plan Changes</vt:lpstr>
      <vt:lpstr>VSP Vision Plan</vt:lpstr>
      <vt:lpstr>2026-27 Vision Plan Changes</vt:lpstr>
      <vt:lpstr>Employee Assistance Program (EAP)</vt:lpstr>
      <vt:lpstr>SupportLinc</vt:lpstr>
      <vt:lpstr>Life Insurance</vt:lpstr>
      <vt:lpstr>2026-27 Life Insurance Changes</vt:lpstr>
      <vt:lpstr>VOLUNTARY BENEFITS</vt:lpstr>
      <vt:lpstr>GALLAGHER MARKETPLACE</vt:lpstr>
      <vt:lpstr>GALLAGHER MARKETPLACE</vt:lpstr>
      <vt:lpstr>VOLUNTARY BENEFITS</vt:lpstr>
      <vt:lpstr>How Your Accident Plan Works With  Your Medical Insurance</vt:lpstr>
      <vt:lpstr>Group Critical Illness Plan</vt:lpstr>
      <vt:lpstr>How Your Critical Illness Plan Works With  Your Medical Plan</vt:lpstr>
      <vt:lpstr>PowerPoint Presentation</vt:lpstr>
      <vt:lpstr>PowerPoint Presentation</vt:lpstr>
      <vt:lpstr>How to Enroll in Voluntary Benefits</vt:lpstr>
      <vt:lpstr>PowerPoint Presentation</vt:lpstr>
      <vt:lpstr>AzMT L.I.V.E.</vt:lpstr>
      <vt:lpstr>Personify Health</vt:lpstr>
      <vt:lpstr>Digital Physical Therapy</vt:lpstr>
      <vt:lpstr>Stay Informed</vt:lpstr>
      <vt:lpstr>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APACHE JUNCTION 2019-20 OPEN ENROLLMENT</dc:title>
  <dc:creator>Jaime Schulenberg</dc:creator>
  <cp:lastModifiedBy>Anna McCray</cp:lastModifiedBy>
  <cp:revision>96</cp:revision>
  <cp:lastPrinted>2023-04-12T19:11:00Z</cp:lastPrinted>
  <dcterms:created xsi:type="dcterms:W3CDTF">2019-05-07T16:06:51Z</dcterms:created>
  <dcterms:modified xsi:type="dcterms:W3CDTF">2026-04-20T19:08:51Z</dcterms:modified>
</cp:coreProperties>
</file>