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8"/>
  </p:notesMasterIdLst>
  <p:sldIdLst>
    <p:sldId id="256" r:id="rId2"/>
    <p:sldId id="257" r:id="rId3"/>
    <p:sldId id="286" r:id="rId4"/>
    <p:sldId id="348" r:id="rId5"/>
    <p:sldId id="349" r:id="rId6"/>
    <p:sldId id="350" r:id="rId7"/>
    <p:sldId id="325" r:id="rId8"/>
    <p:sldId id="326" r:id="rId9"/>
    <p:sldId id="327" r:id="rId10"/>
    <p:sldId id="328" r:id="rId11"/>
    <p:sldId id="289" r:id="rId12"/>
    <p:sldId id="290" r:id="rId13"/>
    <p:sldId id="332" r:id="rId14"/>
    <p:sldId id="310" r:id="rId15"/>
    <p:sldId id="311" r:id="rId16"/>
    <p:sldId id="312" r:id="rId17"/>
    <p:sldId id="264" r:id="rId18"/>
    <p:sldId id="333" r:id="rId19"/>
    <p:sldId id="266" r:id="rId20"/>
    <p:sldId id="301" r:id="rId21"/>
    <p:sldId id="270" r:id="rId22"/>
    <p:sldId id="271" r:id="rId23"/>
    <p:sldId id="329" r:id="rId24"/>
    <p:sldId id="276" r:id="rId25"/>
    <p:sldId id="330" r:id="rId26"/>
    <p:sldId id="314" r:id="rId27"/>
    <p:sldId id="409" r:id="rId28"/>
    <p:sldId id="412" r:id="rId29"/>
    <p:sldId id="323" r:id="rId30"/>
    <p:sldId id="318" r:id="rId31"/>
    <p:sldId id="319" r:id="rId32"/>
    <p:sldId id="324" r:id="rId33"/>
    <p:sldId id="413" r:id="rId34"/>
    <p:sldId id="288" r:id="rId35"/>
    <p:sldId id="322" r:id="rId36"/>
    <p:sldId id="414" r:id="rId37"/>
    <p:sldId id="415" r:id="rId38"/>
    <p:sldId id="416" r:id="rId39"/>
    <p:sldId id="274" r:id="rId40"/>
    <p:sldId id="417" r:id="rId41"/>
    <p:sldId id="418" r:id="rId42"/>
    <p:sldId id="258" r:id="rId43"/>
    <p:sldId id="420" r:id="rId44"/>
    <p:sldId id="419" r:id="rId45"/>
    <p:sldId id="261" r:id="rId46"/>
    <p:sldId id="262" r:id="rId4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372" y="108"/>
      </p:cViewPr>
      <p:guideLst/>
    </p:cSldViewPr>
  </p:slideViewPr>
  <p:notesTextViewPr>
    <p:cViewPr>
      <p:scale>
        <a:sx n="1" d="1"/>
        <a:sy n="1" d="1"/>
      </p:scale>
      <p:origin x="0" y="0"/>
    </p:cViewPr>
  </p:notesTextViewPr>
  <p:notesViewPr>
    <p:cSldViewPr snapToGrid="0">
      <p:cViewPr varScale="1">
        <p:scale>
          <a:sx n="83" d="100"/>
          <a:sy n="83" d="100"/>
        </p:scale>
        <p:origin x="381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D60BE8B-809F-4953-99D8-86E71E6254F0}" type="datetimeFigureOut">
              <a:rPr lang="en-US" smtClean="0"/>
              <a:t>4/9/2025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7D06C25-9243-4D12-B13D-0B7DBF1669EC}" type="slidenum">
              <a:rPr lang="en-US" smtClean="0"/>
              <a:t>‹#›</a:t>
            </a:fld>
            <a:endParaRPr lang="en-US"/>
          </a:p>
        </p:txBody>
      </p:sp>
    </p:spTree>
    <p:extLst>
      <p:ext uri="{BB962C8B-B14F-4D97-AF65-F5344CB8AC3E}">
        <p14:creationId xmlns:p14="http://schemas.microsoft.com/office/powerpoint/2010/main" val="3435628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PPIs:  Available OTC – Nexium, Prilosec, Etc.</a:t>
            </a:r>
          </a:p>
          <a:p>
            <a:r>
              <a:rPr lang="en-US" dirty="0"/>
              <a:t>Nasal:  Available OTC - </a:t>
            </a:r>
          </a:p>
        </p:txBody>
      </p:sp>
      <p:sp>
        <p:nvSpPr>
          <p:cNvPr id="4" name="Slide Number Placeholder 3"/>
          <p:cNvSpPr>
            <a:spLocks noGrp="1"/>
          </p:cNvSpPr>
          <p:nvPr>
            <p:ph type="sldNum" sz="quarter" idx="10"/>
          </p:nvPr>
        </p:nvSpPr>
        <p:spPr/>
        <p:txBody>
          <a:bodyPr/>
          <a:lstStyle/>
          <a:p>
            <a:fld id="{87D06C25-9243-4D12-B13D-0B7DBF1669EC}" type="slidenum">
              <a:rPr lang="en-US" smtClean="0"/>
              <a:t>3</a:t>
            </a:fld>
            <a:endParaRPr lang="en-US" dirty="0"/>
          </a:p>
        </p:txBody>
      </p:sp>
    </p:spTree>
    <p:extLst>
      <p:ext uri="{BB962C8B-B14F-4D97-AF65-F5344CB8AC3E}">
        <p14:creationId xmlns:p14="http://schemas.microsoft.com/office/powerpoint/2010/main" val="3133818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B80EC-E7B4-4683-A3D2-2AD176B468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0067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dirty="0"/>
          </a:p>
        </p:txBody>
      </p:sp>
    </p:spTree>
    <p:extLst>
      <p:ext uri="{BB962C8B-B14F-4D97-AF65-F5344CB8AC3E}">
        <p14:creationId xmlns:p14="http://schemas.microsoft.com/office/powerpoint/2010/main" val="1285351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with Bryce</a:t>
            </a:r>
          </a:p>
        </p:txBody>
      </p:sp>
      <p:sp>
        <p:nvSpPr>
          <p:cNvPr id="4" name="Slide Number Placeholder 3"/>
          <p:cNvSpPr>
            <a:spLocks noGrp="1"/>
          </p:cNvSpPr>
          <p:nvPr>
            <p:ph type="sldNum" sz="quarter" idx="10"/>
          </p:nvPr>
        </p:nvSpPr>
        <p:spPr/>
        <p:txBody>
          <a:bodyPr/>
          <a:lstStyle/>
          <a:p>
            <a:fld id="{7D266651-02D9-C949-8344-2390968C25F3}" type="slidenum">
              <a:rPr lang="en-US" smtClean="0"/>
              <a:pPr/>
              <a:t>36</a:t>
            </a:fld>
            <a:endParaRPr lang="en-US"/>
          </a:p>
        </p:txBody>
      </p:sp>
    </p:spTree>
    <p:extLst>
      <p:ext uri="{BB962C8B-B14F-4D97-AF65-F5344CB8AC3E}">
        <p14:creationId xmlns:p14="http://schemas.microsoft.com/office/powerpoint/2010/main" val="590968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with Bryce</a:t>
            </a:r>
          </a:p>
        </p:txBody>
      </p:sp>
      <p:sp>
        <p:nvSpPr>
          <p:cNvPr id="4" name="Slide Number Placeholder 3"/>
          <p:cNvSpPr>
            <a:spLocks noGrp="1"/>
          </p:cNvSpPr>
          <p:nvPr>
            <p:ph type="sldNum" sz="quarter" idx="10"/>
          </p:nvPr>
        </p:nvSpPr>
        <p:spPr/>
        <p:txBody>
          <a:bodyPr/>
          <a:lstStyle/>
          <a:p>
            <a:fld id="{7D266651-02D9-C949-8344-2390968C25F3}" type="slidenum">
              <a:rPr lang="en-US" smtClean="0"/>
              <a:pPr/>
              <a:t>37</a:t>
            </a:fld>
            <a:endParaRPr lang="en-US"/>
          </a:p>
        </p:txBody>
      </p:sp>
    </p:spTree>
    <p:extLst>
      <p:ext uri="{BB962C8B-B14F-4D97-AF65-F5344CB8AC3E}">
        <p14:creationId xmlns:p14="http://schemas.microsoft.com/office/powerpoint/2010/main" val="42353769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4/9/2025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4/9/2025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4/9/2025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4/9/2025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4/9/2025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4/9/2025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4/9/2025</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tandard high-level overview with bulle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000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utline w Subtitl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a:t>Click to edit Master title style</a:t>
            </a:r>
            <a:endParaRPr lang="en-US" dirty="0"/>
          </a:p>
        </p:txBody>
      </p:sp>
      <p:sp>
        <p:nvSpPr>
          <p:cNvPr id="7" name="Text Placeholder 8"/>
          <p:cNvSpPr>
            <a:spLocks noGrp="1"/>
          </p:cNvSpPr>
          <p:nvPr>
            <p:ph type="body" sz="quarter" idx="13" hasCustomPrompt="1"/>
          </p:nvPr>
        </p:nvSpPr>
        <p:spPr>
          <a:xfrm>
            <a:off x="304800" y="1234440"/>
            <a:ext cx="10363200" cy="411480"/>
          </a:xfrm>
          <a:prstGeom prst="rect">
            <a:avLst/>
          </a:prstGeom>
        </p:spPr>
        <p:txBody>
          <a:bodyPr>
            <a:noAutofit/>
          </a:bodyPr>
          <a:lstStyle>
            <a:lvl1pPr marL="0" indent="0">
              <a:buNone/>
              <a:defRPr sz="2000" b="1">
                <a:solidFill>
                  <a:schemeClr val="accent2"/>
                </a:solidFill>
                <a:latin typeface="+mj-lt"/>
              </a:defRPr>
            </a:lvl1pPr>
          </a:lstStyle>
          <a:p>
            <a:pPr lvl="0"/>
            <a:r>
              <a:rPr lang="en-US" dirty="0"/>
              <a:t>Subtitle</a:t>
            </a:r>
          </a:p>
        </p:txBody>
      </p:sp>
      <p:sp>
        <p:nvSpPr>
          <p:cNvPr id="4" name="Text Placeholder 3"/>
          <p:cNvSpPr>
            <a:spLocks noGrp="1"/>
          </p:cNvSpPr>
          <p:nvPr>
            <p:ph type="body" sz="quarter" idx="14"/>
          </p:nvPr>
        </p:nvSpPr>
        <p:spPr>
          <a:xfrm>
            <a:off x="304800" y="1737361"/>
            <a:ext cx="10363200" cy="4185267"/>
          </a:xfrm>
        </p:spPr>
        <p:txBody>
          <a:bodyPr/>
          <a:lstStyle>
            <a:lvl1pPr marL="461963" indent="-461963">
              <a:buFont typeface="+mj-lt"/>
              <a:buAutoNum type="romanUcPeriod"/>
              <a:defRPr/>
            </a:lvl1pPr>
            <a:lvl2pPr marL="798513" indent="-336550">
              <a:buFont typeface="+mj-lt"/>
              <a:buAutoNum type="alphaUcPeriod"/>
              <a:defRPr/>
            </a:lvl2pPr>
            <a:lvl3pPr marL="1144588" indent="-344488">
              <a:buFont typeface="+mj-lt"/>
              <a:buAutoNum type="arabicPeriod"/>
              <a:defRPr/>
            </a:lvl3pPr>
            <a:lvl4pPr marL="1482725" indent="-342900">
              <a:buFont typeface="+mj-lt"/>
              <a:buAutoNum type="alphaLcParenR"/>
              <a:defRPr/>
            </a:lvl4pPr>
            <a:lvl5pPr marL="1828800" indent="-344488">
              <a:buFont typeface="+mj-lt"/>
              <a:buAutoNum type="romanLcPeriod"/>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838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Subtitle-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737360"/>
            <a:ext cx="10119360" cy="4297680"/>
          </a:xfrm>
          <a:prstGeom prst="rect">
            <a:avLst/>
          </a:prstGeom>
        </p:spPr>
        <p:txBody>
          <a:bodyPr/>
          <a:lstStyle>
            <a:lvl1pPr marL="342900" indent="-342900">
              <a:buClr>
                <a:schemeClr val="accent2"/>
              </a:buClr>
              <a:buFont typeface="Arial" panose="020B0604020202020204" pitchFamily="34" charset="0"/>
              <a:buChar char="•"/>
              <a:defRPr>
                <a:solidFill>
                  <a:schemeClr val="tx2"/>
                </a:solidFill>
              </a:defRPr>
            </a:lvl1pPr>
            <a:lvl2pPr>
              <a:buClr>
                <a:schemeClr val="accent2"/>
              </a:buClr>
              <a:defRPr>
                <a:solidFill>
                  <a:schemeClr val="tx2"/>
                </a:solidFill>
              </a:defRPr>
            </a:lvl2pPr>
            <a:lvl3pPr>
              <a:buClr>
                <a:schemeClr val="accent2"/>
              </a:buClr>
              <a:defRPr>
                <a:solidFill>
                  <a:schemeClr val="tx2"/>
                </a:solidFill>
              </a:defRPr>
            </a:lvl3pPr>
            <a:lvl4pPr>
              <a:buClr>
                <a:schemeClr val="accent2"/>
              </a:buClr>
              <a:defRPr>
                <a:solidFill>
                  <a:schemeClr val="tx2"/>
                </a:solidFill>
              </a:defRPr>
            </a:lvl4pPr>
            <a:lvl5pPr>
              <a:buClr>
                <a:schemeClr val="accent2"/>
              </a:buCl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914400" y="182880"/>
            <a:ext cx="79248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a:t>Click to edit Master title style</a:t>
            </a:r>
          </a:p>
        </p:txBody>
      </p:sp>
      <p:pic>
        <p:nvPicPr>
          <p:cNvPr id="4" name="Picture 3"/>
          <p:cNvPicPr>
            <a:picLocks noChangeAspect="1"/>
          </p:cNvPicPr>
          <p:nvPr userDrawn="1"/>
        </p:nvPicPr>
        <p:blipFill>
          <a:blip r:embed="rId2"/>
          <a:stretch>
            <a:fillRect/>
          </a:stretch>
        </p:blipFill>
        <p:spPr>
          <a:xfrm>
            <a:off x="5323301" y="5486188"/>
            <a:ext cx="6884225" cy="1382333"/>
          </a:xfrm>
          <a:prstGeom prst="rect">
            <a:avLst/>
          </a:prstGeom>
        </p:spPr>
      </p:pic>
      <p:sp>
        <p:nvSpPr>
          <p:cNvPr id="6" name="Text Placeholder 6"/>
          <p:cNvSpPr txBox="1">
            <a:spLocks/>
          </p:cNvSpPr>
          <p:nvPr userDrawn="1"/>
        </p:nvSpPr>
        <p:spPr>
          <a:xfrm>
            <a:off x="6812738" y="6497589"/>
            <a:ext cx="5012511" cy="365125"/>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700" dirty="0">
                <a:solidFill>
                  <a:schemeClr val="accent1"/>
                </a:solidFill>
              </a:rPr>
              <a:t> © 2018 ARTHUR J. GALLAGHER &amp; CO.</a:t>
            </a:r>
            <a:r>
              <a:rPr lang="en-US" sz="700" baseline="0" dirty="0">
                <a:solidFill>
                  <a:schemeClr val="accent1"/>
                </a:solidFill>
              </a:rPr>
              <a:t>  </a:t>
            </a:r>
            <a:r>
              <a:rPr lang="en-US" sz="700" dirty="0">
                <a:solidFill>
                  <a:schemeClr val="accent1"/>
                </a:solidFill>
              </a:rPr>
              <a:t>|</a:t>
            </a:r>
            <a:r>
              <a:rPr lang="en-US" sz="700" baseline="0" dirty="0">
                <a:solidFill>
                  <a:schemeClr val="accent1"/>
                </a:solidFill>
              </a:rPr>
              <a:t>  </a:t>
            </a:r>
            <a:r>
              <a:rPr lang="en-US" sz="700" dirty="0">
                <a:solidFill>
                  <a:schemeClr val="accent1"/>
                </a:solidFill>
              </a:rPr>
              <a:t>AJG.COM</a:t>
            </a:r>
          </a:p>
        </p:txBody>
      </p:sp>
      <p:sp>
        <p:nvSpPr>
          <p:cNvPr id="7" name="TextBox 6"/>
          <p:cNvSpPr txBox="1"/>
          <p:nvPr userDrawn="1"/>
        </p:nvSpPr>
        <p:spPr>
          <a:xfrm>
            <a:off x="11436353" y="6264091"/>
            <a:ext cx="431799" cy="365125"/>
          </a:xfrm>
          <a:prstGeom prst="rect">
            <a:avLst/>
          </a:prstGeom>
        </p:spPr>
        <p:txBody>
          <a:bodyPr vert="horz" lIns="91440" tIns="45720" rIns="91440" bIns="45720" rtlCol="0" anchor="ctr"/>
          <a:lstStyle/>
          <a:p>
            <a:pPr marL="0" algn="ctr" defTabSz="457200" rtl="0" eaLnBrk="1" latinLnBrk="0" hangingPunct="1"/>
            <a:fld id="{8BA08932-23D9-42E7-9371-6007F82543F4}" type="slidenum">
              <a:rPr lang="en-US" sz="800" kern="1200" smtClean="0">
                <a:solidFill>
                  <a:schemeClr val="accent1"/>
                </a:solidFill>
                <a:latin typeface="+mn-lt"/>
                <a:ea typeface="+mn-ea"/>
                <a:cs typeface="+mn-cs"/>
              </a:rPr>
              <a:pPr marL="0" algn="ctr" defTabSz="457200" rtl="0" eaLnBrk="1" latinLnBrk="0" hangingPunct="1"/>
              <a:t>‹#›</a:t>
            </a:fld>
            <a:endParaRPr lang="en-US" sz="800" kern="1200" dirty="0">
              <a:solidFill>
                <a:schemeClr val="accent1"/>
              </a:solidFill>
              <a:latin typeface="+mn-lt"/>
              <a:ea typeface="+mn-ea"/>
              <a:cs typeface="+mn-cs"/>
            </a:endParaRPr>
          </a:p>
        </p:txBody>
      </p:sp>
    </p:spTree>
    <p:extLst>
      <p:ext uri="{BB962C8B-B14F-4D97-AF65-F5344CB8AC3E}">
        <p14:creationId xmlns:p14="http://schemas.microsoft.com/office/powerpoint/2010/main" val="37496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4/9/2025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4/9/2025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4/9/2025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4/9/2025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4/9/2025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4/9/2025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4/9/2025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4/9/2025</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 id="2147483670" r:id="rId19"/>
    <p:sldLayoutId id="2147483671" r:id="rId20"/>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http://www.supportlinc.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c2mb.ajg.com/arizonametropolitantrust/benefits/"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2" Type="http://schemas.openxmlformats.org/officeDocument/2006/relationships/hyperlink" Target="https://www.employeenavigator.com/benefits/Account/Register" TargetMode="Externa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 y="2596055"/>
            <a:ext cx="8824456" cy="1681842"/>
          </a:xfrm>
        </p:spPr>
        <p:txBody>
          <a:bodyPr/>
          <a:lstStyle/>
          <a:p>
            <a:r>
              <a:rPr lang="en-US" dirty="0"/>
              <a:t>WICKENBURG</a:t>
            </a:r>
            <a:br>
              <a:rPr lang="en-US" dirty="0"/>
            </a:br>
            <a:r>
              <a:rPr lang="en-US" dirty="0"/>
              <a:t>2025-26 OPEN ENROLLMENT</a:t>
            </a:r>
          </a:p>
        </p:txBody>
      </p:sp>
      <p:pic>
        <p:nvPicPr>
          <p:cNvPr id="4" name="Picture 3"/>
          <p:cNvPicPr>
            <a:picLocks noChangeAspect="1"/>
          </p:cNvPicPr>
          <p:nvPr/>
        </p:nvPicPr>
        <p:blipFill>
          <a:blip r:embed="rId2"/>
          <a:stretch>
            <a:fillRect/>
          </a:stretch>
        </p:blipFill>
        <p:spPr>
          <a:xfrm>
            <a:off x="0" y="0"/>
            <a:ext cx="12192000" cy="259605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8851" y="4498025"/>
            <a:ext cx="6559771" cy="2204699"/>
          </a:xfrm>
          <a:prstGeom prst="rect">
            <a:avLst/>
          </a:prstGeom>
        </p:spPr>
      </p:pic>
    </p:spTree>
    <p:extLst>
      <p:ext uri="{BB962C8B-B14F-4D97-AF65-F5344CB8AC3E}">
        <p14:creationId xmlns:p14="http://schemas.microsoft.com/office/powerpoint/2010/main" val="2650546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A3F61-7F13-44F9-AEA3-434D6B7853B3}"/>
              </a:ext>
            </a:extLst>
          </p:cNvPr>
          <p:cNvSpPr>
            <a:spLocks noGrp="1"/>
          </p:cNvSpPr>
          <p:nvPr>
            <p:ph type="title"/>
          </p:nvPr>
        </p:nvSpPr>
        <p:spPr>
          <a:xfrm>
            <a:off x="680321" y="753228"/>
            <a:ext cx="9613861" cy="1080938"/>
          </a:xfrm>
        </p:spPr>
        <p:txBody>
          <a:bodyPr>
            <a:normAutofit/>
          </a:bodyPr>
          <a:lstStyle/>
          <a:p>
            <a:r>
              <a:rPr lang="en-US"/>
              <a:t>Quick Plan Review (continued)</a:t>
            </a:r>
            <a:endParaRPr lang="en-US" dirty="0"/>
          </a:p>
        </p:txBody>
      </p:sp>
      <p:sp>
        <p:nvSpPr>
          <p:cNvPr id="3" name="Content Placeholder 2">
            <a:extLst>
              <a:ext uri="{FF2B5EF4-FFF2-40B4-BE49-F238E27FC236}">
                <a16:creationId xmlns:a16="http://schemas.microsoft.com/office/drawing/2014/main" id="{9DD1C382-B40C-4E97-812F-020E06F3E79E}"/>
              </a:ext>
            </a:extLst>
          </p:cNvPr>
          <p:cNvSpPr>
            <a:spLocks noGrp="1"/>
          </p:cNvSpPr>
          <p:nvPr>
            <p:ph idx="1"/>
          </p:nvPr>
        </p:nvSpPr>
        <p:spPr>
          <a:xfrm>
            <a:off x="680322" y="2336873"/>
            <a:ext cx="3489341" cy="3599316"/>
          </a:xfrm>
        </p:spPr>
        <p:txBody>
          <a:bodyPr>
            <a:normAutofit/>
          </a:bodyPr>
          <a:lstStyle/>
          <a:p>
            <a:r>
              <a:rPr lang="en-US" sz="1800"/>
              <a:t>PPO and PPO Buy-Up – Prescription Co-Pays</a:t>
            </a:r>
          </a:p>
          <a:p>
            <a:pPr marL="457200" lvl="1" indent="0">
              <a:buNone/>
            </a:pPr>
            <a:endParaRPr lang="en-US" sz="1800"/>
          </a:p>
        </p:txBody>
      </p:sp>
      <p:graphicFrame>
        <p:nvGraphicFramePr>
          <p:cNvPr id="6" name="Table 5">
            <a:extLst>
              <a:ext uri="{FF2B5EF4-FFF2-40B4-BE49-F238E27FC236}">
                <a16:creationId xmlns:a16="http://schemas.microsoft.com/office/drawing/2014/main" id="{9472BA94-EC26-4225-B017-97843D9436DE}"/>
              </a:ext>
            </a:extLst>
          </p:cNvPr>
          <p:cNvGraphicFramePr>
            <a:graphicFrameLocks noGrp="1"/>
          </p:cNvGraphicFramePr>
          <p:nvPr>
            <p:extLst>
              <p:ext uri="{D42A27DB-BD31-4B8C-83A1-F6EECF244321}">
                <p14:modId xmlns:p14="http://schemas.microsoft.com/office/powerpoint/2010/main" val="667335669"/>
              </p:ext>
            </p:extLst>
          </p:nvPr>
        </p:nvGraphicFramePr>
        <p:xfrm>
          <a:off x="3528203" y="2335984"/>
          <a:ext cx="8402129" cy="4332234"/>
        </p:xfrm>
        <a:graphic>
          <a:graphicData uri="http://schemas.openxmlformats.org/drawingml/2006/table">
            <a:tbl>
              <a:tblPr/>
              <a:tblGrid>
                <a:gridCol w="2128454">
                  <a:extLst>
                    <a:ext uri="{9D8B030D-6E8A-4147-A177-3AD203B41FA5}">
                      <a16:colId xmlns:a16="http://schemas.microsoft.com/office/drawing/2014/main" val="1672783461"/>
                    </a:ext>
                  </a:extLst>
                </a:gridCol>
                <a:gridCol w="1585970">
                  <a:extLst>
                    <a:ext uri="{9D8B030D-6E8A-4147-A177-3AD203B41FA5}">
                      <a16:colId xmlns:a16="http://schemas.microsoft.com/office/drawing/2014/main" val="3814539207"/>
                    </a:ext>
                  </a:extLst>
                </a:gridCol>
                <a:gridCol w="4687705">
                  <a:extLst>
                    <a:ext uri="{9D8B030D-6E8A-4147-A177-3AD203B41FA5}">
                      <a16:colId xmlns:a16="http://schemas.microsoft.com/office/drawing/2014/main" val="3986995535"/>
                    </a:ext>
                  </a:extLst>
                </a:gridCol>
              </a:tblGrid>
              <a:tr h="221791">
                <a:tc>
                  <a:txBody>
                    <a:bodyPr/>
                    <a:lstStyle/>
                    <a:p>
                      <a:pPr algn="just" fontAlgn="ctr">
                        <a:spcBef>
                          <a:spcPts val="0"/>
                        </a:spcBef>
                        <a:spcAft>
                          <a:spcPts val="0"/>
                        </a:spcAft>
                      </a:pPr>
                      <a:r>
                        <a:rPr lang="en-US" sz="900" b="1" i="0" u="none" strike="noStrike" dirty="0">
                          <a:solidFill>
                            <a:srgbClr val="FFFFFF"/>
                          </a:solidFill>
                          <a:effectLst/>
                          <a:latin typeface="Calibri" panose="020F0502020204030204" pitchFamily="34" charset="0"/>
                        </a:rPr>
                        <a:t> </a:t>
                      </a:r>
                      <a:endParaRPr lang="en-US" sz="1500" b="0" i="0" u="none" strike="noStrike" dirty="0">
                        <a:effectLst/>
                        <a:latin typeface="Arial" panose="020B0604020202020204" pitchFamily="34" charset="0"/>
                      </a:endParaRP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lumMod val="65000"/>
                        <a:lumOff val="35000"/>
                      </a:schemeClr>
                    </a:solidFill>
                  </a:tcPr>
                </a:tc>
                <a:tc>
                  <a:txBody>
                    <a:bodyPr/>
                    <a:lstStyle/>
                    <a:p>
                      <a:pPr algn="ctr" fontAlgn="ctr">
                        <a:spcBef>
                          <a:spcPts val="0"/>
                        </a:spcBef>
                        <a:spcAft>
                          <a:spcPts val="0"/>
                        </a:spcAft>
                      </a:pPr>
                      <a:r>
                        <a:rPr lang="en-US" sz="900" b="1" i="0" u="none" strike="noStrike" dirty="0">
                          <a:solidFill>
                            <a:srgbClr val="FFFFFF"/>
                          </a:solidFill>
                          <a:effectLst/>
                          <a:latin typeface="Calibri" panose="020F0502020204030204" pitchFamily="34" charset="0"/>
                        </a:rPr>
                        <a:t>PPO &amp; PPO Buy-Up</a:t>
                      </a:r>
                      <a:endParaRPr lang="en-US" sz="1500" b="0" i="0" u="none" strike="noStrike" dirty="0">
                        <a:effectLst/>
                        <a:latin typeface="Arial" panose="020B0604020202020204" pitchFamily="34" charset="0"/>
                      </a:endParaRP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algn="ctr" fontAlgn="ctr">
                        <a:spcBef>
                          <a:spcPts val="0"/>
                        </a:spcBef>
                        <a:spcAft>
                          <a:spcPts val="0"/>
                        </a:spcAft>
                      </a:pPr>
                      <a:r>
                        <a:rPr lang="en-US" sz="900" b="1" i="0" u="none" strike="noStrike">
                          <a:solidFill>
                            <a:srgbClr val="FFFFFF"/>
                          </a:solidFill>
                          <a:effectLst/>
                          <a:latin typeface="Calibri" panose="020F0502020204030204" pitchFamily="34" charset="0"/>
                        </a:rPr>
                        <a:t>PPO &amp; PPO Buy-Up</a:t>
                      </a:r>
                      <a:endParaRPr lang="en-US" sz="1500" b="0" i="0" u="none" strike="noStrike">
                        <a:effectLst/>
                        <a:latin typeface="Arial" panose="020B0604020202020204" pitchFamily="34" charset="0"/>
                      </a:endParaRP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extLst>
                  <a:ext uri="{0D108BD9-81ED-4DB2-BD59-A6C34878D82A}">
                    <a16:rowId xmlns:a16="http://schemas.microsoft.com/office/drawing/2014/main" val="1361488404"/>
                  </a:ext>
                </a:extLst>
              </a:tr>
              <a:tr h="221791">
                <a:tc>
                  <a:txBody>
                    <a:bodyPr/>
                    <a:lstStyle/>
                    <a:p>
                      <a:pPr algn="just" fontAlgn="ctr">
                        <a:spcBef>
                          <a:spcPts val="0"/>
                        </a:spcBef>
                        <a:spcAft>
                          <a:spcPts val="0"/>
                        </a:spcAft>
                      </a:pPr>
                      <a:r>
                        <a:rPr lang="en-US" sz="900" b="1" i="0" u="none" strike="noStrike" dirty="0">
                          <a:solidFill>
                            <a:srgbClr val="FFFFFF"/>
                          </a:solidFill>
                          <a:effectLst/>
                          <a:latin typeface="Calibri" panose="020F0502020204030204" pitchFamily="34" charset="0"/>
                        </a:rPr>
                        <a:t> </a:t>
                      </a:r>
                      <a:endParaRPr lang="en-US" sz="1500" b="0" i="0" u="none" strike="noStrike" dirty="0">
                        <a:effectLst/>
                        <a:latin typeface="Arial" panose="020B0604020202020204" pitchFamily="34" charset="0"/>
                      </a:endParaRP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algn="ctr" fontAlgn="ctr">
                        <a:spcBef>
                          <a:spcPts val="0"/>
                        </a:spcBef>
                        <a:spcAft>
                          <a:spcPts val="0"/>
                        </a:spcAft>
                      </a:pPr>
                      <a:r>
                        <a:rPr lang="en-US" sz="900" b="1" i="0" u="none" strike="noStrike" dirty="0">
                          <a:solidFill>
                            <a:srgbClr val="FFFFFF"/>
                          </a:solidFill>
                          <a:effectLst/>
                          <a:latin typeface="Calibri" panose="020F0502020204030204" pitchFamily="34" charset="0"/>
                        </a:rPr>
                        <a:t>Network Benefit</a:t>
                      </a:r>
                      <a:endParaRPr lang="en-US" sz="1500" b="0" i="0" u="none" strike="noStrike" dirty="0">
                        <a:effectLst/>
                        <a:latin typeface="Arial" panose="020B0604020202020204" pitchFamily="34" charset="0"/>
                      </a:endParaRP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algn="ctr" fontAlgn="ctr">
                        <a:spcBef>
                          <a:spcPts val="0"/>
                        </a:spcBef>
                        <a:spcAft>
                          <a:spcPts val="0"/>
                        </a:spcAft>
                      </a:pPr>
                      <a:r>
                        <a:rPr lang="en-US" sz="900" b="1" i="0" u="none" strike="noStrike" dirty="0">
                          <a:solidFill>
                            <a:srgbClr val="FFFFFF"/>
                          </a:solidFill>
                          <a:effectLst/>
                          <a:latin typeface="Calibri" panose="020F0502020204030204" pitchFamily="34" charset="0"/>
                        </a:rPr>
                        <a:t>Out-of-Network Benefit</a:t>
                      </a:r>
                      <a:endParaRPr lang="en-US" sz="1500" b="0" i="0" u="none" strike="noStrike" dirty="0">
                        <a:effectLst/>
                        <a:latin typeface="Arial" panose="020B0604020202020204" pitchFamily="34" charset="0"/>
                      </a:endParaRP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extLst>
                  <a:ext uri="{0D108BD9-81ED-4DB2-BD59-A6C34878D82A}">
                    <a16:rowId xmlns:a16="http://schemas.microsoft.com/office/drawing/2014/main" val="4248387504"/>
                  </a:ext>
                </a:extLst>
              </a:tr>
              <a:tr h="306790">
                <a:tc gridSpan="3">
                  <a:txBody>
                    <a:bodyPr/>
                    <a:lstStyle/>
                    <a:p>
                      <a:pPr algn="l" fontAlgn="ctr">
                        <a:spcBef>
                          <a:spcPts val="0"/>
                        </a:spcBef>
                        <a:spcAft>
                          <a:spcPts val="0"/>
                        </a:spcAft>
                      </a:pPr>
                      <a:r>
                        <a:rPr lang="en-US" sz="900" b="0" i="0" u="none" strike="noStrike">
                          <a:solidFill>
                            <a:srgbClr val="000000"/>
                          </a:solidFill>
                          <a:effectLst/>
                          <a:latin typeface="Calibri" panose="020F0502020204030204" pitchFamily="34" charset="0"/>
                        </a:rPr>
                        <a:t>Plan Year Out-of-Pocket Maximum</a:t>
                      </a:r>
                      <a:endParaRPr lang="en-US" sz="1500" b="0" i="0" u="none" strike="noStrike">
                        <a:effectLst/>
                        <a:latin typeface="Arial" panose="020B0604020202020204" pitchFamily="34" charset="0"/>
                      </a:endParaRPr>
                    </a:p>
                  </a:txBody>
                  <a:tcPr marL="77112" marR="77112" marT="38556" marB="38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0106650"/>
                  </a:ext>
                </a:extLst>
              </a:tr>
              <a:tr h="221791">
                <a:tc>
                  <a:txBody>
                    <a:bodyPr/>
                    <a:lstStyle/>
                    <a:p>
                      <a:pPr algn="just" fontAlgn="ctr">
                        <a:spcBef>
                          <a:spcPts val="0"/>
                        </a:spcBef>
                        <a:spcAft>
                          <a:spcPts val="0"/>
                        </a:spcAft>
                      </a:pPr>
                      <a:r>
                        <a:rPr lang="en-US" sz="900" b="0" i="0" u="none" strike="noStrike" dirty="0">
                          <a:solidFill>
                            <a:schemeClr val="tx1"/>
                          </a:solidFill>
                          <a:effectLst/>
                          <a:latin typeface="Calibri" panose="020F0502020204030204" pitchFamily="34" charset="0"/>
                        </a:rPr>
                        <a:t>   Single</a:t>
                      </a:r>
                      <a:endParaRPr lang="en-US" sz="1500" b="0" i="0" u="none" strike="noStrike" dirty="0">
                        <a:solidFill>
                          <a:schemeClr val="tx1"/>
                        </a:solidFill>
                        <a:effectLst/>
                        <a:latin typeface="Arial" panose="020B0604020202020204" pitchFamily="34" charset="0"/>
                      </a:endParaRP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gridSpan="2">
                  <a:txBody>
                    <a:bodyPr/>
                    <a:lstStyle/>
                    <a:p>
                      <a:pPr algn="ctr" fontAlgn="ctr">
                        <a:spcBef>
                          <a:spcPts val="0"/>
                        </a:spcBef>
                        <a:spcAft>
                          <a:spcPts val="0"/>
                        </a:spcAft>
                      </a:pPr>
                      <a:r>
                        <a:rPr lang="en-US" sz="900" b="0" i="0" u="none" strike="noStrike" dirty="0">
                          <a:solidFill>
                            <a:schemeClr val="tx1"/>
                          </a:solidFill>
                          <a:effectLst/>
                          <a:latin typeface="Calibri" panose="020F0502020204030204" pitchFamily="34" charset="0"/>
                        </a:rPr>
                        <a:t>$3,600 / $4,100</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hMerge="1">
                  <a:txBody>
                    <a:bodyPr/>
                    <a:lstStyle/>
                    <a:p>
                      <a:pPr algn="ctr" fontAlgn="ctr">
                        <a:spcBef>
                          <a:spcPts val="0"/>
                        </a:spcBef>
                        <a:spcAft>
                          <a:spcPts val="0"/>
                        </a:spcAft>
                      </a:pPr>
                      <a:r>
                        <a:rPr lang="en-US" sz="900" b="0" i="0" u="none" strike="noStrike" dirty="0">
                          <a:solidFill>
                            <a:srgbClr val="000000"/>
                          </a:solidFill>
                          <a:effectLst/>
                          <a:latin typeface="Calibri" panose="020F0502020204030204" pitchFamily="34" charset="0"/>
                        </a:rPr>
                        <a:t>$3,600 / $4,100</a:t>
                      </a:r>
                      <a:endParaRPr lang="en-US" sz="1500" b="0" i="0" u="none" strike="noStrike" dirty="0">
                        <a:effectLst/>
                        <a:latin typeface="Arial" panose="020B0604020202020204" pitchFamily="34" charset="0"/>
                      </a:endParaRP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6965602"/>
                  </a:ext>
                </a:extLst>
              </a:tr>
              <a:tr h="221791">
                <a:tc>
                  <a:txBody>
                    <a:bodyPr/>
                    <a:lstStyle/>
                    <a:p>
                      <a:pPr algn="just" fontAlgn="ctr">
                        <a:spcBef>
                          <a:spcPts val="0"/>
                        </a:spcBef>
                        <a:spcAft>
                          <a:spcPts val="0"/>
                        </a:spcAft>
                      </a:pPr>
                      <a:r>
                        <a:rPr lang="en-US" sz="900" b="0" i="0" u="none" strike="noStrike" dirty="0">
                          <a:solidFill>
                            <a:schemeClr val="tx1"/>
                          </a:solidFill>
                          <a:effectLst/>
                          <a:latin typeface="Calibri" panose="020F0502020204030204" pitchFamily="34" charset="0"/>
                        </a:rPr>
                        <a:t>   Family</a:t>
                      </a:r>
                      <a:endParaRPr lang="en-US" sz="1500" b="0" i="0" u="none" strike="noStrike" dirty="0">
                        <a:solidFill>
                          <a:schemeClr val="tx1"/>
                        </a:solidFill>
                        <a:effectLst/>
                        <a:latin typeface="Arial" panose="020B0604020202020204" pitchFamily="34" charset="0"/>
                      </a:endParaRP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gridSpan="2">
                  <a:txBody>
                    <a:bodyPr/>
                    <a:lstStyle/>
                    <a:p>
                      <a:pPr algn="ctr" fontAlgn="ctr">
                        <a:spcBef>
                          <a:spcPts val="0"/>
                        </a:spcBef>
                        <a:spcAft>
                          <a:spcPts val="0"/>
                        </a:spcAft>
                      </a:pPr>
                      <a:r>
                        <a:rPr lang="en-US" sz="900" b="0" i="0" u="none" strike="noStrike" dirty="0">
                          <a:solidFill>
                            <a:schemeClr val="tx1"/>
                          </a:solidFill>
                          <a:effectLst/>
                          <a:latin typeface="Calibri" panose="020F0502020204030204" pitchFamily="34" charset="0"/>
                        </a:rPr>
                        <a:t>$7,200 / $8,200</a:t>
                      </a:r>
                      <a:endParaRPr lang="en-US" sz="1500" b="0" i="0" u="none" strike="noStrike" dirty="0">
                        <a:solidFill>
                          <a:schemeClr val="tx1"/>
                        </a:solidFill>
                        <a:effectLst/>
                        <a:latin typeface="Arial" panose="020B0604020202020204" pitchFamily="34" charset="0"/>
                      </a:endParaRP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hMerge="1">
                  <a:txBody>
                    <a:bodyPr/>
                    <a:lstStyle/>
                    <a:p>
                      <a:pPr algn="ctr" fontAlgn="ctr">
                        <a:spcBef>
                          <a:spcPts val="0"/>
                        </a:spcBef>
                        <a:spcAft>
                          <a:spcPts val="0"/>
                        </a:spcAft>
                      </a:pPr>
                      <a:endParaRPr lang="en-US" sz="1500" b="0" i="0" u="none" strike="noStrike" dirty="0">
                        <a:effectLst/>
                        <a:latin typeface="Arial" panose="020B0604020202020204" pitchFamily="34" charset="0"/>
                      </a:endParaRP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9040590"/>
                  </a:ext>
                </a:extLst>
              </a:tr>
              <a:tr h="306790">
                <a:tc gridSpan="3">
                  <a:txBody>
                    <a:bodyPr/>
                    <a:lstStyle/>
                    <a:p>
                      <a:pPr algn="just" fontAlgn="ctr">
                        <a:spcBef>
                          <a:spcPts val="0"/>
                        </a:spcBef>
                        <a:spcAft>
                          <a:spcPts val="0"/>
                        </a:spcAft>
                      </a:pPr>
                      <a:r>
                        <a:rPr lang="en-US" sz="900" b="0" i="0" u="none" strike="noStrike">
                          <a:solidFill>
                            <a:srgbClr val="000000"/>
                          </a:solidFill>
                          <a:effectLst/>
                          <a:latin typeface="Calibri" panose="020F0502020204030204" pitchFamily="34" charset="0"/>
                        </a:rPr>
                        <a:t>Retail Pharmacy: 30-Day Supply</a:t>
                      </a:r>
                      <a:endParaRPr lang="en-US" sz="1500" b="0" i="0" u="none" strike="noStrike">
                        <a:effectLst/>
                        <a:latin typeface="Arial" panose="020B0604020202020204" pitchFamily="34" charset="0"/>
                      </a:endParaRPr>
                    </a:p>
                  </a:txBody>
                  <a:tcPr marL="77112" marR="77112" marT="38556" marB="38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97314010"/>
                  </a:ext>
                </a:extLst>
              </a:tr>
              <a:tr h="221791">
                <a:tc>
                  <a:txBody>
                    <a:bodyPr/>
                    <a:lstStyle/>
                    <a:p>
                      <a:pPr algn="just" fontAlgn="ctr">
                        <a:spcBef>
                          <a:spcPts val="0"/>
                        </a:spcBef>
                        <a:spcAft>
                          <a:spcPts val="0"/>
                        </a:spcAft>
                      </a:pPr>
                      <a:r>
                        <a:rPr lang="en-US" sz="900" b="0" i="0" u="none" strike="noStrike" dirty="0">
                          <a:solidFill>
                            <a:schemeClr val="tx1"/>
                          </a:solidFill>
                          <a:effectLst/>
                          <a:latin typeface="Calibri" panose="020F0502020204030204" pitchFamily="34" charset="0"/>
                        </a:rPr>
                        <a:t>Generic Drug (Tier 1)</a:t>
                      </a:r>
                      <a:endParaRPr lang="en-US" sz="1500" b="0" i="0" u="none" strike="noStrike" dirty="0">
                        <a:solidFill>
                          <a:schemeClr val="tx1"/>
                        </a:solidFill>
                        <a:effectLst/>
                        <a:latin typeface="Arial" panose="020B0604020202020204" pitchFamily="34" charset="0"/>
                      </a:endParaRP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algn="ctr" fontAlgn="ctr">
                        <a:spcBef>
                          <a:spcPts val="0"/>
                        </a:spcBef>
                        <a:spcAft>
                          <a:spcPts val="0"/>
                        </a:spcAft>
                      </a:pPr>
                      <a:r>
                        <a:rPr lang="en-US" sz="900" b="0" i="0" u="none" strike="noStrike">
                          <a:solidFill>
                            <a:schemeClr val="tx1"/>
                          </a:solidFill>
                          <a:effectLst/>
                          <a:latin typeface="Calibri" panose="020F0502020204030204" pitchFamily="34" charset="0"/>
                        </a:rPr>
                        <a:t>$15 Copay</a:t>
                      </a:r>
                      <a:endParaRPr lang="en-US" sz="1500" b="0" i="0" u="none" strike="noStrike">
                        <a:solidFill>
                          <a:schemeClr val="tx1"/>
                        </a:solidFill>
                        <a:effectLst/>
                        <a:latin typeface="Arial" panose="020B0604020202020204" pitchFamily="34" charset="0"/>
                      </a:endParaRP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rowSpan="3">
                  <a:txBody>
                    <a:bodyPr/>
                    <a:lstStyle/>
                    <a:p>
                      <a:pPr algn="ctr" fontAlgn="ctr">
                        <a:spcBef>
                          <a:spcPts val="0"/>
                        </a:spcBef>
                        <a:spcAft>
                          <a:spcPts val="0"/>
                        </a:spcAft>
                      </a:pPr>
                      <a:r>
                        <a:rPr lang="en-US" sz="900" b="0" i="0" u="none" strike="noStrike">
                          <a:solidFill>
                            <a:schemeClr val="tx1"/>
                          </a:solidFill>
                          <a:effectLst/>
                          <a:latin typeface="Calibri" panose="020F0502020204030204" pitchFamily="34" charset="0"/>
                        </a:rPr>
                        <a:t>Member pays the network pharmacy copay plus the difference between the non-network and network pharmacy amount.</a:t>
                      </a:r>
                      <a:endParaRPr lang="en-US" sz="1500" b="0" i="0" u="none" strike="noStrike">
                        <a:solidFill>
                          <a:schemeClr val="tx1"/>
                        </a:solidFill>
                        <a:effectLst/>
                        <a:latin typeface="Arial" panose="020B0604020202020204" pitchFamily="34" charset="0"/>
                      </a:endParaRPr>
                    </a:p>
                  </a:txBody>
                  <a:tcPr marL="77112" marR="77112" marT="38556" marB="38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extLst>
                  <a:ext uri="{0D108BD9-81ED-4DB2-BD59-A6C34878D82A}">
                    <a16:rowId xmlns:a16="http://schemas.microsoft.com/office/drawing/2014/main" val="2393318326"/>
                  </a:ext>
                </a:extLst>
              </a:tr>
              <a:tr h="221791">
                <a:tc>
                  <a:txBody>
                    <a:bodyPr/>
                    <a:lstStyle/>
                    <a:p>
                      <a:pPr algn="just" fontAlgn="ctr">
                        <a:spcBef>
                          <a:spcPts val="0"/>
                        </a:spcBef>
                        <a:spcAft>
                          <a:spcPts val="0"/>
                        </a:spcAft>
                      </a:pPr>
                      <a:r>
                        <a:rPr lang="en-US" sz="900" b="0" i="0" u="none" strike="noStrike" dirty="0">
                          <a:solidFill>
                            <a:schemeClr val="tx1"/>
                          </a:solidFill>
                          <a:effectLst/>
                          <a:latin typeface="Calibri" panose="020F0502020204030204" pitchFamily="34" charset="0"/>
                        </a:rPr>
                        <a:t>Preferred Drug (Tier 2)</a:t>
                      </a:r>
                      <a:endParaRPr lang="en-US" sz="1500" b="0" i="0" u="none" strike="noStrike" dirty="0">
                        <a:solidFill>
                          <a:schemeClr val="tx1"/>
                        </a:solidFill>
                        <a:effectLst/>
                        <a:latin typeface="Arial" panose="020B0604020202020204" pitchFamily="34" charset="0"/>
                      </a:endParaRP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algn="ctr" fontAlgn="ctr">
                        <a:spcBef>
                          <a:spcPts val="0"/>
                        </a:spcBef>
                        <a:spcAft>
                          <a:spcPts val="0"/>
                        </a:spcAft>
                      </a:pPr>
                      <a:r>
                        <a:rPr lang="en-US" sz="900" b="0" i="0" u="none" strike="noStrike">
                          <a:solidFill>
                            <a:schemeClr val="tx1"/>
                          </a:solidFill>
                          <a:effectLst/>
                          <a:latin typeface="Calibri" panose="020F0502020204030204" pitchFamily="34" charset="0"/>
                        </a:rPr>
                        <a:t>$35 Copay</a:t>
                      </a:r>
                      <a:endParaRPr lang="en-US" sz="1500" b="0" i="0" u="none" strike="noStrike">
                        <a:solidFill>
                          <a:schemeClr val="tx1"/>
                        </a:solidFill>
                        <a:effectLst/>
                        <a:latin typeface="Arial" panose="020B0604020202020204" pitchFamily="34" charset="0"/>
                      </a:endParaRP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vMerge="1">
                  <a:txBody>
                    <a:bodyPr/>
                    <a:lstStyle/>
                    <a:p>
                      <a:endParaRPr lang="en-US"/>
                    </a:p>
                  </a:txBody>
                  <a:tcPr/>
                </a:tc>
                <a:extLst>
                  <a:ext uri="{0D108BD9-81ED-4DB2-BD59-A6C34878D82A}">
                    <a16:rowId xmlns:a16="http://schemas.microsoft.com/office/drawing/2014/main" val="2284275752"/>
                  </a:ext>
                </a:extLst>
              </a:tr>
              <a:tr h="221791">
                <a:tc>
                  <a:txBody>
                    <a:bodyPr/>
                    <a:lstStyle/>
                    <a:p>
                      <a:pPr algn="just" fontAlgn="ctr">
                        <a:spcBef>
                          <a:spcPts val="0"/>
                        </a:spcBef>
                        <a:spcAft>
                          <a:spcPts val="0"/>
                        </a:spcAft>
                      </a:pPr>
                      <a:r>
                        <a:rPr lang="en-US" sz="900" b="0" i="0" u="none" strike="noStrike" dirty="0">
                          <a:solidFill>
                            <a:schemeClr val="tx1"/>
                          </a:solidFill>
                          <a:effectLst/>
                          <a:latin typeface="Calibri" panose="020F0502020204030204" pitchFamily="34" charset="0"/>
                        </a:rPr>
                        <a:t>Non-Preferred Drug (Tier 3)</a:t>
                      </a:r>
                      <a:endParaRPr lang="en-US" sz="1500" b="0" i="0" u="none" strike="noStrike" dirty="0">
                        <a:solidFill>
                          <a:schemeClr val="tx1"/>
                        </a:solidFill>
                        <a:effectLst/>
                        <a:latin typeface="Arial" panose="020B0604020202020204" pitchFamily="34" charset="0"/>
                      </a:endParaRP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algn="ctr" fontAlgn="ctr">
                        <a:spcBef>
                          <a:spcPts val="0"/>
                        </a:spcBef>
                        <a:spcAft>
                          <a:spcPts val="0"/>
                        </a:spcAft>
                      </a:pPr>
                      <a:r>
                        <a:rPr lang="en-US" sz="900" b="0" i="0" u="none" strike="noStrike" dirty="0">
                          <a:solidFill>
                            <a:schemeClr val="tx1"/>
                          </a:solidFill>
                          <a:effectLst/>
                          <a:latin typeface="Calibri" panose="020F0502020204030204" pitchFamily="34" charset="0"/>
                        </a:rPr>
                        <a:t>$55 Copay</a:t>
                      </a:r>
                      <a:endParaRPr lang="en-US" sz="1500" b="0" i="0" u="none" strike="noStrike" dirty="0">
                        <a:solidFill>
                          <a:schemeClr val="tx1"/>
                        </a:solidFill>
                        <a:effectLst/>
                        <a:latin typeface="Arial" panose="020B0604020202020204" pitchFamily="34" charset="0"/>
                      </a:endParaRP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vMerge="1">
                  <a:txBody>
                    <a:bodyPr/>
                    <a:lstStyle/>
                    <a:p>
                      <a:endParaRPr lang="en-US"/>
                    </a:p>
                  </a:txBody>
                  <a:tcPr/>
                </a:tc>
                <a:extLst>
                  <a:ext uri="{0D108BD9-81ED-4DB2-BD59-A6C34878D82A}">
                    <a16:rowId xmlns:a16="http://schemas.microsoft.com/office/drawing/2014/main" val="3127479451"/>
                  </a:ext>
                </a:extLst>
              </a:tr>
              <a:tr h="221791">
                <a:tc>
                  <a:txBody>
                    <a:bodyPr/>
                    <a:lstStyle/>
                    <a:p>
                      <a:pPr algn="just" fontAlgn="ctr">
                        <a:spcBef>
                          <a:spcPts val="0"/>
                        </a:spcBef>
                        <a:spcAft>
                          <a:spcPts val="0"/>
                        </a:spcAft>
                      </a:pPr>
                      <a:r>
                        <a:rPr lang="en-US" sz="900" b="0" i="0" u="none" strike="noStrike" dirty="0">
                          <a:solidFill>
                            <a:schemeClr val="tx1"/>
                          </a:solidFill>
                          <a:effectLst/>
                          <a:latin typeface="Calibri" panose="020F0502020204030204" pitchFamily="34" charset="0"/>
                        </a:rPr>
                        <a:t>Specialty</a:t>
                      </a:r>
                      <a:endParaRPr lang="en-US" sz="1500" b="0" i="0" u="none" strike="noStrike" dirty="0">
                        <a:solidFill>
                          <a:schemeClr val="tx1"/>
                        </a:solidFill>
                        <a:effectLst/>
                        <a:latin typeface="Arial" panose="020B0604020202020204" pitchFamily="34" charset="0"/>
                      </a:endParaRP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algn="ctr" fontAlgn="ctr">
                        <a:spcBef>
                          <a:spcPts val="0"/>
                        </a:spcBef>
                        <a:spcAft>
                          <a:spcPts val="0"/>
                        </a:spcAft>
                      </a:pPr>
                      <a:r>
                        <a:rPr lang="en-US" sz="900" b="0" i="0" u="none" strike="noStrike" dirty="0">
                          <a:solidFill>
                            <a:schemeClr val="tx1"/>
                          </a:solidFill>
                          <a:effectLst/>
                          <a:latin typeface="Calibri" panose="020F0502020204030204" pitchFamily="34" charset="0"/>
                        </a:rPr>
                        <a:t>20% to Max of $300</a:t>
                      </a:r>
                      <a:endParaRPr lang="en-US" sz="1500" b="0" i="0" u="none" strike="noStrike" dirty="0">
                        <a:solidFill>
                          <a:schemeClr val="tx1"/>
                        </a:solidFill>
                        <a:effectLst/>
                        <a:latin typeface="Arial" panose="020B0604020202020204" pitchFamily="34" charset="0"/>
                      </a:endParaRP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algn="ctr" fontAlgn="ctr">
                        <a:spcBef>
                          <a:spcPts val="0"/>
                        </a:spcBef>
                        <a:spcAft>
                          <a:spcPts val="0"/>
                        </a:spcAft>
                      </a:pPr>
                      <a:r>
                        <a:rPr lang="en-US" sz="900" b="0" i="0" u="none" strike="noStrike" dirty="0">
                          <a:solidFill>
                            <a:schemeClr val="tx1"/>
                          </a:solidFill>
                          <a:effectLst/>
                          <a:latin typeface="Calibri" panose="020F0502020204030204" pitchFamily="34" charset="0"/>
                        </a:rPr>
                        <a:t>N/A</a:t>
                      </a:r>
                      <a:endParaRPr lang="en-US" sz="1500" b="0" i="0" u="none" strike="noStrike" dirty="0">
                        <a:solidFill>
                          <a:schemeClr val="tx1"/>
                        </a:solidFill>
                        <a:effectLst/>
                        <a:latin typeface="Arial" panose="020B0604020202020204" pitchFamily="34" charset="0"/>
                      </a:endParaRP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extLst>
                  <a:ext uri="{0D108BD9-81ED-4DB2-BD59-A6C34878D82A}">
                    <a16:rowId xmlns:a16="http://schemas.microsoft.com/office/drawing/2014/main" val="2707510119"/>
                  </a:ext>
                </a:extLst>
              </a:tr>
              <a:tr h="306790">
                <a:tc gridSpan="3">
                  <a:txBody>
                    <a:bodyPr/>
                    <a:lstStyle/>
                    <a:p>
                      <a:pPr algn="just" fontAlgn="ctr">
                        <a:spcBef>
                          <a:spcPts val="0"/>
                        </a:spcBef>
                        <a:spcAft>
                          <a:spcPts val="0"/>
                        </a:spcAft>
                      </a:pPr>
                      <a:r>
                        <a:rPr lang="en-US" sz="900" b="0" i="0" u="none" strike="noStrike" dirty="0">
                          <a:solidFill>
                            <a:srgbClr val="000000"/>
                          </a:solidFill>
                          <a:effectLst/>
                          <a:latin typeface="Calibri" panose="020F0502020204030204" pitchFamily="34" charset="0"/>
                        </a:rPr>
                        <a:t>Retail Pharmacy: 90-Day Supply</a:t>
                      </a:r>
                      <a:endParaRPr lang="en-US" sz="1500" b="0" i="0" u="none" strike="noStrike" dirty="0">
                        <a:effectLst/>
                        <a:latin typeface="Arial" panose="020B0604020202020204" pitchFamily="34" charset="0"/>
                      </a:endParaRPr>
                    </a:p>
                  </a:txBody>
                  <a:tcPr marL="77112" marR="77112" marT="38556" marB="38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81991143"/>
                  </a:ext>
                </a:extLst>
              </a:tr>
              <a:tr h="221791">
                <a:tc>
                  <a:txBody>
                    <a:bodyPr/>
                    <a:lstStyle/>
                    <a:p>
                      <a:pPr algn="just" fontAlgn="ctr">
                        <a:spcBef>
                          <a:spcPts val="0"/>
                        </a:spcBef>
                        <a:spcAft>
                          <a:spcPts val="0"/>
                        </a:spcAft>
                      </a:pPr>
                      <a:r>
                        <a:rPr lang="en-US" sz="900" b="0" i="0" u="none" strike="noStrike" dirty="0">
                          <a:solidFill>
                            <a:schemeClr val="tx1"/>
                          </a:solidFill>
                          <a:effectLst/>
                          <a:latin typeface="Calibri" panose="020F0502020204030204" pitchFamily="34" charset="0"/>
                        </a:rPr>
                        <a:t>Generic Drug (Tier 1)</a:t>
                      </a:r>
                      <a:endParaRPr lang="en-US" sz="1500" b="0" i="0" u="none" strike="noStrike" dirty="0">
                        <a:solidFill>
                          <a:schemeClr val="tx1"/>
                        </a:solidFill>
                        <a:effectLst/>
                        <a:latin typeface="Arial" panose="020B0604020202020204" pitchFamily="34" charset="0"/>
                      </a:endParaRP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algn="ctr" fontAlgn="ctr">
                        <a:spcBef>
                          <a:spcPts val="0"/>
                        </a:spcBef>
                        <a:spcAft>
                          <a:spcPts val="0"/>
                        </a:spcAft>
                      </a:pPr>
                      <a:r>
                        <a:rPr lang="en-US" sz="900" b="0" i="0" u="none" strike="noStrike">
                          <a:solidFill>
                            <a:schemeClr val="tx1"/>
                          </a:solidFill>
                          <a:effectLst/>
                          <a:latin typeface="Calibri" panose="020F0502020204030204" pitchFamily="34" charset="0"/>
                        </a:rPr>
                        <a:t>$30 Copay</a:t>
                      </a:r>
                      <a:endParaRPr lang="en-US" sz="1500" b="0" i="0" u="none" strike="noStrike">
                        <a:solidFill>
                          <a:schemeClr val="tx1"/>
                        </a:solidFill>
                        <a:effectLst/>
                        <a:latin typeface="Arial" panose="020B0604020202020204" pitchFamily="34" charset="0"/>
                      </a:endParaRP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rowSpan="3">
                  <a:txBody>
                    <a:bodyPr/>
                    <a:lstStyle/>
                    <a:p>
                      <a:pPr algn="ctr" fontAlgn="ctr">
                        <a:spcBef>
                          <a:spcPts val="0"/>
                        </a:spcBef>
                        <a:spcAft>
                          <a:spcPts val="0"/>
                        </a:spcAft>
                      </a:pPr>
                      <a:r>
                        <a:rPr lang="en-US" sz="900" b="0" i="0" u="none" strike="noStrike">
                          <a:solidFill>
                            <a:schemeClr val="tx1"/>
                          </a:solidFill>
                          <a:effectLst/>
                          <a:latin typeface="Calibri" panose="020F0502020204030204" pitchFamily="34" charset="0"/>
                        </a:rPr>
                        <a:t>Member pays the network pharmacy copay plus the difference between the non-network and network pharmacy amount.</a:t>
                      </a:r>
                      <a:endParaRPr lang="en-US" sz="1500" b="0" i="0" u="none" strike="noStrike">
                        <a:solidFill>
                          <a:schemeClr val="tx1"/>
                        </a:solidFill>
                        <a:effectLst/>
                        <a:latin typeface="Arial" panose="020B0604020202020204" pitchFamily="34" charset="0"/>
                      </a:endParaRPr>
                    </a:p>
                  </a:txBody>
                  <a:tcPr marL="77112" marR="77112" marT="38556" marB="38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extLst>
                  <a:ext uri="{0D108BD9-81ED-4DB2-BD59-A6C34878D82A}">
                    <a16:rowId xmlns:a16="http://schemas.microsoft.com/office/drawing/2014/main" val="2522040416"/>
                  </a:ext>
                </a:extLst>
              </a:tr>
              <a:tr h="221791">
                <a:tc>
                  <a:txBody>
                    <a:bodyPr/>
                    <a:lstStyle/>
                    <a:p>
                      <a:pPr algn="just" fontAlgn="ctr">
                        <a:spcBef>
                          <a:spcPts val="0"/>
                        </a:spcBef>
                        <a:spcAft>
                          <a:spcPts val="0"/>
                        </a:spcAft>
                      </a:pPr>
                      <a:r>
                        <a:rPr lang="en-US" sz="900" b="0" i="0" u="none" strike="noStrike" dirty="0">
                          <a:solidFill>
                            <a:schemeClr val="tx1"/>
                          </a:solidFill>
                          <a:effectLst/>
                          <a:latin typeface="Calibri" panose="020F0502020204030204" pitchFamily="34" charset="0"/>
                        </a:rPr>
                        <a:t>Preferred Drug (Tier 2)</a:t>
                      </a:r>
                      <a:endParaRPr lang="en-US" sz="1500" b="0" i="0" u="none" strike="noStrike" dirty="0">
                        <a:solidFill>
                          <a:schemeClr val="tx1"/>
                        </a:solidFill>
                        <a:effectLst/>
                        <a:latin typeface="Arial" panose="020B0604020202020204" pitchFamily="34" charset="0"/>
                      </a:endParaRP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algn="ctr" fontAlgn="ctr">
                        <a:spcBef>
                          <a:spcPts val="0"/>
                        </a:spcBef>
                        <a:spcAft>
                          <a:spcPts val="0"/>
                        </a:spcAft>
                      </a:pPr>
                      <a:r>
                        <a:rPr lang="en-US" sz="900" b="0" i="0" u="none" strike="noStrike">
                          <a:solidFill>
                            <a:schemeClr val="tx1"/>
                          </a:solidFill>
                          <a:effectLst/>
                          <a:latin typeface="Calibri" panose="020F0502020204030204" pitchFamily="34" charset="0"/>
                        </a:rPr>
                        <a:t>$80 Copay</a:t>
                      </a:r>
                      <a:endParaRPr lang="en-US" sz="1500" b="0" i="0" u="none" strike="noStrike">
                        <a:solidFill>
                          <a:schemeClr val="tx1"/>
                        </a:solidFill>
                        <a:effectLst/>
                        <a:latin typeface="Arial" panose="020B0604020202020204" pitchFamily="34" charset="0"/>
                      </a:endParaRP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vMerge="1">
                  <a:txBody>
                    <a:bodyPr/>
                    <a:lstStyle/>
                    <a:p>
                      <a:endParaRPr lang="en-US"/>
                    </a:p>
                  </a:txBody>
                  <a:tcPr/>
                </a:tc>
                <a:extLst>
                  <a:ext uri="{0D108BD9-81ED-4DB2-BD59-A6C34878D82A}">
                    <a16:rowId xmlns:a16="http://schemas.microsoft.com/office/drawing/2014/main" val="331765107"/>
                  </a:ext>
                </a:extLst>
              </a:tr>
              <a:tr h="221791">
                <a:tc>
                  <a:txBody>
                    <a:bodyPr/>
                    <a:lstStyle/>
                    <a:p>
                      <a:pPr algn="just" fontAlgn="ctr">
                        <a:spcBef>
                          <a:spcPts val="0"/>
                        </a:spcBef>
                        <a:spcAft>
                          <a:spcPts val="0"/>
                        </a:spcAft>
                      </a:pPr>
                      <a:r>
                        <a:rPr lang="en-US" sz="900" b="0" i="0" u="none" strike="noStrike" dirty="0">
                          <a:solidFill>
                            <a:schemeClr val="tx1"/>
                          </a:solidFill>
                          <a:effectLst/>
                          <a:latin typeface="Calibri" panose="020F0502020204030204" pitchFamily="34" charset="0"/>
                        </a:rPr>
                        <a:t>Non-Preferred Drug (Tier 3)</a:t>
                      </a:r>
                      <a:endParaRPr lang="en-US" sz="1500" b="0" i="0" u="none" strike="noStrike" dirty="0">
                        <a:solidFill>
                          <a:schemeClr val="tx1"/>
                        </a:solidFill>
                        <a:effectLst/>
                        <a:latin typeface="Arial" panose="020B0604020202020204" pitchFamily="34" charset="0"/>
                      </a:endParaRP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algn="ctr" fontAlgn="ctr">
                        <a:spcBef>
                          <a:spcPts val="0"/>
                        </a:spcBef>
                        <a:spcAft>
                          <a:spcPts val="0"/>
                        </a:spcAft>
                      </a:pPr>
                      <a:r>
                        <a:rPr lang="en-US" sz="900" b="0" i="0" u="none" strike="noStrike" dirty="0">
                          <a:solidFill>
                            <a:schemeClr val="tx1"/>
                          </a:solidFill>
                          <a:effectLst/>
                          <a:latin typeface="Calibri" panose="020F0502020204030204" pitchFamily="34" charset="0"/>
                        </a:rPr>
                        <a:t>$130 Copay</a:t>
                      </a:r>
                      <a:endParaRPr lang="en-US" sz="1500" b="0" i="0" u="none" strike="noStrike" dirty="0">
                        <a:solidFill>
                          <a:schemeClr val="tx1"/>
                        </a:solidFill>
                        <a:effectLst/>
                        <a:latin typeface="Arial" panose="020B0604020202020204" pitchFamily="34" charset="0"/>
                      </a:endParaRP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vMerge="1">
                  <a:txBody>
                    <a:bodyPr/>
                    <a:lstStyle/>
                    <a:p>
                      <a:endParaRPr lang="en-US"/>
                    </a:p>
                  </a:txBody>
                  <a:tcPr/>
                </a:tc>
                <a:extLst>
                  <a:ext uri="{0D108BD9-81ED-4DB2-BD59-A6C34878D82A}">
                    <a16:rowId xmlns:a16="http://schemas.microsoft.com/office/drawing/2014/main" val="2465156554"/>
                  </a:ext>
                </a:extLst>
              </a:tr>
              <a:tr h="306790">
                <a:tc gridSpan="3">
                  <a:txBody>
                    <a:bodyPr/>
                    <a:lstStyle/>
                    <a:p>
                      <a:pPr algn="just" fontAlgn="ctr">
                        <a:spcBef>
                          <a:spcPts val="0"/>
                        </a:spcBef>
                        <a:spcAft>
                          <a:spcPts val="0"/>
                        </a:spcAft>
                      </a:pPr>
                      <a:r>
                        <a:rPr lang="en-US" sz="900" b="0" i="0" u="none" strike="noStrike">
                          <a:solidFill>
                            <a:srgbClr val="000000"/>
                          </a:solidFill>
                          <a:effectLst/>
                          <a:latin typeface="Calibri" panose="020F0502020204030204" pitchFamily="34" charset="0"/>
                        </a:rPr>
                        <a:t>Mail Order Pharmacy: 90-Day Supply</a:t>
                      </a:r>
                      <a:endParaRPr lang="en-US" sz="1500" b="0" i="0" u="none" strike="noStrike">
                        <a:effectLst/>
                        <a:latin typeface="Arial" panose="020B0604020202020204" pitchFamily="34" charset="0"/>
                      </a:endParaRPr>
                    </a:p>
                  </a:txBody>
                  <a:tcPr marL="77112" marR="77112" marT="38556" marB="385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55860308"/>
                  </a:ext>
                </a:extLst>
              </a:tr>
              <a:tr h="221791">
                <a:tc>
                  <a:txBody>
                    <a:bodyPr/>
                    <a:lstStyle/>
                    <a:p>
                      <a:pPr algn="just" fontAlgn="ctr">
                        <a:spcBef>
                          <a:spcPts val="0"/>
                        </a:spcBef>
                        <a:spcAft>
                          <a:spcPts val="0"/>
                        </a:spcAft>
                      </a:pPr>
                      <a:r>
                        <a:rPr lang="en-US" sz="900" b="0" i="0" u="none" strike="noStrike" dirty="0">
                          <a:solidFill>
                            <a:schemeClr val="tx1"/>
                          </a:solidFill>
                          <a:effectLst/>
                          <a:latin typeface="Calibri" panose="020F0502020204030204" pitchFamily="34" charset="0"/>
                        </a:rPr>
                        <a:t>Generic Drug (Tier 1)</a:t>
                      </a:r>
                      <a:endParaRPr lang="en-US" sz="1500" b="0" i="0" u="none" strike="noStrike" dirty="0">
                        <a:solidFill>
                          <a:schemeClr val="tx1"/>
                        </a:solidFill>
                        <a:effectLst/>
                        <a:latin typeface="Arial" panose="020B0604020202020204" pitchFamily="34" charset="0"/>
                      </a:endParaRP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algn="ctr" fontAlgn="ctr">
                        <a:spcBef>
                          <a:spcPts val="0"/>
                        </a:spcBef>
                        <a:spcAft>
                          <a:spcPts val="0"/>
                        </a:spcAft>
                      </a:pPr>
                      <a:r>
                        <a:rPr lang="en-US" sz="900" b="0" i="0" u="none" strike="noStrike">
                          <a:solidFill>
                            <a:schemeClr val="tx1"/>
                          </a:solidFill>
                          <a:effectLst/>
                          <a:latin typeface="Calibri" panose="020F0502020204030204" pitchFamily="34" charset="0"/>
                        </a:rPr>
                        <a:t>$30 Copay</a:t>
                      </a:r>
                      <a:endParaRPr lang="en-US" sz="1500" b="0" i="0" u="none" strike="noStrike">
                        <a:solidFill>
                          <a:schemeClr val="tx1"/>
                        </a:solidFill>
                        <a:effectLst/>
                        <a:latin typeface="Arial" panose="020B0604020202020204" pitchFamily="34" charset="0"/>
                      </a:endParaRP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algn="ctr" fontAlgn="ctr">
                        <a:spcBef>
                          <a:spcPts val="0"/>
                        </a:spcBef>
                        <a:spcAft>
                          <a:spcPts val="0"/>
                        </a:spcAft>
                      </a:pPr>
                      <a:r>
                        <a:rPr lang="en-US" sz="900" b="0" i="0" u="none" strike="noStrike" dirty="0">
                          <a:solidFill>
                            <a:schemeClr val="tx1"/>
                          </a:solidFill>
                          <a:effectLst/>
                          <a:latin typeface="Calibri" panose="020F0502020204030204" pitchFamily="34" charset="0"/>
                        </a:rPr>
                        <a:t>N/A</a:t>
                      </a:r>
                      <a:endParaRPr lang="en-US" sz="1500" b="0" i="0" u="none" strike="noStrike" dirty="0">
                        <a:solidFill>
                          <a:schemeClr val="tx1"/>
                        </a:solidFill>
                        <a:effectLst/>
                        <a:latin typeface="Arial" panose="020B0604020202020204" pitchFamily="34" charset="0"/>
                      </a:endParaRP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extLst>
                  <a:ext uri="{0D108BD9-81ED-4DB2-BD59-A6C34878D82A}">
                    <a16:rowId xmlns:a16="http://schemas.microsoft.com/office/drawing/2014/main" val="1871813467"/>
                  </a:ext>
                </a:extLst>
              </a:tr>
              <a:tr h="221791">
                <a:tc>
                  <a:txBody>
                    <a:bodyPr/>
                    <a:lstStyle/>
                    <a:p>
                      <a:pPr algn="just" fontAlgn="ctr">
                        <a:spcBef>
                          <a:spcPts val="0"/>
                        </a:spcBef>
                        <a:spcAft>
                          <a:spcPts val="0"/>
                        </a:spcAft>
                      </a:pPr>
                      <a:r>
                        <a:rPr lang="en-US" sz="900" b="0" i="0" u="none" strike="noStrike" dirty="0">
                          <a:solidFill>
                            <a:schemeClr val="tx1"/>
                          </a:solidFill>
                          <a:effectLst/>
                          <a:latin typeface="Calibri" panose="020F0502020204030204" pitchFamily="34" charset="0"/>
                        </a:rPr>
                        <a:t>Preferred Drug (Tier 2)</a:t>
                      </a:r>
                      <a:endParaRPr lang="en-US" sz="1500" b="0" i="0" u="none" strike="noStrike" dirty="0">
                        <a:solidFill>
                          <a:schemeClr val="tx1"/>
                        </a:solidFill>
                        <a:effectLst/>
                        <a:latin typeface="Arial" panose="020B0604020202020204" pitchFamily="34" charset="0"/>
                      </a:endParaRP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algn="ctr" fontAlgn="ctr">
                        <a:spcBef>
                          <a:spcPts val="0"/>
                        </a:spcBef>
                        <a:spcAft>
                          <a:spcPts val="0"/>
                        </a:spcAft>
                      </a:pPr>
                      <a:r>
                        <a:rPr lang="en-US" sz="900" b="0" i="0" u="none" strike="noStrike" dirty="0">
                          <a:solidFill>
                            <a:schemeClr val="tx1"/>
                          </a:solidFill>
                          <a:effectLst/>
                          <a:latin typeface="Calibri" panose="020F0502020204030204" pitchFamily="34" charset="0"/>
                        </a:rPr>
                        <a:t>$80 Copay</a:t>
                      </a:r>
                      <a:endParaRPr lang="en-US" sz="1500" b="0" i="0" u="none" strike="noStrike" dirty="0">
                        <a:solidFill>
                          <a:schemeClr val="tx1"/>
                        </a:solidFill>
                        <a:effectLst/>
                        <a:latin typeface="Arial" panose="020B0604020202020204" pitchFamily="34" charset="0"/>
                      </a:endParaRP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algn="ctr" fontAlgn="ctr">
                        <a:spcBef>
                          <a:spcPts val="0"/>
                        </a:spcBef>
                        <a:spcAft>
                          <a:spcPts val="0"/>
                        </a:spcAft>
                      </a:pPr>
                      <a:r>
                        <a:rPr lang="en-US" sz="900" b="0" i="0" u="none" strike="noStrike">
                          <a:solidFill>
                            <a:schemeClr val="tx1"/>
                          </a:solidFill>
                          <a:effectLst/>
                          <a:latin typeface="Calibri" panose="020F0502020204030204" pitchFamily="34" charset="0"/>
                        </a:rPr>
                        <a:t>N/A</a:t>
                      </a:r>
                      <a:endParaRPr lang="en-US" sz="1500" b="0" i="0" u="none" strike="noStrike">
                        <a:solidFill>
                          <a:schemeClr val="tx1"/>
                        </a:solidFill>
                        <a:effectLst/>
                        <a:latin typeface="Arial" panose="020B0604020202020204" pitchFamily="34" charset="0"/>
                      </a:endParaRP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extLst>
                  <a:ext uri="{0D108BD9-81ED-4DB2-BD59-A6C34878D82A}">
                    <a16:rowId xmlns:a16="http://schemas.microsoft.com/office/drawing/2014/main" val="1150063361"/>
                  </a:ext>
                </a:extLst>
              </a:tr>
              <a:tr h="221791">
                <a:tc>
                  <a:txBody>
                    <a:bodyPr/>
                    <a:lstStyle/>
                    <a:p>
                      <a:pPr algn="just" fontAlgn="ctr">
                        <a:spcBef>
                          <a:spcPts val="0"/>
                        </a:spcBef>
                        <a:spcAft>
                          <a:spcPts val="0"/>
                        </a:spcAft>
                      </a:pPr>
                      <a:r>
                        <a:rPr lang="en-US" sz="900" b="0" i="0" u="none" strike="noStrike" dirty="0">
                          <a:solidFill>
                            <a:schemeClr val="tx1"/>
                          </a:solidFill>
                          <a:effectLst/>
                          <a:latin typeface="Calibri" panose="020F0502020204030204" pitchFamily="34" charset="0"/>
                        </a:rPr>
                        <a:t>Non-Preferred Drug (Tier 3)</a:t>
                      </a:r>
                      <a:endParaRPr lang="en-US" sz="1500" b="0" i="0" u="none" strike="noStrike" dirty="0">
                        <a:solidFill>
                          <a:schemeClr val="tx1"/>
                        </a:solidFill>
                        <a:effectLst/>
                        <a:latin typeface="Arial" panose="020B0604020202020204" pitchFamily="34" charset="0"/>
                      </a:endParaRP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algn="ctr" fontAlgn="ctr">
                        <a:spcBef>
                          <a:spcPts val="0"/>
                        </a:spcBef>
                        <a:spcAft>
                          <a:spcPts val="0"/>
                        </a:spcAft>
                      </a:pPr>
                      <a:r>
                        <a:rPr lang="en-US" sz="900" b="0" i="0" u="none" strike="noStrike" dirty="0">
                          <a:solidFill>
                            <a:schemeClr val="tx1"/>
                          </a:solidFill>
                          <a:effectLst/>
                          <a:latin typeface="Calibri" panose="020F0502020204030204" pitchFamily="34" charset="0"/>
                        </a:rPr>
                        <a:t>$130 Copay</a:t>
                      </a:r>
                      <a:endParaRPr lang="en-US" sz="1500" b="0" i="0" u="none" strike="noStrike" dirty="0">
                        <a:solidFill>
                          <a:schemeClr val="tx1"/>
                        </a:solidFill>
                        <a:effectLst/>
                        <a:latin typeface="Arial" panose="020B0604020202020204" pitchFamily="34" charset="0"/>
                      </a:endParaRP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tc>
                  <a:txBody>
                    <a:bodyPr/>
                    <a:lstStyle/>
                    <a:p>
                      <a:pPr algn="ctr" fontAlgn="ctr">
                        <a:spcBef>
                          <a:spcPts val="0"/>
                        </a:spcBef>
                        <a:spcAft>
                          <a:spcPts val="0"/>
                        </a:spcAft>
                      </a:pPr>
                      <a:r>
                        <a:rPr lang="en-US" sz="900" b="0" i="0" u="none" strike="noStrike" dirty="0">
                          <a:solidFill>
                            <a:schemeClr val="tx1"/>
                          </a:solidFill>
                          <a:effectLst/>
                          <a:latin typeface="Calibri" panose="020F0502020204030204" pitchFamily="34" charset="0"/>
                        </a:rPr>
                        <a:t>N/A</a:t>
                      </a:r>
                      <a:endParaRPr lang="en-US" sz="1500" b="0" i="0" u="none" strike="noStrike" dirty="0">
                        <a:solidFill>
                          <a:schemeClr val="tx1"/>
                        </a:solidFill>
                        <a:effectLst/>
                        <a:latin typeface="Arial" panose="020B0604020202020204" pitchFamily="34" charset="0"/>
                      </a:endParaRP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lumOff val="35000"/>
                      </a:schemeClr>
                    </a:solidFill>
                  </a:tcPr>
                </a:tc>
                <a:extLst>
                  <a:ext uri="{0D108BD9-81ED-4DB2-BD59-A6C34878D82A}">
                    <a16:rowId xmlns:a16="http://schemas.microsoft.com/office/drawing/2014/main" val="3625531201"/>
                  </a:ext>
                </a:extLst>
              </a:tr>
            </a:tbl>
          </a:graphicData>
        </a:graphic>
      </p:graphicFrame>
    </p:spTree>
    <p:extLst>
      <p:ext uri="{BB962C8B-B14F-4D97-AF65-F5344CB8AC3E}">
        <p14:creationId xmlns:p14="http://schemas.microsoft.com/office/powerpoint/2010/main" val="630205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Savings Account (HSA)</a:t>
            </a:r>
          </a:p>
        </p:txBody>
      </p:sp>
      <p:sp>
        <p:nvSpPr>
          <p:cNvPr id="3" name="Content Placeholder 2"/>
          <p:cNvSpPr>
            <a:spLocks noGrp="1"/>
          </p:cNvSpPr>
          <p:nvPr>
            <p:ph idx="1"/>
          </p:nvPr>
        </p:nvSpPr>
        <p:spPr/>
        <p:txBody>
          <a:bodyPr/>
          <a:lstStyle/>
          <a:p>
            <a:r>
              <a:rPr lang="en-US" dirty="0"/>
              <a:t>New Administrator - Inspira</a:t>
            </a:r>
          </a:p>
          <a:p>
            <a:r>
              <a:rPr lang="en-US" dirty="0"/>
              <a:t>Only available with enrollment in the HDHP</a:t>
            </a:r>
          </a:p>
          <a:p>
            <a:r>
              <a:rPr lang="en-US" dirty="0"/>
              <a:t>Maximum Contributions</a:t>
            </a:r>
          </a:p>
          <a:p>
            <a:pPr lvl="1"/>
            <a:r>
              <a:rPr lang="en-US" dirty="0"/>
              <a:t>2025 = $4,300 / $8,550 ($1,000 Catch-Up 55+)</a:t>
            </a:r>
          </a:p>
          <a:p>
            <a:r>
              <a:rPr lang="en-US" dirty="0"/>
              <a:t>Funds Roll Over Year-to-Year</a:t>
            </a:r>
          </a:p>
          <a:p>
            <a:r>
              <a:rPr lang="en-US" dirty="0"/>
              <a:t>Ability to Transfer Existing HSA Account</a:t>
            </a:r>
          </a:p>
        </p:txBody>
      </p:sp>
      <p:pic>
        <p:nvPicPr>
          <p:cNvPr id="5" name="Picture 2" descr="a man paying for hsa expenses with an Inspira debit card">
            <a:extLst>
              <a:ext uri="{FF2B5EF4-FFF2-40B4-BE49-F238E27FC236}">
                <a16:creationId xmlns:a16="http://schemas.microsoft.com/office/drawing/2014/main" id="{11C1CC5B-8FA1-ED65-9376-F671DE319E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4747" y="3855398"/>
            <a:ext cx="3506932" cy="2336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55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240EE-D8DC-4C6F-982E-89B232370477}"/>
              </a:ext>
            </a:extLst>
          </p:cNvPr>
          <p:cNvSpPr>
            <a:spLocks noGrp="1"/>
          </p:cNvSpPr>
          <p:nvPr>
            <p:ph type="title"/>
          </p:nvPr>
        </p:nvSpPr>
        <p:spPr/>
        <p:txBody>
          <a:bodyPr/>
          <a:lstStyle/>
          <a:p>
            <a:r>
              <a:rPr lang="en-US" dirty="0"/>
              <a:t>2025-26 Medical/Rx Premiums</a:t>
            </a:r>
          </a:p>
        </p:txBody>
      </p:sp>
      <p:sp>
        <p:nvSpPr>
          <p:cNvPr id="3" name="Content Placeholder 2">
            <a:extLst>
              <a:ext uri="{FF2B5EF4-FFF2-40B4-BE49-F238E27FC236}">
                <a16:creationId xmlns:a16="http://schemas.microsoft.com/office/drawing/2014/main" id="{911F55AC-9D49-437D-B6A2-A1271614922E}"/>
              </a:ext>
            </a:extLst>
          </p:cNvPr>
          <p:cNvSpPr>
            <a:spLocks noGrp="1"/>
          </p:cNvSpPr>
          <p:nvPr>
            <p:ph idx="1"/>
          </p:nvPr>
        </p:nvSpPr>
        <p:spPr/>
        <p:txBody>
          <a:bodyPr/>
          <a:lstStyle/>
          <a:p>
            <a:r>
              <a:rPr lang="en-US" dirty="0"/>
              <a:t>For 2025-26 AzMT adopted a nominal 4.5% increase</a:t>
            </a:r>
          </a:p>
          <a:p>
            <a:pPr lvl="1"/>
            <a:r>
              <a:rPr lang="en-US" dirty="0"/>
              <a:t>Employee premiums will experience slight increases for 2025-26</a:t>
            </a:r>
          </a:p>
        </p:txBody>
      </p:sp>
    </p:spTree>
    <p:extLst>
      <p:ext uri="{BB962C8B-B14F-4D97-AF65-F5344CB8AC3E}">
        <p14:creationId xmlns:p14="http://schemas.microsoft.com/office/powerpoint/2010/main" val="2289742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A5E72-F59A-4982-91D8-5F4C7AAEF6CF}"/>
              </a:ext>
            </a:extLst>
          </p:cNvPr>
          <p:cNvSpPr>
            <a:spLocks noGrp="1"/>
          </p:cNvSpPr>
          <p:nvPr>
            <p:ph type="title"/>
          </p:nvPr>
        </p:nvSpPr>
        <p:spPr/>
        <p:txBody>
          <a:bodyPr/>
          <a:lstStyle/>
          <a:p>
            <a:r>
              <a:rPr lang="en-US" dirty="0"/>
              <a:t>2025-26 Medical/Rx Premiums (continued)</a:t>
            </a:r>
          </a:p>
        </p:txBody>
      </p:sp>
      <p:graphicFrame>
        <p:nvGraphicFramePr>
          <p:cNvPr id="4" name="Table 3">
            <a:extLst>
              <a:ext uri="{FF2B5EF4-FFF2-40B4-BE49-F238E27FC236}">
                <a16:creationId xmlns:a16="http://schemas.microsoft.com/office/drawing/2014/main" id="{143EBEB8-28BE-44B5-B7F2-D66E8BCDC4E8}"/>
              </a:ext>
            </a:extLst>
          </p:cNvPr>
          <p:cNvGraphicFramePr>
            <a:graphicFrameLocks noGrp="1"/>
          </p:cNvGraphicFramePr>
          <p:nvPr>
            <p:extLst>
              <p:ext uri="{D42A27DB-BD31-4B8C-83A1-F6EECF244321}">
                <p14:modId xmlns:p14="http://schemas.microsoft.com/office/powerpoint/2010/main" val="3297094202"/>
              </p:ext>
            </p:extLst>
          </p:nvPr>
        </p:nvGraphicFramePr>
        <p:xfrm>
          <a:off x="2362113" y="2151470"/>
          <a:ext cx="7156356" cy="4449626"/>
        </p:xfrm>
        <a:graphic>
          <a:graphicData uri="http://schemas.openxmlformats.org/drawingml/2006/table">
            <a:tbl>
              <a:tblPr firstRow="1" firstCol="1" bandRow="1">
                <a:tableStyleId>{16D9F66E-5EB9-4882-86FB-DCBF35E3C3E4}</a:tableStyleId>
              </a:tblPr>
              <a:tblGrid>
                <a:gridCol w="1788707">
                  <a:extLst>
                    <a:ext uri="{9D8B030D-6E8A-4147-A177-3AD203B41FA5}">
                      <a16:colId xmlns:a16="http://schemas.microsoft.com/office/drawing/2014/main" val="3950303172"/>
                    </a:ext>
                  </a:extLst>
                </a:gridCol>
                <a:gridCol w="1788707">
                  <a:extLst>
                    <a:ext uri="{9D8B030D-6E8A-4147-A177-3AD203B41FA5}">
                      <a16:colId xmlns:a16="http://schemas.microsoft.com/office/drawing/2014/main" val="1261147017"/>
                    </a:ext>
                  </a:extLst>
                </a:gridCol>
                <a:gridCol w="1789471">
                  <a:extLst>
                    <a:ext uri="{9D8B030D-6E8A-4147-A177-3AD203B41FA5}">
                      <a16:colId xmlns:a16="http://schemas.microsoft.com/office/drawing/2014/main" val="3290822739"/>
                    </a:ext>
                  </a:extLst>
                </a:gridCol>
                <a:gridCol w="1789471">
                  <a:extLst>
                    <a:ext uri="{9D8B030D-6E8A-4147-A177-3AD203B41FA5}">
                      <a16:colId xmlns:a16="http://schemas.microsoft.com/office/drawing/2014/main" val="4251973746"/>
                    </a:ext>
                  </a:extLst>
                </a:gridCol>
              </a:tblGrid>
              <a:tr h="275516">
                <a:tc>
                  <a:txBody>
                    <a:bodyPr/>
                    <a:lstStyle/>
                    <a:p>
                      <a:pPr marL="0" marR="0">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2024-25 Premium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2025-26 Premium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Employee Cost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06164647"/>
                  </a:ext>
                </a:extLst>
              </a:tr>
              <a:tr h="275516">
                <a:tc>
                  <a:txBody>
                    <a:bodyPr/>
                    <a:lstStyle/>
                    <a:p>
                      <a:pPr marL="0" marR="0">
                        <a:spcBef>
                          <a:spcPts val="0"/>
                        </a:spcBef>
                        <a:spcAft>
                          <a:spcPts val="0"/>
                        </a:spcAft>
                      </a:pPr>
                      <a:r>
                        <a:rPr lang="en-US" sz="1100" dirty="0">
                          <a:effectLst/>
                        </a:rPr>
                        <a:t>HDHP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11002149"/>
                  </a:ext>
                </a:extLst>
              </a:tr>
              <a:tr h="275516">
                <a:tc>
                  <a:txBody>
                    <a:bodyPr/>
                    <a:lstStyle/>
                    <a:p>
                      <a:pPr marL="0" marR="0">
                        <a:spcBef>
                          <a:spcPts val="0"/>
                        </a:spcBef>
                        <a:spcAft>
                          <a:spcPts val="0"/>
                        </a:spcAft>
                      </a:pPr>
                      <a:r>
                        <a:rPr lang="en-US" sz="1100" dirty="0">
                          <a:effectLst/>
                        </a:rPr>
                        <a:t>  Employee Only</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$577.24</a:t>
                      </a:r>
                    </a:p>
                  </a:txBody>
                  <a:tcPr marL="68580" marR="68580" marT="0" marB="0" anchor="ctr"/>
                </a:tc>
                <a:tc>
                  <a:txBody>
                    <a:bodyPr/>
                    <a:lstStyle/>
                    <a:p>
                      <a:pPr marL="0" marR="0" algn="ctr">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$603.22</a:t>
                      </a:r>
                    </a:p>
                  </a:txBody>
                  <a:tcPr marL="68580" marR="68580" marT="0" marB="0" anchor="ct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$2.50</a:t>
                      </a:r>
                    </a:p>
                  </a:txBody>
                  <a:tcPr marL="68580" marR="68580" marT="0" marB="0" anchor="ctr"/>
                </a:tc>
                <a:extLst>
                  <a:ext uri="{0D108BD9-81ED-4DB2-BD59-A6C34878D82A}">
                    <a16:rowId xmlns:a16="http://schemas.microsoft.com/office/drawing/2014/main" val="303033549"/>
                  </a:ext>
                </a:extLst>
              </a:tr>
              <a:tr h="251572">
                <a:tc>
                  <a:txBody>
                    <a:bodyPr/>
                    <a:lstStyle/>
                    <a:p>
                      <a:pPr marL="0" marR="0">
                        <a:spcBef>
                          <a:spcPts val="0"/>
                        </a:spcBef>
                        <a:spcAft>
                          <a:spcPts val="0"/>
                        </a:spcAft>
                      </a:pPr>
                      <a:r>
                        <a:rPr lang="en-US" sz="1100" dirty="0">
                          <a:effectLst/>
                        </a:rPr>
                        <a:t>  </a:t>
                      </a:r>
                      <a:r>
                        <a:rPr lang="en-US" sz="1100" dirty="0" err="1">
                          <a:effectLst/>
                        </a:rPr>
                        <a:t>Employee+Spouse</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$1,135.46</a:t>
                      </a:r>
                    </a:p>
                  </a:txBody>
                  <a:tcPr marL="68580" marR="68580" marT="0" marB="0" anchor="ctr"/>
                </a:tc>
                <a:tc>
                  <a:txBody>
                    <a:bodyPr/>
                    <a:lstStyle/>
                    <a:p>
                      <a:pPr marL="0" marR="0" algn="ctr">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$1,186.56</a:t>
                      </a:r>
                    </a:p>
                  </a:txBody>
                  <a:tcPr marL="68580" marR="68580" marT="0" marB="0" anchor="ct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$177.50</a:t>
                      </a:r>
                    </a:p>
                  </a:txBody>
                  <a:tcPr marL="68580" marR="68580" marT="0" marB="0" anchor="ctr"/>
                </a:tc>
                <a:extLst>
                  <a:ext uri="{0D108BD9-81ED-4DB2-BD59-A6C34878D82A}">
                    <a16:rowId xmlns:a16="http://schemas.microsoft.com/office/drawing/2014/main" val="3751151322"/>
                  </a:ext>
                </a:extLst>
              </a:tr>
              <a:tr h="275516">
                <a:tc>
                  <a:txBody>
                    <a:bodyPr/>
                    <a:lstStyle/>
                    <a:p>
                      <a:pPr marL="0" marR="0">
                        <a:spcBef>
                          <a:spcPts val="0"/>
                        </a:spcBef>
                        <a:spcAft>
                          <a:spcPts val="0"/>
                        </a:spcAft>
                      </a:pPr>
                      <a:r>
                        <a:rPr lang="en-US" sz="1100" dirty="0">
                          <a:effectLst/>
                        </a:rPr>
                        <a:t>  </a:t>
                      </a:r>
                      <a:r>
                        <a:rPr lang="en-US" sz="1100" dirty="0" err="1">
                          <a:effectLst/>
                        </a:rPr>
                        <a:t>Employee+Child</a:t>
                      </a:r>
                      <a:r>
                        <a:rPr lang="en-US" sz="1100" dirty="0">
                          <a:effectLst/>
                        </a:rPr>
                        <a:t>(ren)</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$1,044.68</a:t>
                      </a:r>
                    </a:p>
                  </a:txBody>
                  <a:tcPr marL="68580" marR="68580" marT="0" marB="0" anchor="ctr"/>
                </a:tc>
                <a:tc>
                  <a:txBody>
                    <a:bodyPr/>
                    <a:lstStyle/>
                    <a:p>
                      <a:pPr marL="0" marR="0" algn="ctr">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$1,091.69</a:t>
                      </a:r>
                    </a:p>
                  </a:txBody>
                  <a:tcPr marL="68580" marR="68580" marT="0" marB="0" anchor="ct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$149.04</a:t>
                      </a:r>
                    </a:p>
                  </a:txBody>
                  <a:tcPr marL="68580" marR="68580" marT="0" marB="0" anchor="ctr"/>
                </a:tc>
                <a:extLst>
                  <a:ext uri="{0D108BD9-81ED-4DB2-BD59-A6C34878D82A}">
                    <a16:rowId xmlns:a16="http://schemas.microsoft.com/office/drawing/2014/main" val="4178837623"/>
                  </a:ext>
                </a:extLst>
              </a:tr>
              <a:tr h="275516">
                <a:tc>
                  <a:txBody>
                    <a:bodyPr/>
                    <a:lstStyle/>
                    <a:p>
                      <a:pPr marL="0" marR="0">
                        <a:spcBef>
                          <a:spcPts val="0"/>
                        </a:spcBef>
                        <a:spcAft>
                          <a:spcPts val="0"/>
                        </a:spcAft>
                      </a:pPr>
                      <a:r>
                        <a:rPr lang="en-US" sz="1100" dirty="0">
                          <a:effectLst/>
                        </a:rPr>
                        <a:t>  </a:t>
                      </a:r>
                      <a:r>
                        <a:rPr lang="en-US" sz="1100" dirty="0" err="1">
                          <a:effectLst/>
                        </a:rPr>
                        <a:t>Employee+Family</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$1,543.86</a:t>
                      </a:r>
                    </a:p>
                  </a:txBody>
                  <a:tcPr marL="68580" marR="68580" marT="0" marB="0" anchor="ctr"/>
                </a:tc>
                <a:tc>
                  <a:txBody>
                    <a:bodyPr/>
                    <a:lstStyle/>
                    <a:p>
                      <a:pPr marL="0" marR="0" algn="ctr">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$1,613.33</a:t>
                      </a:r>
                    </a:p>
                  </a:txBody>
                  <a:tcPr marL="68580" marR="68580" marT="0" marB="0" anchor="ct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$305.53</a:t>
                      </a:r>
                    </a:p>
                  </a:txBody>
                  <a:tcPr marL="68580" marR="68580" marT="0" marB="0" anchor="ctr"/>
                </a:tc>
                <a:extLst>
                  <a:ext uri="{0D108BD9-81ED-4DB2-BD59-A6C34878D82A}">
                    <a16:rowId xmlns:a16="http://schemas.microsoft.com/office/drawing/2014/main" val="1696899835"/>
                  </a:ext>
                </a:extLst>
              </a:tr>
              <a:tr h="340830">
                <a:tc>
                  <a:txBody>
                    <a:bodyPr/>
                    <a:lstStyle/>
                    <a:p>
                      <a:pPr marL="0" marR="0">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PPO</a:t>
                      </a:r>
                    </a:p>
                  </a:txBody>
                  <a:tcPr marL="68580" marR="68580" marT="0" marB="0" anchor="ctr"/>
                </a:tc>
                <a:tc>
                  <a:txBody>
                    <a:bodyPr/>
                    <a:lstStyle/>
                    <a:p>
                      <a:pPr marL="0" marR="0" algn="ctr">
                        <a:spcBef>
                          <a:spcPts val="0"/>
                        </a:spcBef>
                        <a:spcAft>
                          <a:spcPts val="0"/>
                        </a:spcAft>
                      </a:pP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100" b="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02750503"/>
                  </a:ext>
                </a:extLst>
              </a:tr>
              <a:tr h="275516">
                <a:tc>
                  <a:txBody>
                    <a:bodyPr/>
                    <a:lstStyle/>
                    <a:p>
                      <a:pPr marL="0" marR="0">
                        <a:spcBef>
                          <a:spcPts val="0"/>
                        </a:spcBef>
                        <a:spcAft>
                          <a:spcPts val="0"/>
                        </a:spcAft>
                      </a:pPr>
                      <a:r>
                        <a:rPr lang="en-US" sz="1100" dirty="0">
                          <a:effectLst/>
                          <a:latin typeface="+mn-lt"/>
                        </a:rPr>
                        <a:t>  Employee Only</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$629.91</a:t>
                      </a:r>
                    </a:p>
                  </a:txBody>
                  <a:tcPr marL="68580" marR="68580" marT="0" marB="0" anchor="ctr"/>
                </a:tc>
                <a:tc>
                  <a:txBody>
                    <a:bodyPr/>
                    <a:lstStyle/>
                    <a:p>
                      <a:pPr marL="0" marR="0" algn="ctr">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$658.28</a:t>
                      </a:r>
                    </a:p>
                  </a:txBody>
                  <a:tcPr marL="68580" marR="68580" marT="0" marB="0" anchor="ct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$0.00</a:t>
                      </a:r>
                    </a:p>
                  </a:txBody>
                  <a:tcPr marL="68580" marR="68580" marT="0" marB="0" anchor="ctr"/>
                </a:tc>
                <a:extLst>
                  <a:ext uri="{0D108BD9-81ED-4DB2-BD59-A6C34878D82A}">
                    <a16:rowId xmlns:a16="http://schemas.microsoft.com/office/drawing/2014/main" val="1668540620"/>
                  </a:ext>
                </a:extLst>
              </a:tr>
              <a:tr h="275516">
                <a:tc>
                  <a:txBody>
                    <a:bodyPr/>
                    <a:lstStyle/>
                    <a:p>
                      <a:pPr marL="0" marR="0">
                        <a:spcBef>
                          <a:spcPts val="0"/>
                        </a:spcBef>
                        <a:spcAft>
                          <a:spcPts val="0"/>
                        </a:spcAft>
                      </a:pPr>
                      <a:r>
                        <a:rPr lang="en-US" sz="1100" dirty="0">
                          <a:effectLst/>
                          <a:latin typeface="+mn-lt"/>
                        </a:rPr>
                        <a:t>  </a:t>
                      </a:r>
                      <a:r>
                        <a:rPr lang="en-US" sz="1100" dirty="0" err="1">
                          <a:effectLst/>
                          <a:latin typeface="+mn-lt"/>
                        </a:rPr>
                        <a:t>Employee+Spouse</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$1,258.15</a:t>
                      </a:r>
                    </a:p>
                  </a:txBody>
                  <a:tcPr marL="68580" marR="68580" marT="0" marB="0" anchor="ctr"/>
                </a:tc>
                <a:tc>
                  <a:txBody>
                    <a:bodyPr/>
                    <a:lstStyle/>
                    <a:p>
                      <a:pPr marL="0" marR="0" algn="ctr">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$1,314.77</a:t>
                      </a:r>
                    </a:p>
                  </a:txBody>
                  <a:tcPr marL="68580" marR="68580" marT="0" marB="0" anchor="ct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$196.95</a:t>
                      </a:r>
                    </a:p>
                  </a:txBody>
                  <a:tcPr marL="68580" marR="68580" marT="0" marB="0" anchor="ctr"/>
                </a:tc>
                <a:extLst>
                  <a:ext uri="{0D108BD9-81ED-4DB2-BD59-A6C34878D82A}">
                    <a16:rowId xmlns:a16="http://schemas.microsoft.com/office/drawing/2014/main" val="824720471"/>
                  </a:ext>
                </a:extLst>
              </a:tr>
              <a:tr h="275516">
                <a:tc>
                  <a:txBody>
                    <a:bodyPr/>
                    <a:lstStyle/>
                    <a:p>
                      <a:pPr marL="0" marR="0">
                        <a:spcBef>
                          <a:spcPts val="0"/>
                        </a:spcBef>
                        <a:spcAft>
                          <a:spcPts val="0"/>
                        </a:spcAft>
                      </a:pPr>
                      <a:r>
                        <a:rPr lang="en-US" sz="1100" dirty="0">
                          <a:effectLst/>
                          <a:latin typeface="+mn-lt"/>
                        </a:rPr>
                        <a:t>  </a:t>
                      </a:r>
                      <a:r>
                        <a:rPr lang="en-US" sz="1100" dirty="0" err="1">
                          <a:effectLst/>
                          <a:latin typeface="+mn-lt"/>
                        </a:rPr>
                        <a:t>Employee+Child</a:t>
                      </a:r>
                      <a:r>
                        <a:rPr lang="en-US" sz="1100" dirty="0">
                          <a:effectLst/>
                          <a:latin typeface="+mn-lt"/>
                        </a:rPr>
                        <a:t>(ren)</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$1,158.40</a:t>
                      </a:r>
                    </a:p>
                  </a:txBody>
                  <a:tcPr marL="68580" marR="68580" marT="0" marB="0" anchor="ctr"/>
                </a:tc>
                <a:tc>
                  <a:txBody>
                    <a:bodyPr/>
                    <a:lstStyle/>
                    <a:p>
                      <a:pPr marL="0" marR="0" algn="ctr">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$1,210.53</a:t>
                      </a:r>
                    </a:p>
                  </a:txBody>
                  <a:tcPr marL="68580" marR="68580" marT="0" marB="0" anchor="ct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$165.68</a:t>
                      </a:r>
                    </a:p>
                  </a:txBody>
                  <a:tcPr marL="68580" marR="68580" marT="0" marB="0" anchor="ctr"/>
                </a:tc>
                <a:extLst>
                  <a:ext uri="{0D108BD9-81ED-4DB2-BD59-A6C34878D82A}">
                    <a16:rowId xmlns:a16="http://schemas.microsoft.com/office/drawing/2014/main" val="2603386567"/>
                  </a:ext>
                </a:extLst>
              </a:tr>
              <a:tr h="275516">
                <a:tc>
                  <a:txBody>
                    <a:bodyPr/>
                    <a:lstStyle/>
                    <a:p>
                      <a:pPr marL="0" marR="0">
                        <a:spcBef>
                          <a:spcPts val="0"/>
                        </a:spcBef>
                        <a:spcAft>
                          <a:spcPts val="0"/>
                        </a:spcAft>
                      </a:pPr>
                      <a:r>
                        <a:rPr lang="en-US" sz="1100" dirty="0">
                          <a:effectLst/>
                          <a:latin typeface="+mn-lt"/>
                        </a:rPr>
                        <a:t>  </a:t>
                      </a:r>
                      <a:r>
                        <a:rPr lang="en-US" sz="1100" dirty="0" err="1">
                          <a:effectLst/>
                          <a:latin typeface="+mn-lt"/>
                        </a:rPr>
                        <a:t>Employee+Family</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$1,706.81</a:t>
                      </a:r>
                    </a:p>
                  </a:txBody>
                  <a:tcPr marL="68580" marR="68580" marT="0" marB="0" anchor="ctr"/>
                </a:tc>
                <a:tc>
                  <a:txBody>
                    <a:bodyPr/>
                    <a:lstStyle/>
                    <a:p>
                      <a:pPr marL="0" marR="0" algn="ctr">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$1,783.62</a:t>
                      </a:r>
                    </a:p>
                  </a:txBody>
                  <a:tcPr marL="68580" marR="68580" marT="0" marB="0" anchor="ct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$337.61</a:t>
                      </a:r>
                    </a:p>
                  </a:txBody>
                  <a:tcPr marL="68580" marR="68580" marT="0" marB="0" anchor="ctr"/>
                </a:tc>
                <a:extLst>
                  <a:ext uri="{0D108BD9-81ED-4DB2-BD59-A6C34878D82A}">
                    <a16:rowId xmlns:a16="http://schemas.microsoft.com/office/drawing/2014/main" val="602980714"/>
                  </a:ext>
                </a:extLst>
              </a:tr>
              <a:tr h="275516">
                <a:tc>
                  <a:txBody>
                    <a:bodyPr/>
                    <a:lstStyle/>
                    <a:p>
                      <a:pPr marL="0" marR="0">
                        <a:spcBef>
                          <a:spcPts val="0"/>
                        </a:spcBef>
                        <a:spcAft>
                          <a:spcPts val="0"/>
                        </a:spcAft>
                      </a:pPr>
                      <a:r>
                        <a:rPr lang="en-US" sz="1100" b="0" dirty="0">
                          <a:effectLst/>
                          <a:latin typeface="+mn-lt"/>
                          <a:ea typeface="Calibri" panose="020F0502020204030204" pitchFamily="34" charset="0"/>
                          <a:cs typeface="Times New Roman" panose="02020603050405020304" pitchFamily="18" charset="0"/>
                        </a:rPr>
                        <a:t>PPO Buy-Up</a:t>
                      </a:r>
                    </a:p>
                  </a:txBody>
                  <a:tcPr marL="68580" marR="68580" marT="0" marB="0" anchor="ctr"/>
                </a:tc>
                <a:tc>
                  <a:txBody>
                    <a:bodyPr/>
                    <a:lstStyle/>
                    <a:p>
                      <a:pPr marL="0" marR="0" algn="ctr">
                        <a:spcBef>
                          <a:spcPts val="0"/>
                        </a:spcBef>
                        <a:spcAft>
                          <a:spcPts val="0"/>
                        </a:spcAft>
                      </a:pP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73448449"/>
                  </a:ext>
                </a:extLst>
              </a:tr>
              <a:tr h="275516">
                <a:tc>
                  <a:txBody>
                    <a:bodyPr/>
                    <a:lstStyle/>
                    <a:p>
                      <a:pPr marL="0" marR="0">
                        <a:spcBef>
                          <a:spcPts val="0"/>
                        </a:spcBef>
                        <a:spcAft>
                          <a:spcPts val="0"/>
                        </a:spcAft>
                      </a:pPr>
                      <a:r>
                        <a:rPr lang="en-US" sz="1100" dirty="0">
                          <a:effectLst/>
                          <a:latin typeface="+mn-lt"/>
                        </a:rPr>
                        <a:t>  Employee Only</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$644.04</a:t>
                      </a:r>
                    </a:p>
                  </a:txBody>
                  <a:tcPr marL="68580" marR="68580" marT="0" marB="0" anchor="ctr"/>
                </a:tc>
                <a:tc>
                  <a:txBody>
                    <a:bodyPr/>
                    <a:lstStyle/>
                    <a:p>
                      <a:pPr marL="0" marR="0" algn="ctr">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$673.02</a:t>
                      </a:r>
                    </a:p>
                  </a:txBody>
                  <a:tcPr marL="68580" marR="68580" marT="0" marB="0" anchor="ct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$14.76</a:t>
                      </a:r>
                    </a:p>
                  </a:txBody>
                  <a:tcPr marL="68580" marR="68580" marT="0" marB="0" anchor="ctr"/>
                </a:tc>
                <a:extLst>
                  <a:ext uri="{0D108BD9-81ED-4DB2-BD59-A6C34878D82A}">
                    <a16:rowId xmlns:a16="http://schemas.microsoft.com/office/drawing/2014/main" val="2978770075"/>
                  </a:ext>
                </a:extLst>
              </a:tr>
              <a:tr h="275516">
                <a:tc>
                  <a:txBody>
                    <a:bodyPr/>
                    <a:lstStyle/>
                    <a:p>
                      <a:pPr marL="0" marR="0">
                        <a:spcBef>
                          <a:spcPts val="0"/>
                        </a:spcBef>
                        <a:spcAft>
                          <a:spcPts val="0"/>
                        </a:spcAft>
                      </a:pPr>
                      <a:r>
                        <a:rPr lang="en-US" sz="1100" dirty="0">
                          <a:effectLst/>
                          <a:latin typeface="+mn-lt"/>
                        </a:rPr>
                        <a:t>  </a:t>
                      </a:r>
                      <a:r>
                        <a:rPr lang="en-US" sz="1100" dirty="0" err="1">
                          <a:effectLst/>
                          <a:latin typeface="+mn-lt"/>
                        </a:rPr>
                        <a:t>Employee+Spouse</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$1,285.37</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$1,343.21</a:t>
                      </a:r>
                    </a:p>
                  </a:txBody>
                  <a:tcPr marL="68580" marR="68580" marT="0" marB="0" anchor="ct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$225.39</a:t>
                      </a:r>
                    </a:p>
                  </a:txBody>
                  <a:tcPr marL="68580" marR="68580" marT="0" marB="0" anchor="ctr"/>
                </a:tc>
                <a:extLst>
                  <a:ext uri="{0D108BD9-81ED-4DB2-BD59-A6C34878D82A}">
                    <a16:rowId xmlns:a16="http://schemas.microsoft.com/office/drawing/2014/main" val="431227902"/>
                  </a:ext>
                </a:extLst>
              </a:tr>
              <a:tr h="275516">
                <a:tc>
                  <a:txBody>
                    <a:bodyPr/>
                    <a:lstStyle/>
                    <a:p>
                      <a:pPr marL="0" marR="0">
                        <a:spcBef>
                          <a:spcPts val="0"/>
                        </a:spcBef>
                        <a:spcAft>
                          <a:spcPts val="0"/>
                        </a:spcAft>
                      </a:pPr>
                      <a:r>
                        <a:rPr lang="en-US" sz="1100" dirty="0">
                          <a:effectLst/>
                          <a:latin typeface="+mn-lt"/>
                        </a:rPr>
                        <a:t>  </a:t>
                      </a:r>
                      <a:r>
                        <a:rPr lang="en-US" sz="1100" dirty="0" err="1">
                          <a:effectLst/>
                          <a:latin typeface="+mn-lt"/>
                        </a:rPr>
                        <a:t>Employee+Child</a:t>
                      </a:r>
                      <a:r>
                        <a:rPr lang="en-US" sz="1100" dirty="0">
                          <a:effectLst/>
                          <a:latin typeface="+mn-lt"/>
                        </a:rPr>
                        <a:t>(ren)</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$1,185.40</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$1,238.74</a:t>
                      </a:r>
                    </a:p>
                  </a:txBody>
                  <a:tcPr marL="68580" marR="68580" marT="0" marB="0" anchor="ct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$193.89</a:t>
                      </a:r>
                    </a:p>
                  </a:txBody>
                  <a:tcPr marL="68580" marR="68580" marT="0" marB="0" anchor="ctr"/>
                </a:tc>
                <a:extLst>
                  <a:ext uri="{0D108BD9-81ED-4DB2-BD59-A6C34878D82A}">
                    <a16:rowId xmlns:a16="http://schemas.microsoft.com/office/drawing/2014/main" val="1290737360"/>
                  </a:ext>
                </a:extLst>
              </a:tr>
              <a:tr h="275516">
                <a:tc>
                  <a:txBody>
                    <a:bodyPr/>
                    <a:lstStyle/>
                    <a:p>
                      <a:pPr marL="0" marR="0">
                        <a:spcBef>
                          <a:spcPts val="0"/>
                        </a:spcBef>
                        <a:spcAft>
                          <a:spcPts val="0"/>
                        </a:spcAft>
                      </a:pPr>
                      <a:r>
                        <a:rPr lang="en-US" sz="1100" dirty="0">
                          <a:effectLst/>
                          <a:latin typeface="+mn-lt"/>
                        </a:rPr>
                        <a:t>  </a:t>
                      </a:r>
                      <a:r>
                        <a:rPr lang="en-US" sz="1100" dirty="0" err="1">
                          <a:effectLst/>
                          <a:latin typeface="+mn-lt"/>
                        </a:rPr>
                        <a:t>Employee+Family</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$1,749.44</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$1,828.16</a:t>
                      </a:r>
                    </a:p>
                  </a:txBody>
                  <a:tcPr marL="68580" marR="68580" marT="0" marB="0" anchor="ct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$382.15</a:t>
                      </a:r>
                    </a:p>
                  </a:txBody>
                  <a:tcPr marL="68580" marR="68580" marT="0" marB="0" anchor="ctr"/>
                </a:tc>
                <a:extLst>
                  <a:ext uri="{0D108BD9-81ED-4DB2-BD59-A6C34878D82A}">
                    <a16:rowId xmlns:a16="http://schemas.microsoft.com/office/drawing/2014/main" val="2841069612"/>
                  </a:ext>
                </a:extLst>
              </a:tr>
            </a:tbl>
          </a:graphicData>
        </a:graphic>
      </p:graphicFrame>
    </p:spTree>
    <p:extLst>
      <p:ext uri="{BB962C8B-B14F-4D97-AF65-F5344CB8AC3E}">
        <p14:creationId xmlns:p14="http://schemas.microsoft.com/office/powerpoint/2010/main" val="1120513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DB034-410E-265A-4C0D-986EB0280B75}"/>
              </a:ext>
            </a:extLst>
          </p:cNvPr>
          <p:cNvSpPr>
            <a:spLocks noGrp="1"/>
          </p:cNvSpPr>
          <p:nvPr>
            <p:ph type="title"/>
          </p:nvPr>
        </p:nvSpPr>
        <p:spPr/>
        <p:txBody>
          <a:bodyPr/>
          <a:lstStyle/>
          <a:p>
            <a:r>
              <a:rPr lang="en-US" dirty="0"/>
              <a:t>Pre-Certification Reminder</a:t>
            </a:r>
          </a:p>
        </p:txBody>
      </p:sp>
      <p:sp>
        <p:nvSpPr>
          <p:cNvPr id="3" name="Content Placeholder 2">
            <a:extLst>
              <a:ext uri="{FF2B5EF4-FFF2-40B4-BE49-F238E27FC236}">
                <a16:creationId xmlns:a16="http://schemas.microsoft.com/office/drawing/2014/main" id="{E97D108B-5A64-1989-8B3E-337C6EB2FAA6}"/>
              </a:ext>
            </a:extLst>
          </p:cNvPr>
          <p:cNvSpPr>
            <a:spLocks noGrp="1"/>
          </p:cNvSpPr>
          <p:nvPr>
            <p:ph idx="1"/>
          </p:nvPr>
        </p:nvSpPr>
        <p:spPr>
          <a:xfrm>
            <a:off x="680320" y="2177074"/>
            <a:ext cx="9613861" cy="4285869"/>
          </a:xfrm>
        </p:spPr>
        <p:txBody>
          <a:bodyPr>
            <a:normAutofit fontScale="77500" lnSpcReduction="20000"/>
          </a:bodyPr>
          <a:lstStyle/>
          <a:p>
            <a:r>
              <a:rPr lang="en-US" dirty="0"/>
              <a:t>Required for:</a:t>
            </a:r>
          </a:p>
          <a:p>
            <a:pPr lvl="1"/>
            <a:r>
              <a:rPr lang="en-US" dirty="0"/>
              <a:t>Hospital Admissions</a:t>
            </a:r>
          </a:p>
          <a:p>
            <a:pPr lvl="1"/>
            <a:r>
              <a:rPr lang="en-US" dirty="0"/>
              <a:t>Inpatient &amp; Outpatient Surgery</a:t>
            </a:r>
          </a:p>
          <a:p>
            <a:pPr lvl="1"/>
            <a:r>
              <a:rPr lang="en-US" dirty="0"/>
              <a:t>Advanced Imaging</a:t>
            </a:r>
          </a:p>
          <a:p>
            <a:pPr lvl="1"/>
            <a:r>
              <a:rPr lang="en-US" dirty="0"/>
              <a:t>PT, OT &amp; Speech Therapy (Over 20 Visits)</a:t>
            </a:r>
          </a:p>
          <a:p>
            <a:pPr lvl="1"/>
            <a:r>
              <a:rPr lang="en-US" dirty="0"/>
              <a:t>Chemotherapy &amp; Radiation</a:t>
            </a:r>
          </a:p>
          <a:p>
            <a:pPr lvl="1"/>
            <a:r>
              <a:rPr lang="en-US" dirty="0"/>
              <a:t>Home Health</a:t>
            </a:r>
          </a:p>
          <a:p>
            <a:pPr lvl="1"/>
            <a:r>
              <a:rPr lang="en-US" dirty="0"/>
              <a:t>Dialysis, Transplants</a:t>
            </a:r>
          </a:p>
          <a:p>
            <a:pPr lvl="1"/>
            <a:r>
              <a:rPr lang="en-US" dirty="0"/>
              <a:t>Orthotics/Prosthetics over $3k</a:t>
            </a:r>
          </a:p>
          <a:p>
            <a:pPr lvl="1"/>
            <a:r>
              <a:rPr lang="en-US" dirty="0"/>
              <a:t>DME over $3k</a:t>
            </a:r>
          </a:p>
          <a:p>
            <a:pPr lvl="1"/>
            <a:r>
              <a:rPr lang="en-US" dirty="0"/>
              <a:t>Genetic Testing over $1k (Most not covered)</a:t>
            </a:r>
          </a:p>
          <a:p>
            <a:pPr lvl="1"/>
            <a:r>
              <a:rPr lang="en-US" dirty="0"/>
              <a:t>Clinical Trials</a:t>
            </a:r>
          </a:p>
          <a:p>
            <a:pPr lvl="1"/>
            <a:r>
              <a:rPr lang="en-US" dirty="0"/>
              <a:t>Non-Emergent Air Ambulance</a:t>
            </a:r>
          </a:p>
          <a:p>
            <a:pPr lvl="1"/>
            <a:r>
              <a:rPr lang="en-US" dirty="0"/>
              <a:t>Intensive Outpatient Programs</a:t>
            </a:r>
          </a:p>
          <a:p>
            <a:pPr lvl="1"/>
            <a:r>
              <a:rPr lang="en-US" dirty="0"/>
              <a:t>Partial Hospitalizations</a:t>
            </a:r>
          </a:p>
          <a:p>
            <a:pPr lvl="1"/>
            <a:r>
              <a:rPr lang="en-US" dirty="0"/>
              <a:t>Non-Invasive Pre-Natal Testing</a:t>
            </a:r>
          </a:p>
          <a:p>
            <a:pPr lvl="1"/>
            <a:r>
              <a:rPr lang="en-US" dirty="0"/>
              <a:t>Dental Services Required for Medical Procedures</a:t>
            </a:r>
          </a:p>
          <a:p>
            <a:pPr lvl="1"/>
            <a:r>
              <a:rPr lang="en-US" dirty="0"/>
              <a:t>Specialty Infusions/Injectable Medications over $3k/Per</a:t>
            </a:r>
          </a:p>
        </p:txBody>
      </p:sp>
    </p:spTree>
    <p:extLst>
      <p:ext uri="{BB962C8B-B14F-4D97-AF65-F5344CB8AC3E}">
        <p14:creationId xmlns:p14="http://schemas.microsoft.com/office/powerpoint/2010/main" val="2694457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39450-7874-1263-61B2-194F57CB6B83}"/>
              </a:ext>
            </a:extLst>
          </p:cNvPr>
          <p:cNvSpPr>
            <a:spLocks noGrp="1"/>
          </p:cNvSpPr>
          <p:nvPr>
            <p:ph type="title"/>
          </p:nvPr>
        </p:nvSpPr>
        <p:spPr/>
        <p:txBody>
          <a:bodyPr/>
          <a:lstStyle/>
          <a:p>
            <a:r>
              <a:rPr lang="en-US" dirty="0"/>
              <a:t>Pre-Certification Reminder (continued)</a:t>
            </a:r>
          </a:p>
        </p:txBody>
      </p:sp>
      <p:sp>
        <p:nvSpPr>
          <p:cNvPr id="3" name="Content Placeholder 2">
            <a:extLst>
              <a:ext uri="{FF2B5EF4-FFF2-40B4-BE49-F238E27FC236}">
                <a16:creationId xmlns:a16="http://schemas.microsoft.com/office/drawing/2014/main" id="{48FDB029-6EB2-2097-E63F-53AA68A9B3CF}"/>
              </a:ext>
            </a:extLst>
          </p:cNvPr>
          <p:cNvSpPr>
            <a:spLocks noGrp="1"/>
          </p:cNvSpPr>
          <p:nvPr>
            <p:ph idx="1"/>
          </p:nvPr>
        </p:nvSpPr>
        <p:spPr/>
        <p:txBody>
          <a:bodyPr/>
          <a:lstStyle/>
          <a:p>
            <a:r>
              <a:rPr lang="en-US" dirty="0"/>
              <a:t>$300 Penalty for Failure to Pre-Certify</a:t>
            </a:r>
          </a:p>
          <a:p>
            <a:r>
              <a:rPr lang="en-US" dirty="0"/>
              <a:t>Member Responsibility to Ensure Pre-Cert Done (Prior to Service)</a:t>
            </a:r>
          </a:p>
          <a:p>
            <a:r>
              <a:rPr lang="en-US" dirty="0"/>
              <a:t>Issues &amp; Proactive Ways to Avoid Them</a:t>
            </a:r>
          </a:p>
        </p:txBody>
      </p:sp>
    </p:spTree>
    <p:extLst>
      <p:ext uri="{BB962C8B-B14F-4D97-AF65-F5344CB8AC3E}">
        <p14:creationId xmlns:p14="http://schemas.microsoft.com/office/powerpoint/2010/main" val="3483658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0EA34-38CD-4F07-6699-9323D91F63C4}"/>
              </a:ext>
            </a:extLst>
          </p:cNvPr>
          <p:cNvSpPr>
            <a:spLocks noGrp="1"/>
          </p:cNvSpPr>
          <p:nvPr>
            <p:ph type="title"/>
          </p:nvPr>
        </p:nvSpPr>
        <p:spPr/>
        <p:txBody>
          <a:bodyPr/>
          <a:lstStyle/>
          <a:p>
            <a:r>
              <a:rPr lang="en-US" dirty="0"/>
              <a:t>Case Management</a:t>
            </a:r>
          </a:p>
        </p:txBody>
      </p:sp>
      <p:sp>
        <p:nvSpPr>
          <p:cNvPr id="3" name="Content Placeholder 2">
            <a:extLst>
              <a:ext uri="{FF2B5EF4-FFF2-40B4-BE49-F238E27FC236}">
                <a16:creationId xmlns:a16="http://schemas.microsoft.com/office/drawing/2014/main" id="{84EC3E1A-0506-E05F-89C7-912687E88F1F}"/>
              </a:ext>
            </a:extLst>
          </p:cNvPr>
          <p:cNvSpPr>
            <a:spLocks noGrp="1"/>
          </p:cNvSpPr>
          <p:nvPr>
            <p:ph idx="1"/>
          </p:nvPr>
        </p:nvSpPr>
        <p:spPr/>
        <p:txBody>
          <a:bodyPr/>
          <a:lstStyle/>
          <a:p>
            <a:r>
              <a:rPr lang="en-US" dirty="0"/>
              <a:t>Free service available to all members</a:t>
            </a:r>
          </a:p>
          <a:p>
            <a:r>
              <a:rPr lang="en-US" dirty="0"/>
              <a:t>Assistance navigating the healthcare system</a:t>
            </a:r>
          </a:p>
          <a:p>
            <a:r>
              <a:rPr lang="en-US" dirty="0"/>
              <a:t>Assistance for members with critical accidents or complex/chronic illnesses</a:t>
            </a:r>
          </a:p>
          <a:p>
            <a:endParaRPr lang="en-US" dirty="0"/>
          </a:p>
          <a:p>
            <a:pPr marL="0" indent="0" algn="ctr">
              <a:buNone/>
            </a:pPr>
            <a:r>
              <a:rPr lang="en-US" b="1" i="1" dirty="0"/>
              <a:t>AmeriBen Medical Management – 855.778.9053</a:t>
            </a:r>
          </a:p>
        </p:txBody>
      </p:sp>
    </p:spTree>
    <p:extLst>
      <p:ext uri="{BB962C8B-B14F-4D97-AF65-F5344CB8AC3E}">
        <p14:creationId xmlns:p14="http://schemas.microsoft.com/office/powerpoint/2010/main" val="3974760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6BFA7-FC1C-41CB-9770-B3ED312286BD}"/>
              </a:ext>
            </a:extLst>
          </p:cNvPr>
          <p:cNvSpPr>
            <a:spLocks noGrp="1"/>
          </p:cNvSpPr>
          <p:nvPr>
            <p:ph type="ctrTitle"/>
          </p:nvPr>
        </p:nvSpPr>
        <p:spPr/>
        <p:txBody>
          <a:bodyPr/>
          <a:lstStyle/>
          <a:p>
            <a:r>
              <a:rPr lang="en-US" dirty="0"/>
              <a:t>Delta Dental of AZ</a:t>
            </a:r>
          </a:p>
        </p:txBody>
      </p:sp>
      <p:pic>
        <p:nvPicPr>
          <p:cNvPr id="4" name="Picture 4" descr="DeltaDental_UnboundedLogo_361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139" y="298464"/>
            <a:ext cx="6905642" cy="773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005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A5E72-F59A-4982-91D8-5F4C7AAEF6CF}"/>
              </a:ext>
            </a:extLst>
          </p:cNvPr>
          <p:cNvSpPr>
            <a:spLocks noGrp="1"/>
          </p:cNvSpPr>
          <p:nvPr>
            <p:ph type="title"/>
          </p:nvPr>
        </p:nvSpPr>
        <p:spPr/>
        <p:txBody>
          <a:bodyPr/>
          <a:lstStyle/>
          <a:p>
            <a:r>
              <a:rPr lang="en-US" dirty="0"/>
              <a:t>2025-26 Dental Plan</a:t>
            </a:r>
          </a:p>
        </p:txBody>
      </p:sp>
      <p:sp>
        <p:nvSpPr>
          <p:cNvPr id="3" name="Content Placeholder 2">
            <a:extLst>
              <a:ext uri="{FF2B5EF4-FFF2-40B4-BE49-F238E27FC236}">
                <a16:creationId xmlns:a16="http://schemas.microsoft.com/office/drawing/2014/main" id="{E105E085-0FA2-40B6-83A4-6F4044A9FE3B}"/>
              </a:ext>
            </a:extLst>
          </p:cNvPr>
          <p:cNvSpPr>
            <a:spLocks noGrp="1"/>
          </p:cNvSpPr>
          <p:nvPr>
            <p:ph idx="1"/>
          </p:nvPr>
        </p:nvSpPr>
        <p:spPr>
          <a:xfrm>
            <a:off x="680321" y="2166717"/>
            <a:ext cx="9892428" cy="877972"/>
          </a:xfrm>
        </p:spPr>
        <p:txBody>
          <a:bodyPr>
            <a:normAutofit/>
          </a:bodyPr>
          <a:lstStyle/>
          <a:p>
            <a:r>
              <a:rPr lang="en-US" dirty="0"/>
              <a:t>No Plan, Benefit or Premium Changes</a:t>
            </a:r>
          </a:p>
          <a:p>
            <a:pPr marL="0" indent="0">
              <a:buNone/>
            </a:pPr>
            <a:endParaRPr lang="en-US" dirty="0"/>
          </a:p>
        </p:txBody>
      </p:sp>
      <p:graphicFrame>
        <p:nvGraphicFramePr>
          <p:cNvPr id="4" name="Table 3">
            <a:extLst>
              <a:ext uri="{FF2B5EF4-FFF2-40B4-BE49-F238E27FC236}">
                <a16:creationId xmlns:a16="http://schemas.microsoft.com/office/drawing/2014/main" id="{143EBEB8-28BE-44B5-B7F2-D66E8BCDC4E8}"/>
              </a:ext>
            </a:extLst>
          </p:cNvPr>
          <p:cNvGraphicFramePr>
            <a:graphicFrameLocks noGrp="1"/>
          </p:cNvGraphicFramePr>
          <p:nvPr>
            <p:extLst>
              <p:ext uri="{D42A27DB-BD31-4B8C-83A1-F6EECF244321}">
                <p14:modId xmlns:p14="http://schemas.microsoft.com/office/powerpoint/2010/main" val="932749411"/>
              </p:ext>
            </p:extLst>
          </p:nvPr>
        </p:nvGraphicFramePr>
        <p:xfrm>
          <a:off x="2413046" y="2786213"/>
          <a:ext cx="6426975" cy="3126431"/>
        </p:xfrm>
        <a:graphic>
          <a:graphicData uri="http://schemas.openxmlformats.org/drawingml/2006/table">
            <a:tbl>
              <a:tblPr firstRow="1" firstCol="1" bandRow="1">
                <a:tableStyleId>{16D9F66E-5EB9-4882-86FB-DCBF35E3C3E4}</a:tableStyleId>
              </a:tblPr>
              <a:tblGrid>
                <a:gridCol w="1669002">
                  <a:extLst>
                    <a:ext uri="{9D8B030D-6E8A-4147-A177-3AD203B41FA5}">
                      <a16:colId xmlns:a16="http://schemas.microsoft.com/office/drawing/2014/main" val="3950303172"/>
                    </a:ext>
                  </a:extLst>
                </a:gridCol>
                <a:gridCol w="1543799">
                  <a:extLst>
                    <a:ext uri="{9D8B030D-6E8A-4147-A177-3AD203B41FA5}">
                      <a16:colId xmlns:a16="http://schemas.microsoft.com/office/drawing/2014/main" val="1261147017"/>
                    </a:ext>
                  </a:extLst>
                </a:gridCol>
                <a:gridCol w="1607087">
                  <a:extLst>
                    <a:ext uri="{9D8B030D-6E8A-4147-A177-3AD203B41FA5}">
                      <a16:colId xmlns:a16="http://schemas.microsoft.com/office/drawing/2014/main" val="3290822739"/>
                    </a:ext>
                  </a:extLst>
                </a:gridCol>
                <a:gridCol w="1607087">
                  <a:extLst>
                    <a:ext uri="{9D8B030D-6E8A-4147-A177-3AD203B41FA5}">
                      <a16:colId xmlns:a16="http://schemas.microsoft.com/office/drawing/2014/main" val="1488959829"/>
                    </a:ext>
                  </a:extLst>
                </a:gridCol>
              </a:tblGrid>
              <a:tr h="284221">
                <a:tc>
                  <a:txBody>
                    <a:bodyPr/>
                    <a:lstStyle/>
                    <a:p>
                      <a:pPr marL="0" marR="0">
                        <a:spcBef>
                          <a:spcPts val="0"/>
                        </a:spcBef>
                        <a:spcAft>
                          <a:spcPts val="0"/>
                        </a:spcAft>
                      </a:pPr>
                      <a:r>
                        <a:rPr lang="en-US" sz="1100" dirty="0">
                          <a:effectLst/>
                          <a:latin typeface="+mn-lt"/>
                        </a:rPr>
                        <a:t> </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latin typeface="+mn-lt"/>
                        </a:rPr>
                        <a:t>2024-25 Premium</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mn-lt"/>
                        </a:rPr>
                        <a:t>2025-26 Premium</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mn-lt"/>
                        </a:rPr>
                        <a:t>Employee Cost</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06164647"/>
                  </a:ext>
                </a:extLst>
              </a:tr>
              <a:tr h="284221">
                <a:tc>
                  <a:txBody>
                    <a:bodyPr/>
                    <a:lstStyle/>
                    <a:p>
                      <a:pPr marL="0" marR="0" algn="l">
                        <a:spcBef>
                          <a:spcPts val="0"/>
                        </a:spcBef>
                        <a:spcAft>
                          <a:spcPts val="0"/>
                        </a:spcAft>
                      </a:pPr>
                      <a:r>
                        <a:rPr lang="en-US" sz="1100" dirty="0">
                          <a:effectLst/>
                          <a:latin typeface="+mn-lt"/>
                        </a:rPr>
                        <a:t>Basic Plan*</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dirty="0">
                          <a:effectLst/>
                          <a:latin typeface="+mn-lt"/>
                        </a:rPr>
                        <a:t> </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latin typeface="+mn-lt"/>
                        </a:rPr>
                        <a:t> </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1002149"/>
                  </a:ext>
                </a:extLst>
              </a:tr>
              <a:tr h="284221">
                <a:tc>
                  <a:txBody>
                    <a:bodyPr/>
                    <a:lstStyle/>
                    <a:p>
                      <a:pPr marL="0" marR="0">
                        <a:spcBef>
                          <a:spcPts val="0"/>
                        </a:spcBef>
                        <a:spcAft>
                          <a:spcPts val="0"/>
                        </a:spcAft>
                      </a:pPr>
                      <a:r>
                        <a:rPr lang="en-US" sz="1100" dirty="0">
                          <a:effectLst/>
                          <a:latin typeface="+mn-lt"/>
                        </a:rPr>
                        <a:t>  Employee Only</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$40.96</a:t>
                      </a:r>
                    </a:p>
                  </a:txBody>
                  <a:tcPr marL="68580" marR="68580" marT="0" marB="0" anchor="ctr"/>
                </a:tc>
                <a:tc>
                  <a:txBody>
                    <a:bodyPr/>
                    <a:lstStyle/>
                    <a:p>
                      <a:pPr marL="0" marR="0" algn="ctr">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$40.96</a:t>
                      </a:r>
                    </a:p>
                  </a:txBody>
                  <a:tcPr marL="68580" marR="68580" marT="0" marB="0" anchor="ct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$0.00</a:t>
                      </a:r>
                    </a:p>
                  </a:txBody>
                  <a:tcPr marL="68580" marR="68580" marT="0" marB="0" anchor="ctr"/>
                </a:tc>
                <a:extLst>
                  <a:ext uri="{0D108BD9-81ED-4DB2-BD59-A6C34878D82A}">
                    <a16:rowId xmlns:a16="http://schemas.microsoft.com/office/drawing/2014/main" val="303033549"/>
                  </a:ext>
                </a:extLst>
              </a:tr>
              <a:tr h="284221">
                <a:tc>
                  <a:txBody>
                    <a:bodyPr/>
                    <a:lstStyle/>
                    <a:p>
                      <a:pPr marL="0" marR="0">
                        <a:spcBef>
                          <a:spcPts val="0"/>
                        </a:spcBef>
                        <a:spcAft>
                          <a:spcPts val="0"/>
                        </a:spcAft>
                      </a:pPr>
                      <a:r>
                        <a:rPr lang="en-US" sz="1100" dirty="0">
                          <a:effectLst/>
                          <a:latin typeface="+mn-lt"/>
                        </a:rPr>
                        <a:t>  </a:t>
                      </a:r>
                      <a:r>
                        <a:rPr lang="en-US" sz="1100" dirty="0" err="1">
                          <a:effectLst/>
                          <a:latin typeface="+mn-lt"/>
                        </a:rPr>
                        <a:t>Employee+Spouse</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$78.86</a:t>
                      </a:r>
                    </a:p>
                  </a:txBody>
                  <a:tcPr marL="68580" marR="68580" marT="0" marB="0" anchor="ctr"/>
                </a:tc>
                <a:tc>
                  <a:txBody>
                    <a:bodyPr/>
                    <a:lstStyle/>
                    <a:p>
                      <a:pPr marL="0" marR="0" algn="ctr">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$78.86</a:t>
                      </a:r>
                    </a:p>
                  </a:txBody>
                  <a:tcPr marL="68580" marR="68580" marT="0" marB="0" anchor="ct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$11.37</a:t>
                      </a:r>
                    </a:p>
                  </a:txBody>
                  <a:tcPr marL="68580" marR="68580" marT="0" marB="0" anchor="ctr"/>
                </a:tc>
                <a:extLst>
                  <a:ext uri="{0D108BD9-81ED-4DB2-BD59-A6C34878D82A}">
                    <a16:rowId xmlns:a16="http://schemas.microsoft.com/office/drawing/2014/main" val="3751151322"/>
                  </a:ext>
                </a:extLst>
              </a:tr>
              <a:tr h="284221">
                <a:tc>
                  <a:txBody>
                    <a:bodyPr/>
                    <a:lstStyle/>
                    <a:p>
                      <a:pPr marL="0" marR="0">
                        <a:spcBef>
                          <a:spcPts val="0"/>
                        </a:spcBef>
                        <a:spcAft>
                          <a:spcPts val="0"/>
                        </a:spcAft>
                      </a:pPr>
                      <a:r>
                        <a:rPr lang="en-US" sz="1100" dirty="0">
                          <a:effectLst/>
                          <a:latin typeface="+mn-lt"/>
                        </a:rPr>
                        <a:t>  </a:t>
                      </a:r>
                      <a:r>
                        <a:rPr lang="en-US" sz="1100" dirty="0" err="1">
                          <a:effectLst/>
                          <a:latin typeface="+mn-lt"/>
                        </a:rPr>
                        <a:t>Employee+Child</a:t>
                      </a:r>
                      <a:r>
                        <a:rPr lang="en-US" sz="1100" dirty="0">
                          <a:effectLst/>
                          <a:latin typeface="+mn-lt"/>
                        </a:rPr>
                        <a:t>(ren)</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$88.27</a:t>
                      </a:r>
                    </a:p>
                  </a:txBody>
                  <a:tcPr marL="68580" marR="68580" marT="0" marB="0" anchor="ctr"/>
                </a:tc>
                <a:tc>
                  <a:txBody>
                    <a:bodyPr/>
                    <a:lstStyle/>
                    <a:p>
                      <a:pPr marL="0" marR="0" algn="ctr">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$88.27</a:t>
                      </a:r>
                    </a:p>
                  </a:txBody>
                  <a:tcPr marL="68580" marR="68580" marT="0" marB="0" anchor="ct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$14.19</a:t>
                      </a:r>
                    </a:p>
                  </a:txBody>
                  <a:tcPr marL="68580" marR="68580" marT="0" marB="0" anchor="ctr"/>
                </a:tc>
                <a:extLst>
                  <a:ext uri="{0D108BD9-81ED-4DB2-BD59-A6C34878D82A}">
                    <a16:rowId xmlns:a16="http://schemas.microsoft.com/office/drawing/2014/main" val="4178837623"/>
                  </a:ext>
                </a:extLst>
              </a:tr>
              <a:tr h="284221">
                <a:tc>
                  <a:txBody>
                    <a:bodyPr/>
                    <a:lstStyle/>
                    <a:p>
                      <a:pPr marL="0" marR="0">
                        <a:spcBef>
                          <a:spcPts val="0"/>
                        </a:spcBef>
                        <a:spcAft>
                          <a:spcPts val="0"/>
                        </a:spcAft>
                      </a:pPr>
                      <a:r>
                        <a:rPr lang="en-US" sz="1100" dirty="0">
                          <a:effectLst/>
                          <a:latin typeface="+mn-lt"/>
                        </a:rPr>
                        <a:t>  </a:t>
                      </a:r>
                      <a:r>
                        <a:rPr lang="en-US" sz="1100" dirty="0" err="1">
                          <a:effectLst/>
                          <a:latin typeface="+mn-lt"/>
                        </a:rPr>
                        <a:t>Employee+Family</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$130.16</a:t>
                      </a:r>
                    </a:p>
                  </a:txBody>
                  <a:tcPr marL="68580" marR="68580" marT="0" marB="0" anchor="ctr"/>
                </a:tc>
                <a:tc>
                  <a:txBody>
                    <a:bodyPr/>
                    <a:lstStyle/>
                    <a:p>
                      <a:pPr marL="0" marR="0" algn="ctr">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$130.16</a:t>
                      </a:r>
                    </a:p>
                  </a:txBody>
                  <a:tcPr marL="68580" marR="68580" marT="0" marB="0" anchor="ct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$26.76</a:t>
                      </a:r>
                    </a:p>
                  </a:txBody>
                  <a:tcPr marL="68580" marR="68580" marT="0" marB="0" anchor="ctr"/>
                </a:tc>
                <a:extLst>
                  <a:ext uri="{0D108BD9-81ED-4DB2-BD59-A6C34878D82A}">
                    <a16:rowId xmlns:a16="http://schemas.microsoft.com/office/drawing/2014/main" val="1696899835"/>
                  </a:ext>
                </a:extLst>
              </a:tr>
              <a:tr h="284221">
                <a:tc>
                  <a:txBody>
                    <a:bodyPr/>
                    <a:lstStyle/>
                    <a:p>
                      <a:pPr marL="0" marR="0">
                        <a:spcBef>
                          <a:spcPts val="0"/>
                        </a:spcBef>
                        <a:spcAft>
                          <a:spcPts val="0"/>
                        </a:spcAft>
                      </a:pPr>
                      <a:r>
                        <a:rPr lang="en-US" sz="1100" dirty="0">
                          <a:effectLst/>
                          <a:latin typeface="+mn-lt"/>
                        </a:rPr>
                        <a:t>Buy-Up Plan*</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02750503"/>
                  </a:ext>
                </a:extLst>
              </a:tr>
              <a:tr h="284221">
                <a:tc>
                  <a:txBody>
                    <a:bodyPr/>
                    <a:lstStyle/>
                    <a:p>
                      <a:pPr marL="0" marR="0">
                        <a:spcBef>
                          <a:spcPts val="0"/>
                        </a:spcBef>
                        <a:spcAft>
                          <a:spcPts val="0"/>
                        </a:spcAft>
                      </a:pPr>
                      <a:r>
                        <a:rPr lang="en-US" sz="1100" dirty="0">
                          <a:effectLst/>
                          <a:latin typeface="+mn-lt"/>
                        </a:rPr>
                        <a:t>  Employee Only</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$42.41</a:t>
                      </a:r>
                    </a:p>
                  </a:txBody>
                  <a:tcPr marL="68580" marR="68580" marT="0" marB="0" anchor="ctr"/>
                </a:tc>
                <a:tc>
                  <a:txBody>
                    <a:bodyPr/>
                    <a:lstStyle/>
                    <a:p>
                      <a:pPr marL="0" marR="0" algn="ctr">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$42.41</a:t>
                      </a:r>
                    </a:p>
                  </a:txBody>
                  <a:tcPr marL="68580" marR="68580" marT="0" marB="0" anchor="ct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$1.45</a:t>
                      </a:r>
                    </a:p>
                  </a:txBody>
                  <a:tcPr marL="68580" marR="68580" marT="0" marB="0" anchor="ctr"/>
                </a:tc>
                <a:extLst>
                  <a:ext uri="{0D108BD9-81ED-4DB2-BD59-A6C34878D82A}">
                    <a16:rowId xmlns:a16="http://schemas.microsoft.com/office/drawing/2014/main" val="1668540620"/>
                  </a:ext>
                </a:extLst>
              </a:tr>
              <a:tr h="284221">
                <a:tc>
                  <a:txBody>
                    <a:bodyPr/>
                    <a:lstStyle/>
                    <a:p>
                      <a:pPr marL="0" marR="0">
                        <a:spcBef>
                          <a:spcPts val="0"/>
                        </a:spcBef>
                        <a:spcAft>
                          <a:spcPts val="0"/>
                        </a:spcAft>
                      </a:pPr>
                      <a:r>
                        <a:rPr lang="en-US" sz="1100" dirty="0">
                          <a:effectLst/>
                          <a:latin typeface="+mn-lt"/>
                        </a:rPr>
                        <a:t>  </a:t>
                      </a:r>
                      <a:r>
                        <a:rPr lang="en-US" sz="1100" dirty="0" err="1">
                          <a:effectLst/>
                          <a:latin typeface="+mn-lt"/>
                        </a:rPr>
                        <a:t>Employee+Spouse</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$81.80</a:t>
                      </a:r>
                    </a:p>
                  </a:txBody>
                  <a:tcPr marL="68580" marR="68580" marT="0" marB="0" anchor="ctr"/>
                </a:tc>
                <a:tc>
                  <a:txBody>
                    <a:bodyPr/>
                    <a:lstStyle/>
                    <a:p>
                      <a:pPr marL="0" marR="0" algn="ctr">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$81.80</a:t>
                      </a:r>
                    </a:p>
                  </a:txBody>
                  <a:tcPr marL="68580" marR="68580" marT="0" marB="0" anchor="ct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$14.31</a:t>
                      </a:r>
                    </a:p>
                  </a:txBody>
                  <a:tcPr marL="68580" marR="68580" marT="0" marB="0" anchor="ctr"/>
                </a:tc>
                <a:extLst>
                  <a:ext uri="{0D108BD9-81ED-4DB2-BD59-A6C34878D82A}">
                    <a16:rowId xmlns:a16="http://schemas.microsoft.com/office/drawing/2014/main" val="824720471"/>
                  </a:ext>
                </a:extLst>
              </a:tr>
              <a:tr h="284221">
                <a:tc>
                  <a:txBody>
                    <a:bodyPr/>
                    <a:lstStyle/>
                    <a:p>
                      <a:pPr marL="0" marR="0">
                        <a:spcBef>
                          <a:spcPts val="0"/>
                        </a:spcBef>
                        <a:spcAft>
                          <a:spcPts val="0"/>
                        </a:spcAft>
                      </a:pPr>
                      <a:r>
                        <a:rPr lang="en-US" sz="1100" dirty="0">
                          <a:effectLst/>
                          <a:latin typeface="+mn-lt"/>
                        </a:rPr>
                        <a:t>  </a:t>
                      </a:r>
                      <a:r>
                        <a:rPr lang="en-US" sz="1100" dirty="0" err="1">
                          <a:effectLst/>
                          <a:latin typeface="+mn-lt"/>
                        </a:rPr>
                        <a:t>Employee+Child</a:t>
                      </a:r>
                      <a:r>
                        <a:rPr lang="en-US" sz="1100" dirty="0">
                          <a:effectLst/>
                          <a:latin typeface="+mn-lt"/>
                        </a:rPr>
                        <a:t>(ren)</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$96.07</a:t>
                      </a:r>
                    </a:p>
                  </a:txBody>
                  <a:tcPr marL="68580" marR="68580" marT="0" marB="0" anchor="ctr"/>
                </a:tc>
                <a:tc>
                  <a:txBody>
                    <a:bodyPr/>
                    <a:lstStyle/>
                    <a:p>
                      <a:pPr marL="0" marR="0" algn="ctr">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$96.07</a:t>
                      </a:r>
                    </a:p>
                  </a:txBody>
                  <a:tcPr marL="68580" marR="68580" marT="0" marB="0" anchor="ct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$21.99</a:t>
                      </a:r>
                    </a:p>
                  </a:txBody>
                  <a:tcPr marL="68580" marR="68580" marT="0" marB="0" anchor="ctr"/>
                </a:tc>
                <a:extLst>
                  <a:ext uri="{0D108BD9-81ED-4DB2-BD59-A6C34878D82A}">
                    <a16:rowId xmlns:a16="http://schemas.microsoft.com/office/drawing/2014/main" val="2603386567"/>
                  </a:ext>
                </a:extLst>
              </a:tr>
              <a:tr h="284221">
                <a:tc>
                  <a:txBody>
                    <a:bodyPr/>
                    <a:lstStyle/>
                    <a:p>
                      <a:pPr marL="0" marR="0">
                        <a:spcBef>
                          <a:spcPts val="0"/>
                        </a:spcBef>
                        <a:spcAft>
                          <a:spcPts val="0"/>
                        </a:spcAft>
                      </a:pPr>
                      <a:r>
                        <a:rPr lang="en-US" sz="1100" dirty="0">
                          <a:effectLst/>
                          <a:latin typeface="+mn-lt"/>
                        </a:rPr>
                        <a:t>  </a:t>
                      </a:r>
                      <a:r>
                        <a:rPr lang="en-US" sz="1100" dirty="0" err="1">
                          <a:effectLst/>
                          <a:latin typeface="+mn-lt"/>
                        </a:rPr>
                        <a:t>Employee+Family</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$141.80</a:t>
                      </a:r>
                    </a:p>
                  </a:txBody>
                  <a:tcPr marL="68580" marR="68580" marT="0" marB="0" anchor="ctr"/>
                </a:tc>
                <a:tc>
                  <a:txBody>
                    <a:bodyPr/>
                    <a:lstStyle/>
                    <a:p>
                      <a:pPr marL="0" marR="0" algn="ctr">
                        <a:spcBef>
                          <a:spcPts val="0"/>
                        </a:spcBef>
                        <a:spcAft>
                          <a:spcPts val="0"/>
                        </a:spcAft>
                      </a:pPr>
                      <a:r>
                        <a:rPr lang="en-US" sz="1100">
                          <a:effectLst/>
                          <a:latin typeface="+mn-lt"/>
                          <a:ea typeface="Calibri" panose="020F0502020204030204" pitchFamily="34" charset="0"/>
                          <a:cs typeface="Times New Roman" panose="02020603050405020304" pitchFamily="18" charset="0"/>
                        </a:rPr>
                        <a:t>$141.80</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$38.40</a:t>
                      </a:r>
                    </a:p>
                  </a:txBody>
                  <a:tcPr marL="68580" marR="68580" marT="0" marB="0" anchor="ctr"/>
                </a:tc>
                <a:extLst>
                  <a:ext uri="{0D108BD9-81ED-4DB2-BD59-A6C34878D82A}">
                    <a16:rowId xmlns:a16="http://schemas.microsoft.com/office/drawing/2014/main" val="602980714"/>
                  </a:ext>
                </a:extLst>
              </a:tr>
            </a:tbl>
          </a:graphicData>
        </a:graphic>
      </p:graphicFrame>
      <p:sp>
        <p:nvSpPr>
          <p:cNvPr id="6" name="TextBox 5">
            <a:extLst>
              <a:ext uri="{FF2B5EF4-FFF2-40B4-BE49-F238E27FC236}">
                <a16:creationId xmlns:a16="http://schemas.microsoft.com/office/drawing/2014/main" id="{F199B712-3BE9-4613-82A0-0FE658E2C518}"/>
              </a:ext>
            </a:extLst>
          </p:cNvPr>
          <p:cNvSpPr txBox="1"/>
          <p:nvPr/>
        </p:nvSpPr>
        <p:spPr>
          <a:xfrm>
            <a:off x="8840021" y="2740855"/>
            <a:ext cx="3213775" cy="923330"/>
          </a:xfrm>
          <a:prstGeom prst="rect">
            <a:avLst/>
          </a:prstGeom>
          <a:noFill/>
        </p:spPr>
        <p:txBody>
          <a:bodyPr wrap="square" rtlCol="0">
            <a:spAutoFit/>
          </a:bodyPr>
          <a:lstStyle/>
          <a:p>
            <a:r>
              <a:rPr lang="en-US" dirty="0"/>
              <a:t>*Basic Plan = Dependents to Age 19 / Buy-Up Plan = Dependents to Age 26</a:t>
            </a:r>
          </a:p>
        </p:txBody>
      </p:sp>
      <p:sp>
        <p:nvSpPr>
          <p:cNvPr id="5" name="TextBox 4">
            <a:extLst>
              <a:ext uri="{FF2B5EF4-FFF2-40B4-BE49-F238E27FC236}">
                <a16:creationId xmlns:a16="http://schemas.microsoft.com/office/drawing/2014/main" id="{47FEFE44-7E3A-3E6A-9D79-9880BAD8EF9D}"/>
              </a:ext>
            </a:extLst>
          </p:cNvPr>
          <p:cNvSpPr txBox="1"/>
          <p:nvPr/>
        </p:nvSpPr>
        <p:spPr>
          <a:xfrm>
            <a:off x="236955" y="6088559"/>
            <a:ext cx="11570346" cy="584775"/>
          </a:xfrm>
          <a:prstGeom prst="rect">
            <a:avLst/>
          </a:prstGeom>
          <a:noFill/>
        </p:spPr>
        <p:txBody>
          <a:bodyPr wrap="square" rtlCol="0">
            <a:spAutoFit/>
          </a:bodyPr>
          <a:lstStyle/>
          <a:p>
            <a:pPr algn="ctr"/>
            <a:r>
              <a:rPr lang="en-US" sz="1600" b="1" dirty="0"/>
              <a:t>Please Note:  If you elect the Basic Plan and you have a dependent who will reach Age 19 during the 2025-26 plan year, that is NOT considered a qualifying event and you will not be able to elect the Buy-Up Plan mid-year.</a:t>
            </a:r>
          </a:p>
        </p:txBody>
      </p:sp>
    </p:spTree>
    <p:extLst>
      <p:ext uri="{BB962C8B-B14F-4D97-AF65-F5344CB8AC3E}">
        <p14:creationId xmlns:p14="http://schemas.microsoft.com/office/powerpoint/2010/main" val="77728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92C72-230E-4CC4-921B-1DAB00860A48}"/>
              </a:ext>
            </a:extLst>
          </p:cNvPr>
          <p:cNvSpPr>
            <a:spLocks noGrp="1"/>
          </p:cNvSpPr>
          <p:nvPr>
            <p:ph type="ctrTitle"/>
          </p:nvPr>
        </p:nvSpPr>
        <p:spPr/>
        <p:txBody>
          <a:bodyPr/>
          <a:lstStyle/>
          <a:p>
            <a:r>
              <a:rPr lang="en-US" dirty="0"/>
              <a:t>VSP Vision Plan</a:t>
            </a:r>
          </a:p>
        </p:txBody>
      </p:sp>
      <p:pic>
        <p:nvPicPr>
          <p:cNvPr id="4" name="Picture 4" descr="Home Page | VSP Vision C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477" y="221471"/>
            <a:ext cx="2794659" cy="1249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852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2025-26 Open Enrollment</a:t>
            </a:r>
          </a:p>
        </p:txBody>
      </p:sp>
      <p:sp>
        <p:nvSpPr>
          <p:cNvPr id="3" name="Content Placeholder 2"/>
          <p:cNvSpPr>
            <a:spLocks noGrp="1"/>
          </p:cNvSpPr>
          <p:nvPr>
            <p:ph idx="1"/>
          </p:nvPr>
        </p:nvSpPr>
        <p:spPr/>
        <p:txBody>
          <a:bodyPr/>
          <a:lstStyle/>
          <a:p>
            <a:r>
              <a:rPr lang="en-US" dirty="0"/>
              <a:t>Benefits Effective July 01, 2025</a:t>
            </a:r>
          </a:p>
          <a:p>
            <a:r>
              <a:rPr lang="en-US" dirty="0"/>
              <a:t>Open Enrollment</a:t>
            </a:r>
          </a:p>
          <a:p>
            <a:pPr lvl="1"/>
            <a:r>
              <a:rPr lang="en-US" dirty="0"/>
              <a:t>April 16 through May 05, 2025</a:t>
            </a:r>
          </a:p>
          <a:p>
            <a:pPr lvl="1"/>
            <a:r>
              <a:rPr lang="en-US" dirty="0"/>
              <a:t>Add, change or delete current elections (including changing plans, adding or dropping dependents, etc.)</a:t>
            </a:r>
          </a:p>
          <a:p>
            <a:pPr lvl="1"/>
            <a:r>
              <a:rPr lang="en-US" dirty="0"/>
              <a:t>Annual election unless Qualified Family Status change during plan year</a:t>
            </a:r>
          </a:p>
          <a:p>
            <a:pPr lvl="2"/>
            <a:r>
              <a:rPr lang="en-US" dirty="0"/>
              <a:t>Changes to eligibility must be made within 31 days of the event; if not, must wait until the next annual open enrollment period</a:t>
            </a:r>
          </a:p>
        </p:txBody>
      </p:sp>
      <p:pic>
        <p:nvPicPr>
          <p:cNvPr id="4" name="Picture 3" descr="Health Benefits - Clipboard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8025" y="4951564"/>
            <a:ext cx="2639682" cy="1759788"/>
          </a:xfrm>
          <a:prstGeom prst="rect">
            <a:avLst/>
          </a:prstGeom>
        </p:spPr>
      </p:pic>
    </p:spTree>
    <p:extLst>
      <p:ext uri="{BB962C8B-B14F-4D97-AF65-F5344CB8AC3E}">
        <p14:creationId xmlns:p14="http://schemas.microsoft.com/office/powerpoint/2010/main" val="21590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A2B9B-40F0-4D6E-9066-5441D79EE66B}"/>
              </a:ext>
            </a:extLst>
          </p:cNvPr>
          <p:cNvSpPr>
            <a:spLocks noGrp="1"/>
          </p:cNvSpPr>
          <p:nvPr>
            <p:ph type="title"/>
          </p:nvPr>
        </p:nvSpPr>
        <p:spPr/>
        <p:txBody>
          <a:bodyPr/>
          <a:lstStyle/>
          <a:p>
            <a:r>
              <a:rPr lang="en-US" dirty="0"/>
              <a:t>2025-26 Plan Changes</a:t>
            </a:r>
          </a:p>
        </p:txBody>
      </p:sp>
      <p:sp>
        <p:nvSpPr>
          <p:cNvPr id="3" name="Content Placeholder 2">
            <a:extLst>
              <a:ext uri="{FF2B5EF4-FFF2-40B4-BE49-F238E27FC236}">
                <a16:creationId xmlns:a16="http://schemas.microsoft.com/office/drawing/2014/main" id="{66B1662A-3CE5-4776-8784-8BAF84854677}"/>
              </a:ext>
            </a:extLst>
          </p:cNvPr>
          <p:cNvSpPr>
            <a:spLocks noGrp="1"/>
          </p:cNvSpPr>
          <p:nvPr>
            <p:ph idx="1"/>
          </p:nvPr>
        </p:nvSpPr>
        <p:spPr>
          <a:xfrm>
            <a:off x="680321" y="2032679"/>
            <a:ext cx="9613861" cy="865491"/>
          </a:xfrm>
        </p:spPr>
        <p:txBody>
          <a:bodyPr>
            <a:normAutofit lnSpcReduction="10000"/>
          </a:bodyPr>
          <a:lstStyle/>
          <a:p>
            <a:r>
              <a:rPr lang="en-US" dirty="0"/>
              <a:t>No Plan or Benefit Changes</a:t>
            </a:r>
          </a:p>
          <a:p>
            <a:r>
              <a:rPr lang="en-US" dirty="0"/>
              <a:t>Slight Premium Increase</a:t>
            </a:r>
          </a:p>
          <a:p>
            <a:pPr marL="0" indent="0">
              <a:buNone/>
            </a:pPr>
            <a:endParaRPr lang="en-US" dirty="0"/>
          </a:p>
        </p:txBody>
      </p:sp>
      <p:graphicFrame>
        <p:nvGraphicFramePr>
          <p:cNvPr id="4" name="Table 3">
            <a:extLst>
              <a:ext uri="{FF2B5EF4-FFF2-40B4-BE49-F238E27FC236}">
                <a16:creationId xmlns:a16="http://schemas.microsoft.com/office/drawing/2014/main" id="{60C58908-7A5B-4FED-9B4C-52907FD37476}"/>
              </a:ext>
            </a:extLst>
          </p:cNvPr>
          <p:cNvGraphicFramePr>
            <a:graphicFrameLocks noGrp="1"/>
          </p:cNvGraphicFramePr>
          <p:nvPr>
            <p:extLst>
              <p:ext uri="{D42A27DB-BD31-4B8C-83A1-F6EECF244321}">
                <p14:modId xmlns:p14="http://schemas.microsoft.com/office/powerpoint/2010/main" val="2274872174"/>
              </p:ext>
            </p:extLst>
          </p:nvPr>
        </p:nvGraphicFramePr>
        <p:xfrm>
          <a:off x="2168583" y="2973765"/>
          <a:ext cx="6507380" cy="3309262"/>
        </p:xfrm>
        <a:graphic>
          <a:graphicData uri="http://schemas.openxmlformats.org/drawingml/2006/table">
            <a:tbl>
              <a:tblPr firstRow="1" firstCol="1" bandRow="1">
                <a:tableStyleId>{16D9F66E-5EB9-4882-86FB-DCBF35E3C3E4}</a:tableStyleId>
              </a:tblPr>
              <a:tblGrid>
                <a:gridCol w="1626498">
                  <a:extLst>
                    <a:ext uri="{9D8B030D-6E8A-4147-A177-3AD203B41FA5}">
                      <a16:colId xmlns:a16="http://schemas.microsoft.com/office/drawing/2014/main" val="2209952877"/>
                    </a:ext>
                  </a:extLst>
                </a:gridCol>
                <a:gridCol w="1626498">
                  <a:extLst>
                    <a:ext uri="{9D8B030D-6E8A-4147-A177-3AD203B41FA5}">
                      <a16:colId xmlns:a16="http://schemas.microsoft.com/office/drawing/2014/main" val="527906444"/>
                    </a:ext>
                  </a:extLst>
                </a:gridCol>
                <a:gridCol w="1627192">
                  <a:extLst>
                    <a:ext uri="{9D8B030D-6E8A-4147-A177-3AD203B41FA5}">
                      <a16:colId xmlns:a16="http://schemas.microsoft.com/office/drawing/2014/main" val="3998407886"/>
                    </a:ext>
                  </a:extLst>
                </a:gridCol>
                <a:gridCol w="1627192">
                  <a:extLst>
                    <a:ext uri="{9D8B030D-6E8A-4147-A177-3AD203B41FA5}">
                      <a16:colId xmlns:a16="http://schemas.microsoft.com/office/drawing/2014/main" val="2742836789"/>
                    </a:ext>
                  </a:extLst>
                </a:gridCol>
              </a:tblGrid>
              <a:tr h="300842">
                <a:tc>
                  <a:txBody>
                    <a:bodyPr/>
                    <a:lstStyle/>
                    <a:p>
                      <a:pPr marL="0" marR="0">
                        <a:spcBef>
                          <a:spcPts val="0"/>
                        </a:spcBef>
                        <a:spcAft>
                          <a:spcPts val="0"/>
                        </a:spcAft>
                      </a:pPr>
                      <a:r>
                        <a:rPr lang="en-US" sz="1100" dirty="0">
                          <a:effectLst/>
                          <a:latin typeface="+mn-lt"/>
                        </a:rPr>
                        <a:t> </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mn-lt"/>
                        </a:rPr>
                        <a:t>2024-25 Premium</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mn-lt"/>
                        </a:rPr>
                        <a:t>2025-26 Premium</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mn-lt"/>
                        </a:rPr>
                        <a:t>Employee Cost</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8232574"/>
                  </a:ext>
                </a:extLst>
              </a:tr>
              <a:tr h="300842">
                <a:tc>
                  <a:txBody>
                    <a:bodyPr/>
                    <a:lstStyle/>
                    <a:p>
                      <a:pPr marL="0" marR="0">
                        <a:spcBef>
                          <a:spcPts val="0"/>
                        </a:spcBef>
                        <a:spcAft>
                          <a:spcPts val="0"/>
                        </a:spcAft>
                      </a:pPr>
                      <a:r>
                        <a:rPr lang="en-US" sz="1100" dirty="0">
                          <a:effectLst/>
                          <a:latin typeface="+mn-lt"/>
                        </a:rPr>
                        <a:t>Basic Plan*</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dirty="0">
                          <a:effectLst/>
                          <a:latin typeface="+mn-lt"/>
                        </a:rPr>
                        <a:t> </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dirty="0">
                          <a:effectLst/>
                          <a:latin typeface="+mn-lt"/>
                        </a:rPr>
                        <a:t> </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3986053"/>
                  </a:ext>
                </a:extLst>
              </a:tr>
              <a:tr h="300842">
                <a:tc>
                  <a:txBody>
                    <a:bodyPr/>
                    <a:lstStyle/>
                    <a:p>
                      <a:pPr marL="0" marR="0">
                        <a:spcBef>
                          <a:spcPts val="0"/>
                        </a:spcBef>
                        <a:spcAft>
                          <a:spcPts val="0"/>
                        </a:spcAft>
                      </a:pPr>
                      <a:r>
                        <a:rPr lang="en-US" sz="1100" dirty="0">
                          <a:effectLst/>
                          <a:latin typeface="+mn-lt"/>
                        </a:rPr>
                        <a:t>  Employee Only</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mn-lt"/>
                        </a:rPr>
                        <a:t>$7.37</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mn-lt"/>
                        </a:rPr>
                        <a:t>$7.68</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mn-lt"/>
                        </a:rPr>
                        <a:t>$7.68</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2955272"/>
                  </a:ext>
                </a:extLst>
              </a:tr>
              <a:tr h="300842">
                <a:tc>
                  <a:txBody>
                    <a:bodyPr/>
                    <a:lstStyle/>
                    <a:p>
                      <a:pPr marL="0" marR="0">
                        <a:spcBef>
                          <a:spcPts val="0"/>
                        </a:spcBef>
                        <a:spcAft>
                          <a:spcPts val="0"/>
                        </a:spcAft>
                      </a:pPr>
                      <a:r>
                        <a:rPr lang="en-US" sz="1100" dirty="0">
                          <a:effectLst/>
                          <a:latin typeface="+mn-lt"/>
                        </a:rPr>
                        <a:t>  </a:t>
                      </a:r>
                      <a:r>
                        <a:rPr lang="en-US" sz="1100" dirty="0" err="1">
                          <a:effectLst/>
                          <a:latin typeface="+mn-lt"/>
                        </a:rPr>
                        <a:t>Employee+Spouse</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mn-lt"/>
                        </a:rPr>
                        <a:t>$16.12</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mn-lt"/>
                        </a:rPr>
                        <a:t>$16.92</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mn-lt"/>
                        </a:rPr>
                        <a:t>$16.92</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2399917"/>
                  </a:ext>
                </a:extLst>
              </a:tr>
              <a:tr h="300842">
                <a:tc>
                  <a:txBody>
                    <a:bodyPr/>
                    <a:lstStyle/>
                    <a:p>
                      <a:pPr marL="0" marR="0">
                        <a:spcBef>
                          <a:spcPts val="0"/>
                        </a:spcBef>
                        <a:spcAft>
                          <a:spcPts val="0"/>
                        </a:spcAft>
                      </a:pPr>
                      <a:r>
                        <a:rPr lang="en-US" sz="1100" dirty="0">
                          <a:effectLst/>
                          <a:latin typeface="+mn-lt"/>
                        </a:rPr>
                        <a:t>  </a:t>
                      </a:r>
                      <a:r>
                        <a:rPr lang="en-US" sz="1100" dirty="0" err="1">
                          <a:effectLst/>
                          <a:latin typeface="+mn-lt"/>
                        </a:rPr>
                        <a:t>Employee+Child</a:t>
                      </a:r>
                      <a:r>
                        <a:rPr lang="en-US" sz="1100" dirty="0">
                          <a:effectLst/>
                          <a:latin typeface="+mn-lt"/>
                        </a:rPr>
                        <a:t>(ren)</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mn-lt"/>
                        </a:rPr>
                        <a:t>$14.23</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mn-lt"/>
                        </a:rPr>
                        <a:t>$14.93</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mn-lt"/>
                        </a:rPr>
                        <a:t>$14.93</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95987404"/>
                  </a:ext>
                </a:extLst>
              </a:tr>
              <a:tr h="300842">
                <a:tc>
                  <a:txBody>
                    <a:bodyPr/>
                    <a:lstStyle/>
                    <a:p>
                      <a:pPr marL="0" marR="0">
                        <a:spcBef>
                          <a:spcPts val="0"/>
                        </a:spcBef>
                        <a:spcAft>
                          <a:spcPts val="0"/>
                        </a:spcAft>
                      </a:pPr>
                      <a:r>
                        <a:rPr lang="en-US" sz="1100" dirty="0">
                          <a:effectLst/>
                          <a:latin typeface="+mn-lt"/>
                        </a:rPr>
                        <a:t>  </a:t>
                      </a:r>
                      <a:r>
                        <a:rPr lang="en-US" sz="1100" dirty="0" err="1">
                          <a:effectLst/>
                          <a:latin typeface="+mn-lt"/>
                        </a:rPr>
                        <a:t>Employee+Family</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mn-lt"/>
                        </a:rPr>
                        <a:t>$22.87</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mn-lt"/>
                        </a:rPr>
                        <a:t>$24.05</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mn-lt"/>
                        </a:rPr>
                        <a:t>$24.05</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66428253"/>
                  </a:ext>
                </a:extLst>
              </a:tr>
              <a:tr h="300842">
                <a:tc>
                  <a:txBody>
                    <a:bodyPr/>
                    <a:lstStyle/>
                    <a:p>
                      <a:pPr marL="0" marR="0">
                        <a:spcBef>
                          <a:spcPts val="0"/>
                        </a:spcBef>
                        <a:spcAft>
                          <a:spcPts val="0"/>
                        </a:spcAft>
                      </a:pPr>
                      <a:r>
                        <a:rPr lang="en-US" sz="1100" dirty="0">
                          <a:effectLst/>
                          <a:latin typeface="+mn-lt"/>
                        </a:rPr>
                        <a:t>Buy-Up Plan*</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dirty="0">
                          <a:effectLst/>
                          <a:latin typeface="+mn-lt"/>
                        </a:rPr>
                        <a:t> </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dirty="0">
                          <a:effectLst/>
                          <a:latin typeface="+mn-lt"/>
                        </a:rPr>
                        <a:t> </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dirty="0">
                          <a:effectLst/>
                          <a:latin typeface="+mn-lt"/>
                        </a:rPr>
                        <a:t> </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65504094"/>
                  </a:ext>
                </a:extLst>
              </a:tr>
              <a:tr h="300842">
                <a:tc>
                  <a:txBody>
                    <a:bodyPr/>
                    <a:lstStyle/>
                    <a:p>
                      <a:pPr marL="0" marR="0">
                        <a:spcBef>
                          <a:spcPts val="0"/>
                        </a:spcBef>
                        <a:spcAft>
                          <a:spcPts val="0"/>
                        </a:spcAft>
                      </a:pPr>
                      <a:r>
                        <a:rPr lang="en-US" sz="1100" dirty="0">
                          <a:effectLst/>
                          <a:latin typeface="+mn-lt"/>
                        </a:rPr>
                        <a:t>  Employee Only</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mn-lt"/>
                        </a:rPr>
                        <a:t>$10.58</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mn-lt"/>
                        </a:rPr>
                        <a:t>$11.04</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mn-lt"/>
                        </a:rPr>
                        <a:t>$11.04</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3715891"/>
                  </a:ext>
                </a:extLst>
              </a:tr>
              <a:tr h="300842">
                <a:tc>
                  <a:txBody>
                    <a:bodyPr/>
                    <a:lstStyle/>
                    <a:p>
                      <a:pPr marL="0" marR="0">
                        <a:spcBef>
                          <a:spcPts val="0"/>
                        </a:spcBef>
                        <a:spcAft>
                          <a:spcPts val="0"/>
                        </a:spcAft>
                      </a:pPr>
                      <a:r>
                        <a:rPr lang="en-US" sz="1100" dirty="0">
                          <a:effectLst/>
                          <a:latin typeface="+mn-lt"/>
                        </a:rPr>
                        <a:t>  </a:t>
                      </a:r>
                      <a:r>
                        <a:rPr lang="en-US" sz="1100" dirty="0" err="1">
                          <a:effectLst/>
                          <a:latin typeface="+mn-lt"/>
                        </a:rPr>
                        <a:t>Employee+Spouse</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mn-lt"/>
                        </a:rPr>
                        <a:t>$23.58</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mn-lt"/>
                        </a:rPr>
                        <a:t>$24.77</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mn-lt"/>
                        </a:rPr>
                        <a:t>$24.77</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7146619"/>
                  </a:ext>
                </a:extLst>
              </a:tr>
              <a:tr h="300842">
                <a:tc>
                  <a:txBody>
                    <a:bodyPr/>
                    <a:lstStyle/>
                    <a:p>
                      <a:pPr marL="0" marR="0">
                        <a:spcBef>
                          <a:spcPts val="0"/>
                        </a:spcBef>
                        <a:spcAft>
                          <a:spcPts val="0"/>
                        </a:spcAft>
                      </a:pPr>
                      <a:r>
                        <a:rPr lang="en-US" sz="1100" dirty="0">
                          <a:effectLst/>
                          <a:latin typeface="+mn-lt"/>
                        </a:rPr>
                        <a:t>  </a:t>
                      </a:r>
                      <a:r>
                        <a:rPr lang="en-US" sz="1100" dirty="0" err="1">
                          <a:effectLst/>
                          <a:latin typeface="+mn-lt"/>
                        </a:rPr>
                        <a:t>Employee+Child</a:t>
                      </a:r>
                      <a:r>
                        <a:rPr lang="en-US" sz="1100" dirty="0">
                          <a:effectLst/>
                          <a:latin typeface="+mn-lt"/>
                        </a:rPr>
                        <a:t>(ren)</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mn-lt"/>
                        </a:rPr>
                        <a:t>$21.86</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mn-lt"/>
                        </a:rPr>
                        <a:t>$22.95</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mn-lt"/>
                        </a:rPr>
                        <a:t>$22.95</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8619859"/>
                  </a:ext>
                </a:extLst>
              </a:tr>
              <a:tr h="300842">
                <a:tc>
                  <a:txBody>
                    <a:bodyPr/>
                    <a:lstStyle/>
                    <a:p>
                      <a:pPr marL="0" marR="0">
                        <a:spcBef>
                          <a:spcPts val="0"/>
                        </a:spcBef>
                        <a:spcAft>
                          <a:spcPts val="0"/>
                        </a:spcAft>
                      </a:pPr>
                      <a:r>
                        <a:rPr lang="en-US" sz="1100" dirty="0">
                          <a:effectLst/>
                          <a:latin typeface="+mn-lt"/>
                        </a:rPr>
                        <a:t>  </a:t>
                      </a:r>
                      <a:r>
                        <a:rPr lang="en-US" sz="1100" dirty="0" err="1">
                          <a:effectLst/>
                          <a:latin typeface="+mn-lt"/>
                        </a:rPr>
                        <a:t>Employee+Family</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mn-lt"/>
                        </a:rPr>
                        <a:t>$35.46</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mn-lt"/>
                        </a:rPr>
                        <a:t>$37.31</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mn-lt"/>
                        </a:rPr>
                        <a:t>$37.31</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84776547"/>
                  </a:ext>
                </a:extLst>
              </a:tr>
            </a:tbl>
          </a:graphicData>
        </a:graphic>
      </p:graphicFrame>
      <p:sp>
        <p:nvSpPr>
          <p:cNvPr id="5" name="TextBox 4">
            <a:extLst>
              <a:ext uri="{FF2B5EF4-FFF2-40B4-BE49-F238E27FC236}">
                <a16:creationId xmlns:a16="http://schemas.microsoft.com/office/drawing/2014/main" id="{03C6E377-37E4-4C08-9C46-C660A197D0FF}"/>
              </a:ext>
            </a:extLst>
          </p:cNvPr>
          <p:cNvSpPr txBox="1"/>
          <p:nvPr/>
        </p:nvSpPr>
        <p:spPr>
          <a:xfrm>
            <a:off x="8765808" y="2898170"/>
            <a:ext cx="3273381" cy="923330"/>
          </a:xfrm>
          <a:prstGeom prst="rect">
            <a:avLst/>
          </a:prstGeom>
          <a:noFill/>
        </p:spPr>
        <p:txBody>
          <a:bodyPr wrap="square" rtlCol="0">
            <a:spAutoFit/>
          </a:bodyPr>
          <a:lstStyle/>
          <a:p>
            <a:r>
              <a:rPr lang="en-US" dirty="0"/>
              <a:t>*Basic Plan = Dependents to Age 19 / Buy-Up Plan = Dependents to Age 26</a:t>
            </a:r>
          </a:p>
        </p:txBody>
      </p:sp>
      <p:sp>
        <p:nvSpPr>
          <p:cNvPr id="6" name="TextBox 5">
            <a:extLst>
              <a:ext uri="{FF2B5EF4-FFF2-40B4-BE49-F238E27FC236}">
                <a16:creationId xmlns:a16="http://schemas.microsoft.com/office/drawing/2014/main" id="{CC1E0D62-043D-8DE4-07A3-466698D6EB9F}"/>
              </a:ext>
            </a:extLst>
          </p:cNvPr>
          <p:cNvSpPr txBox="1"/>
          <p:nvPr/>
        </p:nvSpPr>
        <p:spPr>
          <a:xfrm>
            <a:off x="310827" y="6273225"/>
            <a:ext cx="11570346" cy="584775"/>
          </a:xfrm>
          <a:prstGeom prst="rect">
            <a:avLst/>
          </a:prstGeom>
          <a:noFill/>
        </p:spPr>
        <p:txBody>
          <a:bodyPr wrap="square" rtlCol="0">
            <a:spAutoFit/>
          </a:bodyPr>
          <a:lstStyle/>
          <a:p>
            <a:pPr algn="ctr"/>
            <a:r>
              <a:rPr lang="en-US" sz="1600" b="1" dirty="0"/>
              <a:t>Please Note:  If you elect the Basic Plan and you have a dependent who will reach Age 19 during the 2025-26 plan year, that is NOT considered a qualifying event and you will not be able to elect the Buy-Up Plan mid-year.</a:t>
            </a:r>
          </a:p>
        </p:txBody>
      </p:sp>
    </p:spTree>
    <p:extLst>
      <p:ext uri="{BB962C8B-B14F-4D97-AF65-F5344CB8AC3E}">
        <p14:creationId xmlns:p14="http://schemas.microsoft.com/office/powerpoint/2010/main" val="2779238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5CCA3-67CF-4E3F-A5DE-8CCBF152F482}"/>
              </a:ext>
            </a:extLst>
          </p:cNvPr>
          <p:cNvSpPr>
            <a:spLocks noGrp="1"/>
          </p:cNvSpPr>
          <p:nvPr>
            <p:ph type="ctrTitle"/>
          </p:nvPr>
        </p:nvSpPr>
        <p:spPr/>
        <p:txBody>
          <a:bodyPr/>
          <a:lstStyle/>
          <a:p>
            <a:r>
              <a:rPr lang="en-US" dirty="0"/>
              <a:t>Employee Assistance Program (EAP)</a:t>
            </a:r>
          </a:p>
        </p:txBody>
      </p:sp>
      <p:pic>
        <p:nvPicPr>
          <p:cNvPr id="4" name="Picture 2" descr="CuraLinc Healthcar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650" y="396096"/>
            <a:ext cx="4704549" cy="1464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812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19CD7-1638-4A66-9B3E-9F45A6D4071A}"/>
              </a:ext>
            </a:extLst>
          </p:cNvPr>
          <p:cNvSpPr>
            <a:spLocks noGrp="1"/>
          </p:cNvSpPr>
          <p:nvPr>
            <p:ph type="title"/>
          </p:nvPr>
        </p:nvSpPr>
        <p:spPr/>
        <p:txBody>
          <a:bodyPr/>
          <a:lstStyle/>
          <a:p>
            <a:r>
              <a:rPr lang="en-US" dirty="0" err="1"/>
              <a:t>SupportLinc</a:t>
            </a:r>
            <a:endParaRPr lang="en-US" dirty="0"/>
          </a:p>
        </p:txBody>
      </p:sp>
      <p:sp>
        <p:nvSpPr>
          <p:cNvPr id="3" name="Content Placeholder 2">
            <a:extLst>
              <a:ext uri="{FF2B5EF4-FFF2-40B4-BE49-F238E27FC236}">
                <a16:creationId xmlns:a16="http://schemas.microsoft.com/office/drawing/2014/main" id="{4088B6A1-BF2B-41BF-8FAF-4699230889A7}"/>
              </a:ext>
            </a:extLst>
          </p:cNvPr>
          <p:cNvSpPr>
            <a:spLocks noGrp="1"/>
          </p:cNvSpPr>
          <p:nvPr>
            <p:ph idx="1"/>
          </p:nvPr>
        </p:nvSpPr>
        <p:spPr/>
        <p:txBody>
          <a:bodyPr/>
          <a:lstStyle/>
          <a:p>
            <a:r>
              <a:rPr lang="en-US" dirty="0"/>
              <a:t>6 Free Visits per “Issue” per Year</a:t>
            </a:r>
          </a:p>
          <a:p>
            <a:r>
              <a:rPr lang="en-US" dirty="0"/>
              <a:t>Family Assist</a:t>
            </a:r>
          </a:p>
          <a:p>
            <a:r>
              <a:rPr lang="en-US" dirty="0"/>
              <a:t>Legal Assist</a:t>
            </a:r>
          </a:p>
          <a:p>
            <a:r>
              <a:rPr lang="en-US" dirty="0"/>
              <a:t>Safe Ride</a:t>
            </a:r>
          </a:p>
          <a:p>
            <a:r>
              <a:rPr lang="en-US" dirty="0"/>
              <a:t>Website:  </a:t>
            </a:r>
            <a:r>
              <a:rPr lang="en-US" dirty="0">
                <a:hlinkClick r:id="rId2"/>
              </a:rPr>
              <a:t>www.supportlinc.com</a:t>
            </a:r>
            <a:endParaRPr lang="en-US" dirty="0"/>
          </a:p>
          <a:p>
            <a:pPr lvl="1"/>
            <a:r>
              <a:rPr lang="en-US" dirty="0"/>
              <a:t>User Name – </a:t>
            </a:r>
            <a:r>
              <a:rPr lang="en-US" dirty="0" err="1"/>
              <a:t>azmt</a:t>
            </a:r>
            <a:endParaRPr lang="en-US" dirty="0"/>
          </a:p>
        </p:txBody>
      </p:sp>
    </p:spTree>
    <p:extLst>
      <p:ext uri="{BB962C8B-B14F-4D97-AF65-F5344CB8AC3E}">
        <p14:creationId xmlns:p14="http://schemas.microsoft.com/office/powerpoint/2010/main" val="471882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5CCA3-67CF-4E3F-A5DE-8CCBF152F482}"/>
              </a:ext>
            </a:extLst>
          </p:cNvPr>
          <p:cNvSpPr>
            <a:spLocks noGrp="1"/>
          </p:cNvSpPr>
          <p:nvPr>
            <p:ph type="ctrTitle"/>
          </p:nvPr>
        </p:nvSpPr>
        <p:spPr/>
        <p:txBody>
          <a:bodyPr/>
          <a:lstStyle/>
          <a:p>
            <a:r>
              <a:rPr lang="en-US" dirty="0"/>
              <a:t>Telemedicine               </a:t>
            </a:r>
          </a:p>
        </p:txBody>
      </p:sp>
      <p:pic>
        <p:nvPicPr>
          <p:cNvPr id="4" name="Picture 4" descr="https://images.ctfassets.net/l3v9j0ltz3yi/4RGMWdLQ0wgGWEqUeCQeaC/b499859733af873aae79f69ffe55751e/Telado_Health_Logo_JPEG.jpg?q=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730" y="262478"/>
            <a:ext cx="3225980" cy="1703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206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C4E4-0DF4-4586-AA11-4C55AC3288DB}"/>
              </a:ext>
            </a:extLst>
          </p:cNvPr>
          <p:cNvSpPr>
            <a:spLocks noGrp="1"/>
          </p:cNvSpPr>
          <p:nvPr>
            <p:ph type="title"/>
          </p:nvPr>
        </p:nvSpPr>
        <p:spPr/>
        <p:txBody>
          <a:bodyPr/>
          <a:lstStyle/>
          <a:p>
            <a:r>
              <a:rPr lang="en-US" dirty="0"/>
              <a:t>Teladoc</a:t>
            </a:r>
          </a:p>
        </p:txBody>
      </p:sp>
      <p:sp>
        <p:nvSpPr>
          <p:cNvPr id="3" name="Content Placeholder 2">
            <a:extLst>
              <a:ext uri="{FF2B5EF4-FFF2-40B4-BE49-F238E27FC236}">
                <a16:creationId xmlns:a16="http://schemas.microsoft.com/office/drawing/2014/main" id="{9D61ED0D-C7B0-42E0-BFBF-1209AC1F4C0F}"/>
              </a:ext>
            </a:extLst>
          </p:cNvPr>
          <p:cNvSpPr>
            <a:spLocks noGrp="1"/>
          </p:cNvSpPr>
          <p:nvPr>
            <p:ph idx="1"/>
          </p:nvPr>
        </p:nvSpPr>
        <p:spPr>
          <a:xfrm>
            <a:off x="680321" y="2336872"/>
            <a:ext cx="9613861" cy="3856109"/>
          </a:xfrm>
        </p:spPr>
        <p:txBody>
          <a:bodyPr>
            <a:normAutofit fontScale="92500" lnSpcReduction="20000"/>
          </a:bodyPr>
          <a:lstStyle/>
          <a:p>
            <a:r>
              <a:rPr lang="en-US" dirty="0"/>
              <a:t>Telemedicine (phone or video) 24/7/365</a:t>
            </a:r>
          </a:p>
          <a:p>
            <a:r>
              <a:rPr lang="en-US" dirty="0"/>
              <a:t>Able to prescribe medications</a:t>
            </a:r>
          </a:p>
          <a:p>
            <a:r>
              <a:rPr lang="en-US" dirty="0"/>
              <a:t>General Medicine Consultation Fee</a:t>
            </a:r>
          </a:p>
          <a:p>
            <a:pPr lvl="1"/>
            <a:r>
              <a:rPr lang="en-US" dirty="0"/>
              <a:t>$25 Co-Pay PPO and PPO Buy-Up Plans (Applies to Deductible)</a:t>
            </a:r>
          </a:p>
          <a:p>
            <a:pPr lvl="1"/>
            <a:r>
              <a:rPr lang="en-US" dirty="0"/>
              <a:t>$57 Consultation Fee HDHP (Applies to Deductible and Max Out-of-Pocket)$50</a:t>
            </a:r>
            <a:endParaRPr lang="en-US" b="1" dirty="0"/>
          </a:p>
          <a:p>
            <a:r>
              <a:rPr lang="en-US" dirty="0"/>
              <a:t>Dermatology</a:t>
            </a:r>
          </a:p>
          <a:p>
            <a:pPr lvl="2"/>
            <a:r>
              <a:rPr lang="en-US" dirty="0"/>
              <a:t>Send up to 5 photos of areas of concern</a:t>
            </a:r>
          </a:p>
          <a:p>
            <a:pPr lvl="2"/>
            <a:r>
              <a:rPr lang="en-US" dirty="0"/>
              <a:t>Response within 48 hours</a:t>
            </a:r>
          </a:p>
          <a:p>
            <a:pPr lvl="2"/>
            <a:r>
              <a:rPr lang="en-US" dirty="0"/>
              <a:t>$89 Consultation Fee</a:t>
            </a:r>
          </a:p>
          <a:p>
            <a:r>
              <a:rPr lang="en-US" dirty="0"/>
              <a:t>Nutritional Coaching</a:t>
            </a:r>
          </a:p>
          <a:p>
            <a:pPr lvl="2"/>
            <a:r>
              <a:rPr lang="en-US" dirty="0"/>
              <a:t>Registered Dieticians</a:t>
            </a:r>
          </a:p>
          <a:p>
            <a:pPr lvl="2"/>
            <a:r>
              <a:rPr lang="en-US" dirty="0"/>
              <a:t>Weight Management, Diabetes, High Blood Pressure, Prenatal Dieting, Etc.</a:t>
            </a:r>
          </a:p>
          <a:p>
            <a:pPr lvl="2"/>
            <a:r>
              <a:rPr lang="en-US" dirty="0"/>
              <a:t>$61 Consultation Fee</a:t>
            </a:r>
          </a:p>
          <a:p>
            <a:pPr lvl="1"/>
            <a:endParaRPr lang="en-US" dirty="0"/>
          </a:p>
        </p:txBody>
      </p:sp>
    </p:spTree>
    <p:extLst>
      <p:ext uri="{BB962C8B-B14F-4D97-AF65-F5344CB8AC3E}">
        <p14:creationId xmlns:p14="http://schemas.microsoft.com/office/powerpoint/2010/main" val="3445158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2EB2E-0669-4F0D-8E13-6F767FEEAAB9}"/>
              </a:ext>
            </a:extLst>
          </p:cNvPr>
          <p:cNvSpPr>
            <a:spLocks noGrp="1"/>
          </p:cNvSpPr>
          <p:nvPr>
            <p:ph type="ctrTitle"/>
          </p:nvPr>
        </p:nvSpPr>
        <p:spPr/>
        <p:txBody>
          <a:bodyPr/>
          <a:lstStyle/>
          <a:p>
            <a:r>
              <a:rPr lang="en-US" dirty="0"/>
              <a:t>Life Insurance</a:t>
            </a:r>
          </a:p>
        </p:txBody>
      </p:sp>
      <p:pic>
        <p:nvPicPr>
          <p:cNvPr id="4" name="Picture 10" descr="https://ochsinc.com/wp-content/uploads/2018/10/sf-logo-rgb-bk-wordmark-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224" y="485326"/>
            <a:ext cx="4571105" cy="1058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63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E4D02-7C27-4AE8-B62E-5FD4BB71DBA6}"/>
              </a:ext>
            </a:extLst>
          </p:cNvPr>
          <p:cNvSpPr>
            <a:spLocks noGrp="1"/>
          </p:cNvSpPr>
          <p:nvPr>
            <p:ph type="title"/>
          </p:nvPr>
        </p:nvSpPr>
        <p:spPr/>
        <p:txBody>
          <a:bodyPr/>
          <a:lstStyle/>
          <a:p>
            <a:r>
              <a:rPr lang="en-US" dirty="0"/>
              <a:t>2025-26 Life Insurance Changes</a:t>
            </a:r>
          </a:p>
        </p:txBody>
      </p:sp>
      <p:sp>
        <p:nvSpPr>
          <p:cNvPr id="3" name="Content Placeholder 2">
            <a:extLst>
              <a:ext uri="{FF2B5EF4-FFF2-40B4-BE49-F238E27FC236}">
                <a16:creationId xmlns:a16="http://schemas.microsoft.com/office/drawing/2014/main" id="{8E92FB10-A953-4FCF-971E-1D99FAA81038}"/>
              </a:ext>
            </a:extLst>
          </p:cNvPr>
          <p:cNvSpPr>
            <a:spLocks noGrp="1"/>
          </p:cNvSpPr>
          <p:nvPr>
            <p:ph idx="1"/>
          </p:nvPr>
        </p:nvSpPr>
        <p:spPr/>
        <p:txBody>
          <a:bodyPr>
            <a:normAutofit/>
          </a:bodyPr>
          <a:lstStyle/>
          <a:p>
            <a:r>
              <a:rPr lang="en-US" dirty="0"/>
              <a:t>One-Time Open Enrollment Opportunity</a:t>
            </a:r>
          </a:p>
          <a:p>
            <a:pPr lvl="1"/>
            <a:r>
              <a:rPr lang="en-US" dirty="0"/>
              <a:t>$100,000 Supplemental Life with No Medical Questions</a:t>
            </a:r>
          </a:p>
          <a:p>
            <a:pPr lvl="1"/>
            <a:r>
              <a:rPr lang="en-US" dirty="0"/>
              <a:t>Resulting Amount of Insurance Can’t Exceed $300,000</a:t>
            </a:r>
          </a:p>
          <a:p>
            <a:r>
              <a:rPr lang="en-US" dirty="0"/>
              <a:t>Update your Beneficiary</a:t>
            </a:r>
          </a:p>
          <a:p>
            <a:r>
              <a:rPr lang="en-US" dirty="0"/>
              <a:t>Please contact HR with questions!</a:t>
            </a:r>
          </a:p>
          <a:p>
            <a:pPr marL="0" indent="0">
              <a:buNone/>
            </a:pPr>
            <a:endParaRPr lang="en-US" dirty="0"/>
          </a:p>
        </p:txBody>
      </p:sp>
      <p:pic>
        <p:nvPicPr>
          <p:cNvPr id="4" name="Picture 3" descr="Beneficiary - Handwriting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876" y="4662547"/>
            <a:ext cx="3106749" cy="2071166"/>
          </a:xfrm>
          <a:prstGeom prst="rect">
            <a:avLst/>
          </a:prstGeom>
        </p:spPr>
      </p:pic>
    </p:spTree>
    <p:extLst>
      <p:ext uri="{BB962C8B-B14F-4D97-AF65-F5344CB8AC3E}">
        <p14:creationId xmlns:p14="http://schemas.microsoft.com/office/powerpoint/2010/main" val="2502404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D69BA51-8B7D-8CA9-3E1D-F6D0F0D5396A}"/>
              </a:ext>
            </a:extLst>
          </p:cNvPr>
          <p:cNvPicPr>
            <a:picLocks noChangeAspect="1"/>
          </p:cNvPicPr>
          <p:nvPr/>
        </p:nvPicPr>
        <p:blipFill>
          <a:blip r:embed="rId3">
            <a:extLst>
              <a:ext uri="{28A0092B-C50C-407E-A947-70E740481C1C}">
                <a14:useLocalDpi xmlns:a14="http://schemas.microsoft.com/office/drawing/2010/main" val="0"/>
              </a:ext>
            </a:extLst>
          </a:blip>
          <a:srcRect r="5470"/>
          <a:stretch/>
        </p:blipFill>
        <p:spPr>
          <a:xfrm>
            <a:off x="5755836" y="-2212"/>
            <a:ext cx="5007859" cy="6860212"/>
          </a:xfrm>
          <a:custGeom>
            <a:avLst/>
            <a:gdLst>
              <a:gd name="connsiteX0" fmla="*/ 0 w 5007859"/>
              <a:gd name="connsiteY0" fmla="*/ 0 h 6860212"/>
              <a:gd name="connsiteX1" fmla="*/ 5007859 w 5007859"/>
              <a:gd name="connsiteY1" fmla="*/ 0 h 6860212"/>
              <a:gd name="connsiteX2" fmla="*/ 5007859 w 5007859"/>
              <a:gd name="connsiteY2" fmla="*/ 6860212 h 6860212"/>
              <a:gd name="connsiteX3" fmla="*/ 617 w 5007859"/>
              <a:gd name="connsiteY3" fmla="*/ 6860212 h 6860212"/>
              <a:gd name="connsiteX4" fmla="*/ 68559 w 5007859"/>
              <a:gd name="connsiteY4" fmla="*/ 6686138 h 6860212"/>
              <a:gd name="connsiteX5" fmla="*/ 636248 w 5007859"/>
              <a:gd name="connsiteY5" fmla="*/ 3430898 h 6860212"/>
              <a:gd name="connsiteX6" fmla="*/ 68559 w 5007859"/>
              <a:gd name="connsiteY6" fmla="*/ 175655 h 6860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7859" h="6860212">
                <a:moveTo>
                  <a:pt x="0" y="0"/>
                </a:moveTo>
                <a:lnTo>
                  <a:pt x="5007859" y="0"/>
                </a:lnTo>
                <a:lnTo>
                  <a:pt x="5007859" y="6860212"/>
                </a:lnTo>
                <a:lnTo>
                  <a:pt x="617" y="6860212"/>
                </a:lnTo>
                <a:lnTo>
                  <a:pt x="68559" y="6686138"/>
                </a:lnTo>
                <a:cubicBezTo>
                  <a:pt x="437498" y="5657808"/>
                  <a:pt x="636248" y="4564475"/>
                  <a:pt x="636248" y="3430898"/>
                </a:cubicBezTo>
                <a:cubicBezTo>
                  <a:pt x="636248" y="2297320"/>
                  <a:pt x="437498" y="1203985"/>
                  <a:pt x="68559" y="175655"/>
                </a:cubicBezTo>
                <a:close/>
              </a:path>
            </a:pathLst>
          </a:custGeom>
        </p:spPr>
      </p:pic>
      <p:sp>
        <p:nvSpPr>
          <p:cNvPr id="2" name="TextBox 1">
            <a:extLst>
              <a:ext uri="{FF2B5EF4-FFF2-40B4-BE49-F238E27FC236}">
                <a16:creationId xmlns:a16="http://schemas.microsoft.com/office/drawing/2014/main" id="{409A2E74-5A3B-2F32-945A-79103636A125}"/>
              </a:ext>
            </a:extLst>
          </p:cNvPr>
          <p:cNvSpPr txBox="1"/>
          <p:nvPr/>
        </p:nvSpPr>
        <p:spPr>
          <a:xfrm>
            <a:off x="2343934" y="582708"/>
            <a:ext cx="3613547" cy="1129553"/>
          </a:xfrm>
          <a:prstGeom prst="rect">
            <a:avLst/>
          </a:prstGeom>
        </p:spPr>
        <p:txBody>
          <a:bodyPr vert="horz" lIns="91440" tIns="45720" rIns="91440" bIns="45720" rtlCol="0" anchor="b">
            <a:normAutofit/>
          </a:bodyPr>
          <a:lstStyle/>
          <a:p>
            <a:pPr defTabSz="914446">
              <a:spcBef>
                <a:spcPct val="0"/>
              </a:spcBef>
              <a:spcAft>
                <a:spcPts val="400"/>
              </a:spcAft>
              <a:defRPr/>
            </a:pPr>
            <a:r>
              <a:rPr lang="en-US" sz="3000" b="1" dirty="0">
                <a:solidFill>
                  <a:srgbClr val="425563"/>
                </a:solidFill>
                <a:latin typeface="Arial" panose="020B0604020202020204" pitchFamily="34" charset="0"/>
                <a:cs typeface="Arial" panose="020B0604020202020204" pitchFamily="34" charset="0"/>
              </a:rPr>
              <a:t>Completing the EOI Process</a:t>
            </a:r>
          </a:p>
        </p:txBody>
      </p:sp>
      <p:grpSp>
        <p:nvGrpSpPr>
          <p:cNvPr id="3" name="Group 2">
            <a:extLst>
              <a:ext uri="{FF2B5EF4-FFF2-40B4-BE49-F238E27FC236}">
                <a16:creationId xmlns:a16="http://schemas.microsoft.com/office/drawing/2014/main" id="{4A39B861-D927-B73C-8546-9E0C490DD185}"/>
              </a:ext>
            </a:extLst>
          </p:cNvPr>
          <p:cNvGrpSpPr/>
          <p:nvPr/>
        </p:nvGrpSpPr>
        <p:grpSpPr>
          <a:xfrm>
            <a:off x="2419700" y="1846730"/>
            <a:ext cx="3072722" cy="4204444"/>
            <a:chOff x="958453" y="1945344"/>
            <a:chExt cx="3072722" cy="4204444"/>
          </a:xfrm>
        </p:grpSpPr>
        <p:sp>
          <p:nvSpPr>
            <p:cNvPr id="6" name="Freeform: Shape 5">
              <a:extLst>
                <a:ext uri="{FF2B5EF4-FFF2-40B4-BE49-F238E27FC236}">
                  <a16:creationId xmlns:a16="http://schemas.microsoft.com/office/drawing/2014/main" id="{6096A71E-CD23-5493-35B0-3D7E058C9561}"/>
                </a:ext>
              </a:extLst>
            </p:cNvPr>
            <p:cNvSpPr/>
            <p:nvPr/>
          </p:nvSpPr>
          <p:spPr>
            <a:xfrm>
              <a:off x="958453" y="1945344"/>
              <a:ext cx="3072722" cy="869574"/>
            </a:xfrm>
            <a:custGeom>
              <a:avLst/>
              <a:gdLst>
                <a:gd name="connsiteX0" fmla="*/ 0 w 3072722"/>
                <a:gd name="connsiteY0" fmla="*/ 86509 h 865094"/>
                <a:gd name="connsiteX1" fmla="*/ 86509 w 3072722"/>
                <a:gd name="connsiteY1" fmla="*/ 0 h 865094"/>
                <a:gd name="connsiteX2" fmla="*/ 2986213 w 3072722"/>
                <a:gd name="connsiteY2" fmla="*/ 0 h 865094"/>
                <a:gd name="connsiteX3" fmla="*/ 3072722 w 3072722"/>
                <a:gd name="connsiteY3" fmla="*/ 86509 h 865094"/>
                <a:gd name="connsiteX4" fmla="*/ 3072722 w 3072722"/>
                <a:gd name="connsiteY4" fmla="*/ 778585 h 865094"/>
                <a:gd name="connsiteX5" fmla="*/ 2986213 w 3072722"/>
                <a:gd name="connsiteY5" fmla="*/ 865094 h 865094"/>
                <a:gd name="connsiteX6" fmla="*/ 86509 w 3072722"/>
                <a:gd name="connsiteY6" fmla="*/ 865094 h 865094"/>
                <a:gd name="connsiteX7" fmla="*/ 0 w 3072722"/>
                <a:gd name="connsiteY7" fmla="*/ 778585 h 865094"/>
                <a:gd name="connsiteX8" fmla="*/ 0 w 3072722"/>
                <a:gd name="connsiteY8" fmla="*/ 86509 h 865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2722" h="865094">
                  <a:moveTo>
                    <a:pt x="0" y="86509"/>
                  </a:moveTo>
                  <a:cubicBezTo>
                    <a:pt x="0" y="38731"/>
                    <a:pt x="38731" y="0"/>
                    <a:pt x="86509" y="0"/>
                  </a:cubicBezTo>
                  <a:lnTo>
                    <a:pt x="2986213" y="0"/>
                  </a:lnTo>
                  <a:cubicBezTo>
                    <a:pt x="3033991" y="0"/>
                    <a:pt x="3072722" y="38731"/>
                    <a:pt x="3072722" y="86509"/>
                  </a:cubicBezTo>
                  <a:lnTo>
                    <a:pt x="3072722" y="778585"/>
                  </a:lnTo>
                  <a:cubicBezTo>
                    <a:pt x="3072722" y="826363"/>
                    <a:pt x="3033991" y="865094"/>
                    <a:pt x="2986213" y="865094"/>
                  </a:cubicBezTo>
                  <a:lnTo>
                    <a:pt x="86509" y="865094"/>
                  </a:lnTo>
                  <a:cubicBezTo>
                    <a:pt x="38731" y="865094"/>
                    <a:pt x="0" y="826363"/>
                    <a:pt x="0" y="778585"/>
                  </a:cubicBezTo>
                  <a:lnTo>
                    <a:pt x="0" y="86509"/>
                  </a:lnTo>
                  <a:close/>
                </a:path>
              </a:pathLst>
            </a:custGeom>
            <a:solidFill>
              <a:srgbClr val="425563"/>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74868" tIns="74868" rIns="74868" bIns="74868" numCol="1" spcCol="1270" anchor="ctr" anchorCtr="0">
              <a:noAutofit/>
            </a:bodyPr>
            <a:lstStyle/>
            <a:p>
              <a:pPr algn="ctr" defTabSz="577879">
                <a:lnSpc>
                  <a:spcPct val="90000"/>
                </a:lnSpc>
                <a:spcBef>
                  <a:spcPct val="0"/>
                </a:spcBef>
                <a:spcAft>
                  <a:spcPct val="35000"/>
                </a:spcAft>
                <a:defRPr/>
              </a:pPr>
              <a:r>
                <a:rPr lang="en-US" sz="1350" dirty="0">
                  <a:solidFill>
                    <a:prstClr val="white"/>
                  </a:solidFill>
                  <a:latin typeface="Arial" panose="020B0604020202020204" pitchFamily="34" charset="0"/>
                  <a:cs typeface="Arial" panose="020B0604020202020204" pitchFamily="34" charset="0"/>
                </a:rPr>
                <a:t>If you elect coverage that needs EOI, Plansource will automatically direct you to the EOI form for completion. </a:t>
              </a:r>
            </a:p>
          </p:txBody>
        </p:sp>
        <p:sp>
          <p:nvSpPr>
            <p:cNvPr id="7" name="Freeform: Shape 6">
              <a:extLst>
                <a:ext uri="{FF2B5EF4-FFF2-40B4-BE49-F238E27FC236}">
                  <a16:creationId xmlns:a16="http://schemas.microsoft.com/office/drawing/2014/main" id="{4AB4CCBE-6FE8-A9F2-EAF0-AE713F089B3D}"/>
                </a:ext>
              </a:extLst>
            </p:cNvPr>
            <p:cNvSpPr/>
            <p:nvPr/>
          </p:nvSpPr>
          <p:spPr>
            <a:xfrm>
              <a:off x="2300168" y="2869755"/>
              <a:ext cx="389292" cy="285824"/>
            </a:xfrm>
            <a:custGeom>
              <a:avLst/>
              <a:gdLst>
                <a:gd name="connsiteX0" fmla="*/ 0 w 324410"/>
                <a:gd name="connsiteY0" fmla="*/ 77858 h 389292"/>
                <a:gd name="connsiteX1" fmla="*/ 162205 w 324410"/>
                <a:gd name="connsiteY1" fmla="*/ 77858 h 389292"/>
                <a:gd name="connsiteX2" fmla="*/ 162205 w 324410"/>
                <a:gd name="connsiteY2" fmla="*/ 0 h 389292"/>
                <a:gd name="connsiteX3" fmla="*/ 324410 w 324410"/>
                <a:gd name="connsiteY3" fmla="*/ 194646 h 389292"/>
                <a:gd name="connsiteX4" fmla="*/ 162205 w 324410"/>
                <a:gd name="connsiteY4" fmla="*/ 389292 h 389292"/>
                <a:gd name="connsiteX5" fmla="*/ 162205 w 324410"/>
                <a:gd name="connsiteY5" fmla="*/ 311434 h 389292"/>
                <a:gd name="connsiteX6" fmla="*/ 0 w 324410"/>
                <a:gd name="connsiteY6" fmla="*/ 311434 h 389292"/>
                <a:gd name="connsiteX7" fmla="*/ 0 w 324410"/>
                <a:gd name="connsiteY7" fmla="*/ 77858 h 389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410" h="389292">
                  <a:moveTo>
                    <a:pt x="259528" y="0"/>
                  </a:moveTo>
                  <a:lnTo>
                    <a:pt x="259528" y="194646"/>
                  </a:lnTo>
                  <a:lnTo>
                    <a:pt x="324410" y="194646"/>
                  </a:lnTo>
                  <a:lnTo>
                    <a:pt x="162205" y="389292"/>
                  </a:lnTo>
                  <a:lnTo>
                    <a:pt x="0" y="194646"/>
                  </a:lnTo>
                  <a:lnTo>
                    <a:pt x="64882" y="194646"/>
                  </a:lnTo>
                  <a:lnTo>
                    <a:pt x="64882" y="0"/>
                  </a:lnTo>
                  <a:lnTo>
                    <a:pt x="259528" y="0"/>
                  </a:lnTo>
                  <a:close/>
                </a:path>
              </a:pathLst>
            </a:custGeom>
            <a:solidFill>
              <a:srgbClr val="9AB2B9"/>
            </a:solid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77859" tIns="0" rIns="77857" bIns="97323" numCol="1" spcCol="1270" anchor="ctr" anchorCtr="0">
              <a:noAutofit/>
            </a:bodyPr>
            <a:lstStyle/>
            <a:p>
              <a:pPr algn="ctr" defTabSz="444522">
                <a:lnSpc>
                  <a:spcPct val="90000"/>
                </a:lnSpc>
                <a:spcBef>
                  <a:spcPct val="0"/>
                </a:spcBef>
                <a:spcAft>
                  <a:spcPct val="35000"/>
                </a:spcAft>
                <a:defRPr/>
              </a:pPr>
              <a:endParaRPr lang="en-US" sz="1000">
                <a:solidFill>
                  <a:prstClr val="white"/>
                </a:solidFill>
                <a:latin typeface="Calibri" panose="020F0502020204030204"/>
              </a:endParaRPr>
            </a:p>
          </p:txBody>
        </p:sp>
        <p:sp>
          <p:nvSpPr>
            <p:cNvPr id="8" name="Freeform: Shape 7">
              <a:extLst>
                <a:ext uri="{FF2B5EF4-FFF2-40B4-BE49-F238E27FC236}">
                  <a16:creationId xmlns:a16="http://schemas.microsoft.com/office/drawing/2014/main" id="{6A4C04E5-43AE-0165-472D-E17E4A27B161}"/>
                </a:ext>
              </a:extLst>
            </p:cNvPr>
            <p:cNvSpPr/>
            <p:nvPr/>
          </p:nvSpPr>
          <p:spPr>
            <a:xfrm>
              <a:off x="958453" y="3192585"/>
              <a:ext cx="3072722" cy="1415275"/>
            </a:xfrm>
            <a:custGeom>
              <a:avLst/>
              <a:gdLst>
                <a:gd name="connsiteX0" fmla="*/ 0 w 3072722"/>
                <a:gd name="connsiteY0" fmla="*/ 86509 h 865094"/>
                <a:gd name="connsiteX1" fmla="*/ 86509 w 3072722"/>
                <a:gd name="connsiteY1" fmla="*/ 0 h 865094"/>
                <a:gd name="connsiteX2" fmla="*/ 2986213 w 3072722"/>
                <a:gd name="connsiteY2" fmla="*/ 0 h 865094"/>
                <a:gd name="connsiteX3" fmla="*/ 3072722 w 3072722"/>
                <a:gd name="connsiteY3" fmla="*/ 86509 h 865094"/>
                <a:gd name="connsiteX4" fmla="*/ 3072722 w 3072722"/>
                <a:gd name="connsiteY4" fmla="*/ 778585 h 865094"/>
                <a:gd name="connsiteX5" fmla="*/ 2986213 w 3072722"/>
                <a:gd name="connsiteY5" fmla="*/ 865094 h 865094"/>
                <a:gd name="connsiteX6" fmla="*/ 86509 w 3072722"/>
                <a:gd name="connsiteY6" fmla="*/ 865094 h 865094"/>
                <a:gd name="connsiteX7" fmla="*/ 0 w 3072722"/>
                <a:gd name="connsiteY7" fmla="*/ 778585 h 865094"/>
                <a:gd name="connsiteX8" fmla="*/ 0 w 3072722"/>
                <a:gd name="connsiteY8" fmla="*/ 86509 h 865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2722" h="865094">
                  <a:moveTo>
                    <a:pt x="0" y="86509"/>
                  </a:moveTo>
                  <a:cubicBezTo>
                    <a:pt x="0" y="38731"/>
                    <a:pt x="38731" y="0"/>
                    <a:pt x="86509" y="0"/>
                  </a:cubicBezTo>
                  <a:lnTo>
                    <a:pt x="2986213" y="0"/>
                  </a:lnTo>
                  <a:cubicBezTo>
                    <a:pt x="3033991" y="0"/>
                    <a:pt x="3072722" y="38731"/>
                    <a:pt x="3072722" y="86509"/>
                  </a:cubicBezTo>
                  <a:lnTo>
                    <a:pt x="3072722" y="778585"/>
                  </a:lnTo>
                  <a:cubicBezTo>
                    <a:pt x="3072722" y="826363"/>
                    <a:pt x="3033991" y="865094"/>
                    <a:pt x="2986213" y="865094"/>
                  </a:cubicBezTo>
                  <a:lnTo>
                    <a:pt x="86509" y="865094"/>
                  </a:lnTo>
                  <a:cubicBezTo>
                    <a:pt x="38731" y="865094"/>
                    <a:pt x="0" y="826363"/>
                    <a:pt x="0" y="778585"/>
                  </a:cubicBezTo>
                  <a:lnTo>
                    <a:pt x="0" y="86509"/>
                  </a:lnTo>
                  <a:close/>
                </a:path>
              </a:pathLst>
            </a:custGeom>
            <a:solidFill>
              <a:srgbClr val="425563"/>
            </a:solidFill>
          </p:spPr>
          <p:style>
            <a:lnRef idx="2">
              <a:schemeClr val="lt1">
                <a:hueOff val="0"/>
                <a:satOff val="0"/>
                <a:lumOff val="0"/>
                <a:alphaOff val="0"/>
              </a:schemeClr>
            </a:lnRef>
            <a:fillRef idx="1">
              <a:scrgbClr r="0" g="0" b="0"/>
            </a:fillRef>
            <a:effectRef idx="0">
              <a:schemeClr val="accent2">
                <a:hueOff val="-727682"/>
                <a:satOff val="-41964"/>
                <a:lumOff val="4314"/>
                <a:alphaOff val="0"/>
              </a:schemeClr>
            </a:effectRef>
            <a:fontRef idx="minor">
              <a:schemeClr val="lt1"/>
            </a:fontRef>
          </p:style>
          <p:txBody>
            <a:bodyPr spcFirstLastPara="0" vert="horz" wrap="square" lIns="74868" tIns="74868" rIns="74868" bIns="74868" numCol="1" spcCol="1270" anchor="ctr" anchorCtr="0">
              <a:noAutofit/>
            </a:bodyPr>
            <a:lstStyle/>
            <a:p>
              <a:pPr algn="ctr" defTabSz="577879">
                <a:lnSpc>
                  <a:spcPct val="90000"/>
                </a:lnSpc>
                <a:spcBef>
                  <a:spcPct val="0"/>
                </a:spcBef>
                <a:spcAft>
                  <a:spcPct val="35000"/>
                </a:spcAft>
                <a:defRPr/>
              </a:pPr>
              <a:r>
                <a:rPr lang="en-US" sz="1350" dirty="0">
                  <a:solidFill>
                    <a:prstClr val="white"/>
                  </a:solidFill>
                  <a:latin typeface="Arial" panose="020B0604020202020204" pitchFamily="34" charset="0"/>
                  <a:cs typeface="Arial" panose="020B0604020202020204" pitchFamily="34" charset="0"/>
                </a:rPr>
                <a:t>Answer all health questions, including your height and weight, and ensure that you sign and date the form.  </a:t>
              </a:r>
            </a:p>
            <a:p>
              <a:pPr algn="ctr" defTabSz="577879">
                <a:lnSpc>
                  <a:spcPct val="90000"/>
                </a:lnSpc>
                <a:spcBef>
                  <a:spcPct val="0"/>
                </a:spcBef>
                <a:spcAft>
                  <a:spcPct val="35000"/>
                </a:spcAft>
                <a:defRPr/>
              </a:pPr>
              <a:r>
                <a:rPr lang="en-US" sz="1350" dirty="0">
                  <a:solidFill>
                    <a:prstClr val="white"/>
                  </a:solidFill>
                  <a:latin typeface="Arial" panose="020B0604020202020204" pitchFamily="34" charset="0"/>
                  <a:cs typeface="Arial" panose="020B0604020202020204" pitchFamily="34" charset="0"/>
                </a:rPr>
                <a:t>Note: A penned signature is required, electronic signatures will not             be accepted. </a:t>
              </a:r>
            </a:p>
          </p:txBody>
        </p:sp>
        <p:sp>
          <p:nvSpPr>
            <p:cNvPr id="9" name="Freeform: Shape 8">
              <a:extLst>
                <a:ext uri="{FF2B5EF4-FFF2-40B4-BE49-F238E27FC236}">
                  <a16:creationId xmlns:a16="http://schemas.microsoft.com/office/drawing/2014/main" id="{5A9107B6-E69E-9B52-FE50-1EBC71870D36}"/>
                </a:ext>
              </a:extLst>
            </p:cNvPr>
            <p:cNvSpPr/>
            <p:nvPr/>
          </p:nvSpPr>
          <p:spPr>
            <a:xfrm>
              <a:off x="2300168" y="4663853"/>
              <a:ext cx="389292" cy="293632"/>
            </a:xfrm>
            <a:custGeom>
              <a:avLst/>
              <a:gdLst>
                <a:gd name="connsiteX0" fmla="*/ 0 w 324410"/>
                <a:gd name="connsiteY0" fmla="*/ 77858 h 389292"/>
                <a:gd name="connsiteX1" fmla="*/ 162205 w 324410"/>
                <a:gd name="connsiteY1" fmla="*/ 77858 h 389292"/>
                <a:gd name="connsiteX2" fmla="*/ 162205 w 324410"/>
                <a:gd name="connsiteY2" fmla="*/ 0 h 389292"/>
                <a:gd name="connsiteX3" fmla="*/ 324410 w 324410"/>
                <a:gd name="connsiteY3" fmla="*/ 194646 h 389292"/>
                <a:gd name="connsiteX4" fmla="*/ 162205 w 324410"/>
                <a:gd name="connsiteY4" fmla="*/ 389292 h 389292"/>
                <a:gd name="connsiteX5" fmla="*/ 162205 w 324410"/>
                <a:gd name="connsiteY5" fmla="*/ 311434 h 389292"/>
                <a:gd name="connsiteX6" fmla="*/ 0 w 324410"/>
                <a:gd name="connsiteY6" fmla="*/ 311434 h 389292"/>
                <a:gd name="connsiteX7" fmla="*/ 0 w 324410"/>
                <a:gd name="connsiteY7" fmla="*/ 77858 h 389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410" h="389292">
                  <a:moveTo>
                    <a:pt x="259528" y="0"/>
                  </a:moveTo>
                  <a:lnTo>
                    <a:pt x="259528" y="194646"/>
                  </a:lnTo>
                  <a:lnTo>
                    <a:pt x="324410" y="194646"/>
                  </a:lnTo>
                  <a:lnTo>
                    <a:pt x="162205" y="389292"/>
                  </a:lnTo>
                  <a:lnTo>
                    <a:pt x="0" y="194646"/>
                  </a:lnTo>
                  <a:lnTo>
                    <a:pt x="64882" y="194646"/>
                  </a:lnTo>
                  <a:lnTo>
                    <a:pt x="64882" y="0"/>
                  </a:lnTo>
                  <a:lnTo>
                    <a:pt x="259528" y="0"/>
                  </a:lnTo>
                  <a:close/>
                </a:path>
              </a:pathLst>
            </a:custGeom>
            <a:solidFill>
              <a:srgbClr val="9AB2B9"/>
            </a:solidFill>
          </p:spPr>
          <p:style>
            <a:lnRef idx="0">
              <a:schemeClr val="lt1">
                <a:hueOff val="0"/>
                <a:satOff val="0"/>
                <a:lumOff val="0"/>
                <a:alphaOff val="0"/>
              </a:schemeClr>
            </a:lnRef>
            <a:fillRef idx="1">
              <a:scrgbClr r="0" g="0" b="0"/>
            </a:fillRef>
            <a:effectRef idx="0">
              <a:schemeClr val="accent2">
                <a:hueOff val="-1455363"/>
                <a:satOff val="-83928"/>
                <a:lumOff val="8628"/>
                <a:alphaOff val="0"/>
              </a:schemeClr>
            </a:effectRef>
            <a:fontRef idx="minor">
              <a:schemeClr val="lt1"/>
            </a:fontRef>
          </p:style>
          <p:txBody>
            <a:bodyPr spcFirstLastPara="0" vert="horz" wrap="square" lIns="77859" tIns="0" rIns="77857" bIns="97323" numCol="1" spcCol="1270" anchor="ctr" anchorCtr="0">
              <a:noAutofit/>
            </a:bodyPr>
            <a:lstStyle/>
            <a:p>
              <a:pPr algn="ctr" defTabSz="444522">
                <a:lnSpc>
                  <a:spcPct val="90000"/>
                </a:lnSpc>
                <a:spcBef>
                  <a:spcPct val="0"/>
                </a:spcBef>
                <a:spcAft>
                  <a:spcPct val="35000"/>
                </a:spcAft>
                <a:defRPr/>
              </a:pPr>
              <a:endParaRPr lang="en-US" sz="1000">
                <a:solidFill>
                  <a:prstClr val="white"/>
                </a:solidFill>
                <a:latin typeface="Calibri" panose="020F0502020204030204"/>
              </a:endParaRPr>
            </a:p>
          </p:txBody>
        </p:sp>
        <p:sp>
          <p:nvSpPr>
            <p:cNvPr id="10" name="Freeform: Shape 9">
              <a:extLst>
                <a:ext uri="{FF2B5EF4-FFF2-40B4-BE49-F238E27FC236}">
                  <a16:creationId xmlns:a16="http://schemas.microsoft.com/office/drawing/2014/main" id="{876ED909-F1D4-4D0D-4F5C-E7ADE0D9DE41}"/>
                </a:ext>
              </a:extLst>
            </p:cNvPr>
            <p:cNvSpPr/>
            <p:nvPr/>
          </p:nvSpPr>
          <p:spPr>
            <a:xfrm>
              <a:off x="958453" y="5002308"/>
              <a:ext cx="3072722" cy="1147480"/>
            </a:xfrm>
            <a:custGeom>
              <a:avLst/>
              <a:gdLst>
                <a:gd name="connsiteX0" fmla="*/ 0 w 3072722"/>
                <a:gd name="connsiteY0" fmla="*/ 86509 h 865094"/>
                <a:gd name="connsiteX1" fmla="*/ 86509 w 3072722"/>
                <a:gd name="connsiteY1" fmla="*/ 0 h 865094"/>
                <a:gd name="connsiteX2" fmla="*/ 2986213 w 3072722"/>
                <a:gd name="connsiteY2" fmla="*/ 0 h 865094"/>
                <a:gd name="connsiteX3" fmla="*/ 3072722 w 3072722"/>
                <a:gd name="connsiteY3" fmla="*/ 86509 h 865094"/>
                <a:gd name="connsiteX4" fmla="*/ 3072722 w 3072722"/>
                <a:gd name="connsiteY4" fmla="*/ 778585 h 865094"/>
                <a:gd name="connsiteX5" fmla="*/ 2986213 w 3072722"/>
                <a:gd name="connsiteY5" fmla="*/ 865094 h 865094"/>
                <a:gd name="connsiteX6" fmla="*/ 86509 w 3072722"/>
                <a:gd name="connsiteY6" fmla="*/ 865094 h 865094"/>
                <a:gd name="connsiteX7" fmla="*/ 0 w 3072722"/>
                <a:gd name="connsiteY7" fmla="*/ 778585 h 865094"/>
                <a:gd name="connsiteX8" fmla="*/ 0 w 3072722"/>
                <a:gd name="connsiteY8" fmla="*/ 86509 h 865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2722" h="865094">
                  <a:moveTo>
                    <a:pt x="0" y="86509"/>
                  </a:moveTo>
                  <a:cubicBezTo>
                    <a:pt x="0" y="38731"/>
                    <a:pt x="38731" y="0"/>
                    <a:pt x="86509" y="0"/>
                  </a:cubicBezTo>
                  <a:lnTo>
                    <a:pt x="2986213" y="0"/>
                  </a:lnTo>
                  <a:cubicBezTo>
                    <a:pt x="3033991" y="0"/>
                    <a:pt x="3072722" y="38731"/>
                    <a:pt x="3072722" y="86509"/>
                  </a:cubicBezTo>
                  <a:lnTo>
                    <a:pt x="3072722" y="778585"/>
                  </a:lnTo>
                  <a:cubicBezTo>
                    <a:pt x="3072722" y="826363"/>
                    <a:pt x="3033991" y="865094"/>
                    <a:pt x="2986213" y="865094"/>
                  </a:cubicBezTo>
                  <a:lnTo>
                    <a:pt x="86509" y="865094"/>
                  </a:lnTo>
                  <a:cubicBezTo>
                    <a:pt x="38731" y="865094"/>
                    <a:pt x="0" y="826363"/>
                    <a:pt x="0" y="778585"/>
                  </a:cubicBezTo>
                  <a:lnTo>
                    <a:pt x="0" y="86509"/>
                  </a:lnTo>
                  <a:close/>
                </a:path>
              </a:pathLst>
            </a:custGeom>
            <a:solidFill>
              <a:srgbClr val="425563"/>
            </a:solidFill>
          </p:spPr>
          <p:style>
            <a:lnRef idx="2">
              <a:schemeClr val="lt1">
                <a:hueOff val="0"/>
                <a:satOff val="0"/>
                <a:lumOff val="0"/>
                <a:alphaOff val="0"/>
              </a:schemeClr>
            </a:lnRef>
            <a:fillRef idx="1">
              <a:scrgbClr r="0" g="0" b="0"/>
            </a:fillRef>
            <a:effectRef idx="0">
              <a:schemeClr val="accent2">
                <a:hueOff val="-1455363"/>
                <a:satOff val="-83928"/>
                <a:lumOff val="8628"/>
                <a:alphaOff val="0"/>
              </a:schemeClr>
            </a:effectRef>
            <a:fontRef idx="minor">
              <a:schemeClr val="lt1"/>
            </a:fontRef>
          </p:style>
          <p:txBody>
            <a:bodyPr spcFirstLastPara="0" vert="horz" wrap="square" lIns="71058" tIns="71058" rIns="71058" bIns="71058" numCol="1" spcCol="1270" anchor="ctr" anchorCtr="0">
              <a:noAutofit/>
            </a:bodyPr>
            <a:lstStyle/>
            <a:p>
              <a:pPr algn="ctr" defTabSz="533427">
                <a:lnSpc>
                  <a:spcPct val="90000"/>
                </a:lnSpc>
                <a:spcBef>
                  <a:spcPct val="0"/>
                </a:spcBef>
                <a:spcAft>
                  <a:spcPct val="35000"/>
                </a:spcAft>
                <a:defRPr/>
              </a:pPr>
              <a:r>
                <a:rPr lang="en-US" sz="1350" b="1" dirty="0">
                  <a:solidFill>
                    <a:prstClr val="white"/>
                  </a:solidFill>
                  <a:latin typeface="Arial" panose="020B0604020202020204" pitchFamily="34" charset="0"/>
                  <a:cs typeface="Arial" panose="020B0604020202020204" pitchFamily="34" charset="0"/>
                </a:rPr>
                <a:t>Return completed forms                            to Ochs via:</a:t>
              </a:r>
            </a:p>
            <a:p>
              <a:pPr defTabSz="533427">
                <a:lnSpc>
                  <a:spcPct val="90000"/>
                </a:lnSpc>
                <a:spcBef>
                  <a:spcPct val="0"/>
                </a:spcBef>
                <a:spcAft>
                  <a:spcPct val="35000"/>
                </a:spcAft>
                <a:defRPr/>
              </a:pPr>
              <a:r>
                <a:rPr lang="en-US" sz="1350" dirty="0">
                  <a:solidFill>
                    <a:prstClr val="white"/>
                  </a:solidFill>
                  <a:latin typeface="Arial" panose="020B0604020202020204" pitchFamily="34" charset="0"/>
                  <a:cs typeface="Arial" panose="020B0604020202020204" pitchFamily="34" charset="0"/>
                </a:rPr>
                <a:t>Email:	ochs@ochsinc.com (preferred)</a:t>
              </a:r>
            </a:p>
            <a:p>
              <a:pPr defTabSz="533427">
                <a:lnSpc>
                  <a:spcPct val="90000"/>
                </a:lnSpc>
                <a:spcBef>
                  <a:spcPct val="0"/>
                </a:spcBef>
                <a:spcAft>
                  <a:spcPct val="35000"/>
                </a:spcAft>
                <a:defRPr/>
              </a:pPr>
              <a:r>
                <a:rPr lang="en-US" sz="1350" dirty="0">
                  <a:solidFill>
                    <a:prstClr val="white"/>
                  </a:solidFill>
                  <a:latin typeface="Arial" panose="020B0604020202020204" pitchFamily="34" charset="0"/>
                  <a:cs typeface="Arial" panose="020B0604020202020204" pitchFamily="34" charset="0"/>
                </a:rPr>
                <a:t>Fax: 	651-665-3791</a:t>
              </a:r>
            </a:p>
          </p:txBody>
        </p:sp>
      </p:grpSp>
    </p:spTree>
    <p:extLst>
      <p:ext uri="{BB962C8B-B14F-4D97-AF65-F5344CB8AC3E}">
        <p14:creationId xmlns:p14="http://schemas.microsoft.com/office/powerpoint/2010/main" val="2453860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997D4CE-A86C-B503-CDEC-F255E63757DA}"/>
              </a:ext>
            </a:extLst>
          </p:cNvPr>
          <p:cNvSpPr txBox="1"/>
          <p:nvPr/>
        </p:nvSpPr>
        <p:spPr>
          <a:xfrm>
            <a:off x="6947744" y="1143907"/>
            <a:ext cx="3235983" cy="1861799"/>
          </a:xfrm>
          <a:prstGeom prst="rect">
            <a:avLst/>
          </a:prstGeom>
        </p:spPr>
        <p:txBody>
          <a:bodyPr vert="horz" lIns="91440" tIns="45720" rIns="91440" bIns="45720" rtlCol="0" anchor="b">
            <a:noAutofit/>
          </a:bodyPr>
          <a:lstStyle/>
          <a:p>
            <a:pPr defTabSz="914446">
              <a:lnSpc>
                <a:spcPct val="90000"/>
              </a:lnSpc>
              <a:spcBef>
                <a:spcPct val="0"/>
              </a:spcBef>
              <a:spcAft>
                <a:spcPts val="600"/>
              </a:spcAft>
              <a:defRPr/>
            </a:pPr>
            <a:r>
              <a:rPr lang="en-US" sz="3000" b="1" dirty="0">
                <a:solidFill>
                  <a:srgbClr val="425563"/>
                </a:solidFill>
                <a:latin typeface="Arial" panose="020B0604020202020204" pitchFamily="34" charset="0"/>
                <a:cs typeface="Arial" panose="020B0604020202020204" pitchFamily="34" charset="0"/>
              </a:rPr>
              <a:t>How Will Securian Communicate Underwriting Decisions? </a:t>
            </a:r>
          </a:p>
        </p:txBody>
      </p:sp>
      <p:pic>
        <p:nvPicPr>
          <p:cNvPr id="4" name="Picture 3">
            <a:extLst>
              <a:ext uri="{FF2B5EF4-FFF2-40B4-BE49-F238E27FC236}">
                <a16:creationId xmlns:a16="http://schemas.microsoft.com/office/drawing/2014/main" id="{8A608054-E9A9-9F8C-9552-E91EFB26F25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24001" y="10"/>
            <a:ext cx="4851489"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8" name="TextBox 7">
            <a:extLst>
              <a:ext uri="{FF2B5EF4-FFF2-40B4-BE49-F238E27FC236}">
                <a16:creationId xmlns:a16="http://schemas.microsoft.com/office/drawing/2014/main" id="{DD1D0DDC-94CD-8462-D7D4-A9BCC8818931}"/>
              </a:ext>
            </a:extLst>
          </p:cNvPr>
          <p:cNvSpPr txBox="1"/>
          <p:nvPr/>
        </p:nvSpPr>
        <p:spPr>
          <a:xfrm>
            <a:off x="6965673" y="3178974"/>
            <a:ext cx="2698281" cy="2960571"/>
          </a:xfrm>
          <a:prstGeom prst="rect">
            <a:avLst/>
          </a:prstGeom>
        </p:spPr>
        <p:txBody>
          <a:bodyPr vert="horz" lIns="91440" tIns="45720" rIns="91440" bIns="45720" rtlCol="0" anchor="t">
            <a:normAutofit/>
          </a:bodyPr>
          <a:lstStyle/>
          <a:p>
            <a:pPr defTabSz="914446">
              <a:spcAft>
                <a:spcPts val="600"/>
              </a:spcAft>
            </a:pPr>
            <a:r>
              <a:rPr lang="en-US" sz="1500" b="1" dirty="0">
                <a:solidFill>
                  <a:srgbClr val="000000"/>
                </a:solidFill>
                <a:latin typeface="Arial" panose="020B0604020202020204" pitchFamily="34" charset="0"/>
                <a:cs typeface="Arial" panose="020B0604020202020204" pitchFamily="34" charset="0"/>
              </a:rPr>
              <a:t>For e</a:t>
            </a:r>
            <a:r>
              <a:rPr lang="en-US" sz="1500" b="1" dirty="0" err="1">
                <a:solidFill>
                  <a:srgbClr val="000000"/>
                </a:solidFill>
                <a:latin typeface="Arial" panose="020B0604020202020204" pitchFamily="34" charset="0"/>
                <a:cs typeface="Arial" panose="020B0604020202020204" pitchFamily="34" charset="0"/>
              </a:rPr>
              <a:t>mployees</a:t>
            </a:r>
            <a:r>
              <a:rPr lang="en-US" sz="1500" b="1" dirty="0">
                <a:solidFill>
                  <a:srgbClr val="000000"/>
                </a:solidFill>
                <a:latin typeface="Arial" panose="020B0604020202020204" pitchFamily="34" charset="0"/>
                <a:cs typeface="Arial" panose="020B0604020202020204" pitchFamily="34" charset="0"/>
              </a:rPr>
              <a:t>:                                                    </a:t>
            </a:r>
          </a:p>
          <a:p>
            <a:pPr marL="285764" indent="-285764" defTabSz="914446">
              <a:spcAft>
                <a:spcPts val="600"/>
              </a:spcAft>
              <a:buClr>
                <a:srgbClr val="C00000"/>
              </a:buClr>
              <a:buFont typeface="Wingdings" panose="05000000000000000000" pitchFamily="2" charset="2"/>
              <a:buChar char="ü"/>
            </a:pPr>
            <a:r>
              <a:rPr lang="en-US" sz="1500" dirty="0">
                <a:solidFill>
                  <a:srgbClr val="000000"/>
                </a:solidFill>
                <a:latin typeface="Arial" panose="020B0604020202020204" pitchFamily="34" charset="0"/>
                <a:cs typeface="Arial" panose="020B0604020202020204" pitchFamily="34" charset="0"/>
              </a:rPr>
              <a:t>Medical underwriting decisions and/or requests for additional information will be sent via mail. </a:t>
            </a:r>
          </a:p>
          <a:p>
            <a:pPr defTabSz="914446">
              <a:lnSpc>
                <a:spcPct val="110000"/>
              </a:lnSpc>
              <a:spcAft>
                <a:spcPts val="600"/>
              </a:spcAft>
            </a:pPr>
            <a:r>
              <a:rPr lang="en-US" sz="1500" b="1" dirty="0">
                <a:solidFill>
                  <a:srgbClr val="000000"/>
                </a:solidFill>
                <a:latin typeface="Arial" panose="020B0604020202020204" pitchFamily="34" charset="0"/>
                <a:cs typeface="Arial" panose="020B0604020202020204" pitchFamily="34" charset="0"/>
              </a:rPr>
              <a:t>For employers:</a:t>
            </a:r>
          </a:p>
          <a:p>
            <a:pPr marL="285764" indent="-285764" defTabSz="914446">
              <a:spcAft>
                <a:spcPts val="600"/>
              </a:spcAft>
              <a:buClr>
                <a:srgbClr val="C00000"/>
              </a:buClr>
              <a:buFont typeface="Wingdings" panose="05000000000000000000" pitchFamily="2" charset="2"/>
              <a:buChar char="ü"/>
            </a:pPr>
            <a:r>
              <a:rPr lang="en-US" sz="1500" dirty="0">
                <a:solidFill>
                  <a:srgbClr val="000000"/>
                </a:solidFill>
                <a:latin typeface="Arial" panose="020B0604020202020204" pitchFamily="34" charset="0"/>
                <a:cs typeface="Arial" panose="020B0604020202020204" pitchFamily="34" charset="0"/>
              </a:rPr>
              <a:t>Medical underwriting decisions will be viewable through the </a:t>
            </a:r>
            <a:r>
              <a:rPr lang="en-US" sz="1500" dirty="0" err="1">
                <a:solidFill>
                  <a:srgbClr val="000000"/>
                </a:solidFill>
                <a:latin typeface="Arial" panose="020B0604020202020204" pitchFamily="34" charset="0"/>
                <a:cs typeface="Arial" panose="020B0604020202020204" pitchFamily="34" charset="0"/>
              </a:rPr>
              <a:t>LifeBenefitsExtra</a:t>
            </a:r>
            <a:r>
              <a:rPr lang="en-US" sz="1500" dirty="0">
                <a:solidFill>
                  <a:srgbClr val="000000"/>
                </a:solidFill>
                <a:latin typeface="Arial" panose="020B0604020202020204" pitchFamily="34" charset="0"/>
                <a:cs typeface="Arial" panose="020B0604020202020204" pitchFamily="34" charset="0"/>
              </a:rPr>
              <a:t> portal. </a:t>
            </a:r>
          </a:p>
          <a:p>
            <a:pPr indent="-228611" defTabSz="914446">
              <a:lnSpc>
                <a:spcPct val="90000"/>
              </a:lnSpc>
              <a:spcAft>
                <a:spcPts val="600"/>
              </a:spcAft>
              <a:buFont typeface="Arial" panose="020B0604020202020204" pitchFamily="34" charset="0"/>
              <a:buChar char="•"/>
            </a:pPr>
            <a:endParaRPr lang="en-US" sz="1400" dirty="0">
              <a:solidFill>
                <a:srgbClr val="636466"/>
              </a:solidFill>
              <a:latin typeface="Arial" panose="020B0604020202020204"/>
            </a:endParaRPr>
          </a:p>
        </p:txBody>
      </p:sp>
    </p:spTree>
    <p:extLst>
      <p:ext uri="{BB962C8B-B14F-4D97-AF65-F5344CB8AC3E}">
        <p14:creationId xmlns:p14="http://schemas.microsoft.com/office/powerpoint/2010/main" val="429397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612B3-4471-FA91-6F7E-E7F1759F3A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483454-57EE-377E-CFED-D4F77564FD3E}"/>
              </a:ext>
            </a:extLst>
          </p:cNvPr>
          <p:cNvSpPr>
            <a:spLocks noGrp="1"/>
          </p:cNvSpPr>
          <p:nvPr>
            <p:ph type="ctrTitle"/>
          </p:nvPr>
        </p:nvSpPr>
        <p:spPr>
          <a:xfrm>
            <a:off x="680322" y="2733709"/>
            <a:ext cx="6752110" cy="1373070"/>
          </a:xfrm>
        </p:spPr>
        <p:txBody>
          <a:bodyPr anchor="ctr">
            <a:normAutofit/>
          </a:bodyPr>
          <a:lstStyle/>
          <a:p>
            <a:r>
              <a:rPr lang="en-US" dirty="0"/>
              <a:t>NEW BENEFITS</a:t>
            </a:r>
          </a:p>
        </p:txBody>
      </p:sp>
      <p:sp>
        <p:nvSpPr>
          <p:cNvPr id="3" name="Explosion: 14 Points 2">
            <a:extLst>
              <a:ext uri="{FF2B5EF4-FFF2-40B4-BE49-F238E27FC236}">
                <a16:creationId xmlns:a16="http://schemas.microsoft.com/office/drawing/2014/main" id="{5C3CB650-4770-8912-66DF-61E97319C949}"/>
              </a:ext>
            </a:extLst>
          </p:cNvPr>
          <p:cNvSpPr/>
          <p:nvPr/>
        </p:nvSpPr>
        <p:spPr>
          <a:xfrm>
            <a:off x="8761094" y="903430"/>
            <a:ext cx="2225804" cy="1210660"/>
          </a:xfrm>
          <a:prstGeom prst="irregularSeal2">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8A2ECF1-C6E4-3B75-BC0C-DF618AD9CEF0}"/>
              </a:ext>
            </a:extLst>
          </p:cNvPr>
          <p:cNvSpPr txBox="1"/>
          <p:nvPr/>
        </p:nvSpPr>
        <p:spPr>
          <a:xfrm>
            <a:off x="9412562" y="1324094"/>
            <a:ext cx="922867" cy="369332"/>
          </a:xfrm>
          <a:prstGeom prst="rect">
            <a:avLst/>
          </a:prstGeom>
          <a:noFill/>
        </p:spPr>
        <p:txBody>
          <a:bodyPr wrap="square" rtlCol="0">
            <a:spAutoFit/>
          </a:bodyPr>
          <a:lstStyle/>
          <a:p>
            <a:r>
              <a:rPr lang="en-US" dirty="0"/>
              <a:t>NEW!</a:t>
            </a:r>
          </a:p>
        </p:txBody>
      </p:sp>
    </p:spTree>
    <p:extLst>
      <p:ext uri="{BB962C8B-B14F-4D97-AF65-F5344CB8AC3E}">
        <p14:creationId xmlns:p14="http://schemas.microsoft.com/office/powerpoint/2010/main" val="4151870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2025-26 Benefit Changes</a:t>
            </a:r>
          </a:p>
        </p:txBody>
      </p:sp>
      <p:sp>
        <p:nvSpPr>
          <p:cNvPr id="4" name="Content Placeholder 2"/>
          <p:cNvSpPr txBox="1">
            <a:spLocks/>
          </p:cNvSpPr>
          <p:nvPr/>
        </p:nvSpPr>
        <p:spPr>
          <a:xfrm>
            <a:off x="832721" y="2213227"/>
            <a:ext cx="9613861" cy="446278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dirty="0"/>
              <a:t>Medical/Rx</a:t>
            </a:r>
          </a:p>
          <a:p>
            <a:pPr lvl="1"/>
            <a:r>
              <a:rPr lang="en-US" dirty="0"/>
              <a:t>Increase In-Network HDHP Deductible and Maximum Out-of-Pocket from $3,200/$6,400 to $3,300/$6,600</a:t>
            </a:r>
          </a:p>
          <a:p>
            <a:pPr lvl="1"/>
            <a:r>
              <a:rPr lang="en-US" dirty="0"/>
              <a:t>Add expanded preventive medications to HDHP</a:t>
            </a:r>
          </a:p>
          <a:p>
            <a:pPr lvl="1"/>
            <a:r>
              <a:rPr lang="en-US" dirty="0"/>
              <a:t>Add 3D coverage for mammograms from all in-network providers/facilities</a:t>
            </a:r>
          </a:p>
          <a:p>
            <a:r>
              <a:rPr lang="en-US" dirty="0"/>
              <a:t>Wellness</a:t>
            </a:r>
          </a:p>
          <a:p>
            <a:pPr lvl="1"/>
            <a:r>
              <a:rPr lang="en-US" dirty="0"/>
              <a:t>Add Personify Health Coaching</a:t>
            </a:r>
          </a:p>
          <a:p>
            <a:r>
              <a:rPr lang="en-US" dirty="0"/>
              <a:t>Supplemental Life Insurance</a:t>
            </a:r>
          </a:p>
          <a:p>
            <a:pPr lvl="1"/>
            <a:r>
              <a:rPr lang="en-US" dirty="0"/>
              <a:t>One-Time OE Opportunity</a:t>
            </a:r>
          </a:p>
          <a:p>
            <a:r>
              <a:rPr lang="en-US" dirty="0"/>
              <a:t>FSA/HSA Administrator - Inspira</a:t>
            </a:r>
          </a:p>
          <a:p>
            <a:r>
              <a:rPr lang="en-US" dirty="0"/>
              <a:t>Marketplace</a:t>
            </a:r>
          </a:p>
          <a:p>
            <a:r>
              <a:rPr lang="en-US" dirty="0"/>
              <a:t>Voluntary Benefits</a:t>
            </a:r>
          </a:p>
          <a:p>
            <a:pPr marL="457200" lvl="1" indent="0" algn="ctr">
              <a:buNone/>
            </a:pPr>
            <a:endParaRPr lang="en-US" dirty="0"/>
          </a:p>
          <a:p>
            <a:pPr marL="457200" lvl="1" indent="0" algn="ctr">
              <a:buNone/>
            </a:pPr>
            <a:endParaRPr lang="en-US" dirty="0"/>
          </a:p>
          <a:p>
            <a:pPr marL="457200" lvl="1" indent="0" algn="ctr">
              <a:buNone/>
            </a:pPr>
            <a:endParaRPr lang="en-US" dirty="0"/>
          </a:p>
          <a:p>
            <a:pPr marL="914400" lvl="2" indent="0">
              <a:buFont typeface="Arial" panose="020B0604020202020204" pitchFamily="34" charset="0"/>
              <a:buNone/>
            </a:pPr>
            <a:endParaRPr lang="en-US" dirty="0"/>
          </a:p>
          <a:p>
            <a:pPr lvl="1"/>
            <a:endParaRPr lang="en-US" dirty="0"/>
          </a:p>
        </p:txBody>
      </p:sp>
      <p:pic>
        <p:nvPicPr>
          <p:cNvPr id="5" name="Picture 4" descr="Change List Pin · Free image on Pixab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71451">
            <a:off x="9070738" y="643752"/>
            <a:ext cx="2751685" cy="1960575"/>
          </a:xfrm>
          <a:prstGeom prst="rect">
            <a:avLst/>
          </a:prstGeom>
        </p:spPr>
      </p:pic>
    </p:spTree>
    <p:extLst>
      <p:ext uri="{BB962C8B-B14F-4D97-AF65-F5344CB8AC3E}">
        <p14:creationId xmlns:p14="http://schemas.microsoft.com/office/powerpoint/2010/main" val="4073443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06945-EEF6-3991-1F20-5B38277E03FC}"/>
              </a:ext>
            </a:extLst>
          </p:cNvPr>
          <p:cNvSpPr>
            <a:spLocks noGrp="1"/>
          </p:cNvSpPr>
          <p:nvPr>
            <p:ph type="title"/>
          </p:nvPr>
        </p:nvSpPr>
        <p:spPr/>
        <p:txBody>
          <a:bodyPr/>
          <a:lstStyle/>
          <a:p>
            <a:r>
              <a:rPr lang="en-US" dirty="0"/>
              <a:t>GALLAGHER MARKETPLACE</a:t>
            </a:r>
          </a:p>
        </p:txBody>
      </p:sp>
      <p:sp>
        <p:nvSpPr>
          <p:cNvPr id="3" name="Content Placeholder 2">
            <a:extLst>
              <a:ext uri="{FF2B5EF4-FFF2-40B4-BE49-F238E27FC236}">
                <a16:creationId xmlns:a16="http://schemas.microsoft.com/office/drawing/2014/main" id="{1CEE91B4-8FC8-A343-D7AF-D087701F40DF}"/>
              </a:ext>
            </a:extLst>
          </p:cNvPr>
          <p:cNvSpPr>
            <a:spLocks noGrp="1"/>
          </p:cNvSpPr>
          <p:nvPr>
            <p:ph idx="1"/>
          </p:nvPr>
        </p:nvSpPr>
        <p:spPr>
          <a:xfrm>
            <a:off x="680321" y="2336873"/>
            <a:ext cx="9613861" cy="4259236"/>
          </a:xfrm>
        </p:spPr>
        <p:txBody>
          <a:bodyPr/>
          <a:lstStyle/>
          <a:p>
            <a:r>
              <a:rPr lang="en-US" dirty="0"/>
              <a:t>Access to Gallagher Marketplace</a:t>
            </a:r>
          </a:p>
          <a:p>
            <a:r>
              <a:rPr lang="en-US" dirty="0"/>
              <a:t>Additional Discounted Benefits</a:t>
            </a:r>
          </a:p>
          <a:p>
            <a:pPr lvl="1"/>
            <a:r>
              <a:rPr lang="en-US" dirty="0"/>
              <a:t>Home and Auto Insurance</a:t>
            </a:r>
          </a:p>
          <a:p>
            <a:pPr lvl="1"/>
            <a:r>
              <a:rPr lang="en-US" dirty="0"/>
              <a:t>Boat, RV or Renters Insurance</a:t>
            </a:r>
          </a:p>
          <a:p>
            <a:pPr lvl="1"/>
            <a:r>
              <a:rPr lang="en-US" dirty="0"/>
              <a:t>Pet Insurance</a:t>
            </a:r>
          </a:p>
          <a:p>
            <a:pPr lvl="1"/>
            <a:r>
              <a:rPr lang="en-US" dirty="0"/>
              <a:t>And more…</a:t>
            </a:r>
          </a:p>
          <a:p>
            <a:r>
              <a:rPr lang="en-US" dirty="0"/>
              <a:t>Enroll Anytime</a:t>
            </a:r>
          </a:p>
          <a:p>
            <a:r>
              <a:rPr lang="en-US" dirty="0"/>
              <a:t>Simple Enrollment Process with Payment Options</a:t>
            </a:r>
          </a:p>
          <a:p>
            <a:r>
              <a:rPr lang="en-US" dirty="0"/>
              <a:t>Easily Compare Rates from Multiple Carriers</a:t>
            </a:r>
          </a:p>
          <a:p>
            <a:pPr marL="0" indent="0">
              <a:buNone/>
            </a:pPr>
            <a:endParaRPr lang="en-US" dirty="0"/>
          </a:p>
          <a:p>
            <a:endParaRPr lang="en-US" dirty="0"/>
          </a:p>
          <a:p>
            <a:pPr lvl="1"/>
            <a:endParaRPr lang="en-US" dirty="0"/>
          </a:p>
        </p:txBody>
      </p:sp>
    </p:spTree>
    <p:extLst>
      <p:ext uri="{BB962C8B-B14F-4D97-AF65-F5344CB8AC3E}">
        <p14:creationId xmlns:p14="http://schemas.microsoft.com/office/powerpoint/2010/main" val="2909494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73FE8-1193-CE1A-CBB7-2B7C2AE101B9}"/>
              </a:ext>
            </a:extLst>
          </p:cNvPr>
          <p:cNvSpPr>
            <a:spLocks noGrp="1"/>
          </p:cNvSpPr>
          <p:nvPr>
            <p:ph type="title"/>
          </p:nvPr>
        </p:nvSpPr>
        <p:spPr/>
        <p:txBody>
          <a:bodyPr/>
          <a:lstStyle/>
          <a:p>
            <a:r>
              <a:rPr lang="en-US" dirty="0"/>
              <a:t>GALLAGHER MARKETPLACE</a:t>
            </a:r>
          </a:p>
        </p:txBody>
      </p:sp>
      <p:sp>
        <p:nvSpPr>
          <p:cNvPr id="4" name="TextBox 3">
            <a:extLst>
              <a:ext uri="{FF2B5EF4-FFF2-40B4-BE49-F238E27FC236}">
                <a16:creationId xmlns:a16="http://schemas.microsoft.com/office/drawing/2014/main" id="{8491D08B-3209-E80E-4BB0-A843C161823D}"/>
              </a:ext>
            </a:extLst>
          </p:cNvPr>
          <p:cNvSpPr txBox="1"/>
          <p:nvPr/>
        </p:nvSpPr>
        <p:spPr>
          <a:xfrm>
            <a:off x="173821" y="6378606"/>
            <a:ext cx="7294418" cy="369332"/>
          </a:xfrm>
          <a:prstGeom prst="rect">
            <a:avLst/>
          </a:prstGeom>
          <a:noFill/>
        </p:spPr>
        <p:txBody>
          <a:bodyPr wrap="square" rtlCol="0">
            <a:spAutoFit/>
          </a:bodyPr>
          <a:lstStyle/>
          <a:p>
            <a:r>
              <a:rPr lang="en-US" dirty="0"/>
              <a:t>When prompted to enter your employer’s name, please use AzMT.</a:t>
            </a:r>
          </a:p>
        </p:txBody>
      </p:sp>
      <p:pic>
        <p:nvPicPr>
          <p:cNvPr id="2051" name="Picture 3">
            <a:extLst>
              <a:ext uri="{FF2B5EF4-FFF2-40B4-BE49-F238E27FC236}">
                <a16:creationId xmlns:a16="http://schemas.microsoft.com/office/drawing/2014/main" id="{065BA05F-B40C-7DBD-9727-13978A9A49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369" y="2280371"/>
            <a:ext cx="9071262" cy="287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3349466-3F58-B651-BBED-53B133D2C97C}"/>
              </a:ext>
            </a:extLst>
          </p:cNvPr>
          <p:cNvSpPr txBox="1"/>
          <p:nvPr/>
        </p:nvSpPr>
        <p:spPr>
          <a:xfrm>
            <a:off x="3411119" y="5177236"/>
            <a:ext cx="6094268" cy="951030"/>
          </a:xfrm>
          <a:prstGeom prst="rect">
            <a:avLst/>
          </a:prstGeom>
          <a:noFill/>
        </p:spPr>
        <p:txBody>
          <a:bodyPr wrap="square">
            <a:spAutoFit/>
          </a:bodyPr>
          <a:lstStyle/>
          <a:p>
            <a:pPr marL="0" marR="0" algn="ctr">
              <a:lnSpc>
                <a:spcPct val="105000"/>
              </a:lnSpc>
            </a:pPr>
            <a:r>
              <a:rPr lang="en-US" sz="1800" b="1" dirty="0">
                <a:effectLst/>
                <a:latin typeface="Calibri" panose="020F0502020204030204" pitchFamily="34" charset="0"/>
                <a:ea typeface="Aptos" panose="020B0004020202020204" pitchFamily="34" charset="0"/>
                <a:cs typeface="Aptos" panose="020B0004020202020204" pitchFamily="34" charset="0"/>
              </a:rPr>
              <a:t>All programs are portable so you can keep the coverage no matter where life takes you</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algn="ctr"/>
            <a:r>
              <a:rPr lang="en-US" sz="1800" dirty="0">
                <a:effectLst/>
                <a:latin typeface="Calibri" panose="020F0502020204030204" pitchFamily="34" charset="0"/>
                <a:ea typeface="Aptos" panose="020B0004020202020204" pitchFamily="34" charset="0"/>
              </a:rPr>
              <a:t>Visit </a:t>
            </a:r>
            <a:r>
              <a:rPr lang="en-US" sz="1800" u="sng" dirty="0">
                <a:effectLst/>
                <a:latin typeface="Calibri" panose="020F0502020204030204" pitchFamily="34" charset="0"/>
                <a:ea typeface="Aptos" panose="020B0004020202020204" pitchFamily="34" charset="0"/>
                <a:hlinkClick r:id="rId3">
                  <a:extLst>
                    <a:ext uri="{A12FA001-AC4F-418D-AE19-62706E023703}">
                      <ahyp:hlinkClr xmlns:ahyp="http://schemas.microsoft.com/office/drawing/2018/hyperlinkcolor" val="tx"/>
                    </a:ext>
                  </a:extLst>
                </a:hlinkClick>
              </a:rPr>
              <a:t>Gallagher Marketplace </a:t>
            </a:r>
            <a:r>
              <a:rPr lang="en-US" sz="1800" dirty="0">
                <a:effectLst/>
                <a:latin typeface="Calibri" panose="020F0502020204030204" pitchFamily="34" charset="0"/>
                <a:ea typeface="Aptos" panose="020B0004020202020204" pitchFamily="34" charset="0"/>
              </a:rPr>
              <a:t> to get started.</a:t>
            </a:r>
            <a:endParaRPr lang="en-US" dirty="0"/>
          </a:p>
        </p:txBody>
      </p:sp>
    </p:spTree>
    <p:extLst>
      <p:ext uri="{BB962C8B-B14F-4D97-AF65-F5344CB8AC3E}">
        <p14:creationId xmlns:p14="http://schemas.microsoft.com/office/powerpoint/2010/main" val="127603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6FA26-947B-4E0F-C43C-1F6ACF508F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5C6180-0C93-2EE3-6738-A78C511C42DF}"/>
              </a:ext>
            </a:extLst>
          </p:cNvPr>
          <p:cNvSpPr>
            <a:spLocks noGrp="1"/>
          </p:cNvSpPr>
          <p:nvPr>
            <p:ph type="title"/>
          </p:nvPr>
        </p:nvSpPr>
        <p:spPr/>
        <p:txBody>
          <a:bodyPr/>
          <a:lstStyle/>
          <a:p>
            <a:r>
              <a:rPr lang="en-US" dirty="0"/>
              <a:t>VOLUNTARY BENEFITS</a:t>
            </a:r>
          </a:p>
        </p:txBody>
      </p:sp>
      <p:sp>
        <p:nvSpPr>
          <p:cNvPr id="5" name="Content Placeholder 4">
            <a:extLst>
              <a:ext uri="{FF2B5EF4-FFF2-40B4-BE49-F238E27FC236}">
                <a16:creationId xmlns:a16="http://schemas.microsoft.com/office/drawing/2014/main" id="{D8DBAA01-A7B5-13AD-E9DF-8736F1D057B0}"/>
              </a:ext>
            </a:extLst>
          </p:cNvPr>
          <p:cNvSpPr>
            <a:spLocks noGrp="1"/>
          </p:cNvSpPr>
          <p:nvPr>
            <p:ph idx="1"/>
          </p:nvPr>
        </p:nvSpPr>
        <p:spPr/>
        <p:txBody>
          <a:bodyPr/>
          <a:lstStyle/>
          <a:p>
            <a:r>
              <a:rPr lang="en-US" dirty="0"/>
              <a:t>Group Accident Plan</a:t>
            </a:r>
          </a:p>
          <a:p>
            <a:pPr lvl="1"/>
            <a:r>
              <a:rPr lang="en-US" sz="2000" dirty="0"/>
              <a:t>The Group Accident Plan is available through Securian and provides coverage for covered injuries and services.</a:t>
            </a:r>
          </a:p>
          <a:p>
            <a:pPr lvl="1"/>
            <a:endParaRPr lang="en-US" dirty="0"/>
          </a:p>
          <a:p>
            <a:pPr lvl="1"/>
            <a:endParaRPr lang="en-US" dirty="0"/>
          </a:p>
        </p:txBody>
      </p:sp>
      <p:pic>
        <p:nvPicPr>
          <p:cNvPr id="6" name="Picture 5">
            <a:extLst>
              <a:ext uri="{FF2B5EF4-FFF2-40B4-BE49-F238E27FC236}">
                <a16:creationId xmlns:a16="http://schemas.microsoft.com/office/drawing/2014/main" id="{5FD980A1-246D-F36B-E124-1E0051393DA3}"/>
              </a:ext>
            </a:extLst>
          </p:cNvPr>
          <p:cNvPicPr>
            <a:picLocks noChangeAspect="1"/>
          </p:cNvPicPr>
          <p:nvPr/>
        </p:nvPicPr>
        <p:blipFill>
          <a:blip r:embed="rId2"/>
          <a:stretch>
            <a:fillRect/>
          </a:stretch>
        </p:blipFill>
        <p:spPr>
          <a:xfrm>
            <a:off x="9425349" y="2226561"/>
            <a:ext cx="1914525" cy="619125"/>
          </a:xfrm>
          <a:prstGeom prst="rect">
            <a:avLst/>
          </a:prstGeom>
        </p:spPr>
      </p:pic>
      <p:graphicFrame>
        <p:nvGraphicFramePr>
          <p:cNvPr id="8" name="Table 7"/>
          <p:cNvGraphicFramePr>
            <a:graphicFrameLocks noGrp="1"/>
          </p:cNvGraphicFramePr>
          <p:nvPr/>
        </p:nvGraphicFramePr>
        <p:xfrm>
          <a:off x="1897818" y="3429000"/>
          <a:ext cx="4032447" cy="3401256"/>
        </p:xfrm>
        <a:graphic>
          <a:graphicData uri="http://schemas.openxmlformats.org/drawingml/2006/table">
            <a:tbl>
              <a:tblPr firstRow="1" bandRow="1">
                <a:tableStyleId>{5C22544A-7EE6-4342-B048-85BDC9FD1C3A}</a:tableStyleId>
              </a:tblPr>
              <a:tblGrid>
                <a:gridCol w="2304255">
                  <a:extLst>
                    <a:ext uri="{9D8B030D-6E8A-4147-A177-3AD203B41FA5}">
                      <a16:colId xmlns:a16="http://schemas.microsoft.com/office/drawing/2014/main" val="2222264988"/>
                    </a:ext>
                  </a:extLst>
                </a:gridCol>
                <a:gridCol w="1728192">
                  <a:extLst>
                    <a:ext uri="{9D8B030D-6E8A-4147-A177-3AD203B41FA5}">
                      <a16:colId xmlns:a16="http://schemas.microsoft.com/office/drawing/2014/main" val="1035770140"/>
                    </a:ext>
                  </a:extLst>
                </a:gridCol>
              </a:tblGrid>
              <a:tr h="260254">
                <a:tc>
                  <a:txBody>
                    <a:bodyPr/>
                    <a:lstStyle/>
                    <a:p>
                      <a:r>
                        <a:rPr lang="en-US" sz="1200" dirty="0"/>
                        <a:t>Incident</a:t>
                      </a:r>
                    </a:p>
                  </a:txBody>
                  <a:tcPr/>
                </a:tc>
                <a:tc>
                  <a:txBody>
                    <a:bodyPr/>
                    <a:lstStyle/>
                    <a:p>
                      <a:r>
                        <a:rPr lang="en-US" sz="1200" dirty="0"/>
                        <a:t>Payout</a:t>
                      </a:r>
                    </a:p>
                  </a:txBody>
                  <a:tcPr/>
                </a:tc>
                <a:extLst>
                  <a:ext uri="{0D108BD9-81ED-4DB2-BD59-A6C34878D82A}">
                    <a16:rowId xmlns:a16="http://schemas.microsoft.com/office/drawing/2014/main" val="957865753"/>
                  </a:ext>
                </a:extLst>
              </a:tr>
              <a:tr h="226672">
                <a:tc>
                  <a:txBody>
                    <a:bodyPr/>
                    <a:lstStyle/>
                    <a:p>
                      <a:r>
                        <a:rPr lang="en-US" sz="1100" dirty="0"/>
                        <a:t>Emergency Room</a:t>
                      </a:r>
                    </a:p>
                  </a:txBody>
                  <a:tcPr marL="68580" marR="68580" marT="34290" marB="34290"/>
                </a:tc>
                <a:tc>
                  <a:txBody>
                    <a:bodyPr/>
                    <a:lstStyle/>
                    <a:p>
                      <a:pPr algn="l"/>
                      <a:r>
                        <a:rPr lang="en-US" sz="1100" dirty="0">
                          <a:solidFill>
                            <a:schemeClr val="bg1"/>
                          </a:solidFill>
                        </a:rPr>
                        <a:t>$250</a:t>
                      </a:r>
                    </a:p>
                  </a:txBody>
                  <a:tcPr/>
                </a:tc>
                <a:extLst>
                  <a:ext uri="{0D108BD9-81ED-4DB2-BD59-A6C34878D82A}">
                    <a16:rowId xmlns:a16="http://schemas.microsoft.com/office/drawing/2014/main" val="2297681722"/>
                  </a:ext>
                </a:extLst>
              </a:tr>
              <a:tr h="226672">
                <a:tc>
                  <a:txBody>
                    <a:bodyPr/>
                    <a:lstStyle/>
                    <a:p>
                      <a:r>
                        <a:rPr lang="en-US" sz="1100" dirty="0"/>
                        <a:t>Ambulance</a:t>
                      </a:r>
                      <a:r>
                        <a:rPr lang="en-US" sz="1100" baseline="0" dirty="0"/>
                        <a:t> Benefit (Ground/Air)</a:t>
                      </a:r>
                      <a:endParaRPr lang="en-US" sz="1100" dirty="0"/>
                    </a:p>
                  </a:txBody>
                  <a:tcPr marL="68580" marR="68580" marT="34290" marB="34290"/>
                </a:tc>
                <a:tc>
                  <a:txBody>
                    <a:bodyPr/>
                    <a:lstStyle/>
                    <a:p>
                      <a:pPr algn="l"/>
                      <a:r>
                        <a:rPr lang="en-US" sz="1100" baseline="0" dirty="0">
                          <a:solidFill>
                            <a:schemeClr val="bg1"/>
                          </a:solidFill>
                        </a:rPr>
                        <a:t>$400/$1,500</a:t>
                      </a:r>
                      <a:endParaRPr lang="en-US" sz="1100" dirty="0">
                        <a:solidFill>
                          <a:schemeClr val="bg1"/>
                        </a:solidFill>
                      </a:endParaRPr>
                    </a:p>
                  </a:txBody>
                  <a:tcPr/>
                </a:tc>
                <a:extLst>
                  <a:ext uri="{0D108BD9-81ED-4DB2-BD59-A6C34878D82A}">
                    <a16:rowId xmlns:a16="http://schemas.microsoft.com/office/drawing/2014/main" val="575935853"/>
                  </a:ext>
                </a:extLst>
              </a:tr>
              <a:tr h="226672">
                <a:tc>
                  <a:txBody>
                    <a:bodyPr/>
                    <a:lstStyle/>
                    <a:p>
                      <a:r>
                        <a:rPr lang="en-US" sz="1100" dirty="0"/>
                        <a:t>Hospital</a:t>
                      </a:r>
                      <a:r>
                        <a:rPr lang="en-US" sz="1100" baseline="0" dirty="0"/>
                        <a:t> Admission (General/ICU)</a:t>
                      </a:r>
                      <a:endParaRPr lang="en-US" sz="1100" dirty="0"/>
                    </a:p>
                  </a:txBody>
                  <a:tcPr marL="68580" marR="68580" marT="34290" marB="34290"/>
                </a:tc>
                <a:tc>
                  <a:txBody>
                    <a:bodyPr/>
                    <a:lstStyle/>
                    <a:p>
                      <a:pPr algn="l"/>
                      <a:r>
                        <a:rPr lang="en-US" sz="1100" dirty="0">
                          <a:solidFill>
                            <a:schemeClr val="bg1"/>
                          </a:solidFill>
                        </a:rPr>
                        <a:t>$1,000/$2,000</a:t>
                      </a:r>
                    </a:p>
                  </a:txBody>
                  <a:tcPr/>
                </a:tc>
                <a:extLst>
                  <a:ext uri="{0D108BD9-81ED-4DB2-BD59-A6C34878D82A}">
                    <a16:rowId xmlns:a16="http://schemas.microsoft.com/office/drawing/2014/main" val="3509315784"/>
                  </a:ext>
                </a:extLst>
              </a:tr>
              <a:tr h="353342">
                <a:tc>
                  <a:txBody>
                    <a:bodyPr/>
                    <a:lstStyle/>
                    <a:p>
                      <a:r>
                        <a:rPr lang="en-US" sz="1100" dirty="0"/>
                        <a:t>Daily</a:t>
                      </a:r>
                      <a:r>
                        <a:rPr lang="en-US" sz="1100" baseline="0" dirty="0"/>
                        <a:t> Hospital Confinement</a:t>
                      </a:r>
                      <a:endParaRPr lang="en-US" sz="1100" dirty="0"/>
                    </a:p>
                  </a:txBody>
                  <a:tcPr marL="68580" marR="68580" marT="34290" marB="34290"/>
                </a:tc>
                <a:tc>
                  <a:txBody>
                    <a:bodyPr/>
                    <a:lstStyle/>
                    <a:p>
                      <a:pPr algn="l">
                        <a:lnSpc>
                          <a:spcPct val="90000"/>
                        </a:lnSpc>
                      </a:pPr>
                      <a:r>
                        <a:rPr lang="en-US" sz="1100" dirty="0">
                          <a:solidFill>
                            <a:schemeClr val="bg1"/>
                          </a:solidFill>
                        </a:rPr>
                        <a:t>Up to $200/day</a:t>
                      </a:r>
                    </a:p>
                  </a:txBody>
                  <a:tcPr/>
                </a:tc>
                <a:extLst>
                  <a:ext uri="{0D108BD9-81ED-4DB2-BD59-A6C34878D82A}">
                    <a16:rowId xmlns:a16="http://schemas.microsoft.com/office/drawing/2014/main" val="1623293079"/>
                  </a:ext>
                </a:extLst>
              </a:tr>
              <a:tr h="215739">
                <a:tc>
                  <a:txBody>
                    <a:bodyPr/>
                    <a:lstStyle/>
                    <a:p>
                      <a:r>
                        <a:rPr lang="en-US" sz="1100" dirty="0"/>
                        <a:t>Intensive Care</a:t>
                      </a:r>
                      <a:r>
                        <a:rPr lang="en-US" sz="1100" baseline="0" dirty="0"/>
                        <a:t> Unit</a:t>
                      </a:r>
                      <a:endParaRPr lang="en-US" sz="1100" dirty="0"/>
                    </a:p>
                  </a:txBody>
                  <a:tcPr marL="68580" marR="68580" marT="34290" marB="34290"/>
                </a:tc>
                <a:tc>
                  <a:txBody>
                    <a:bodyPr/>
                    <a:lstStyle/>
                    <a:p>
                      <a:pPr algn="l">
                        <a:lnSpc>
                          <a:spcPct val="90000"/>
                        </a:lnSpc>
                      </a:pPr>
                      <a:r>
                        <a:rPr lang="en-US" sz="1100" dirty="0">
                          <a:solidFill>
                            <a:schemeClr val="bg1"/>
                          </a:solidFill>
                        </a:rPr>
                        <a:t>Up to $400/day</a:t>
                      </a:r>
                    </a:p>
                  </a:txBody>
                  <a:tcPr/>
                </a:tc>
                <a:extLst>
                  <a:ext uri="{0D108BD9-81ED-4DB2-BD59-A6C34878D82A}">
                    <a16:rowId xmlns:a16="http://schemas.microsoft.com/office/drawing/2014/main" val="2582145932"/>
                  </a:ext>
                </a:extLst>
              </a:tr>
              <a:tr h="212005">
                <a:tc>
                  <a:txBody>
                    <a:bodyPr/>
                    <a:lstStyle/>
                    <a:p>
                      <a:r>
                        <a:rPr lang="en-US" sz="1100" dirty="0"/>
                        <a:t>Follow Up Treatment</a:t>
                      </a:r>
                      <a:r>
                        <a:rPr lang="en-US" sz="1100" baseline="0" dirty="0"/>
                        <a:t> by Physician</a:t>
                      </a:r>
                      <a:endParaRPr lang="en-US" sz="1100" dirty="0"/>
                    </a:p>
                  </a:txBody>
                  <a:tcPr marL="68580" marR="68580" marT="34290" marB="34290"/>
                </a:tc>
                <a:tc>
                  <a:txBody>
                    <a:bodyPr/>
                    <a:lstStyle/>
                    <a:p>
                      <a:pPr algn="l">
                        <a:lnSpc>
                          <a:spcPct val="90000"/>
                        </a:lnSpc>
                      </a:pPr>
                      <a:r>
                        <a:rPr lang="en-US" sz="1100" dirty="0">
                          <a:solidFill>
                            <a:schemeClr val="bg1"/>
                          </a:solidFill>
                        </a:rPr>
                        <a:t>$100 (Up to 6 Visits)</a:t>
                      </a:r>
                    </a:p>
                  </a:txBody>
                  <a:tcPr/>
                </a:tc>
                <a:extLst>
                  <a:ext uri="{0D108BD9-81ED-4DB2-BD59-A6C34878D82A}">
                    <a16:rowId xmlns:a16="http://schemas.microsoft.com/office/drawing/2014/main" val="2674237662"/>
                  </a:ext>
                </a:extLst>
              </a:tr>
              <a:tr h="212005">
                <a:tc>
                  <a:txBody>
                    <a:bodyPr/>
                    <a:lstStyle/>
                    <a:p>
                      <a:r>
                        <a:rPr lang="en-US" sz="1100" dirty="0">
                          <a:solidFill>
                            <a:schemeClr val="bg1"/>
                          </a:solidFill>
                        </a:rPr>
                        <a:t>Urgent</a:t>
                      </a:r>
                      <a:r>
                        <a:rPr lang="en-US" sz="1100" baseline="0" dirty="0">
                          <a:solidFill>
                            <a:schemeClr val="bg1"/>
                          </a:solidFill>
                        </a:rPr>
                        <a:t> Care Treatment</a:t>
                      </a:r>
                      <a:endParaRPr lang="en-US" sz="1100" dirty="0">
                        <a:solidFill>
                          <a:schemeClr val="bg1"/>
                        </a:solidFill>
                      </a:endParaRPr>
                    </a:p>
                  </a:txBody>
                  <a:tcPr marL="68580" marR="68580" marT="34290" marB="34290"/>
                </a:tc>
                <a:tc>
                  <a:txBody>
                    <a:bodyPr/>
                    <a:lstStyle/>
                    <a:p>
                      <a:pPr algn="l">
                        <a:lnSpc>
                          <a:spcPct val="90000"/>
                        </a:lnSpc>
                      </a:pPr>
                      <a:r>
                        <a:rPr lang="en-US" sz="1100" dirty="0">
                          <a:solidFill>
                            <a:schemeClr val="bg1"/>
                          </a:solidFill>
                        </a:rPr>
                        <a:t>$200</a:t>
                      </a:r>
                    </a:p>
                  </a:txBody>
                  <a:tcPr/>
                </a:tc>
                <a:extLst>
                  <a:ext uri="{0D108BD9-81ED-4DB2-BD59-A6C34878D82A}">
                    <a16:rowId xmlns:a16="http://schemas.microsoft.com/office/drawing/2014/main" val="2534514279"/>
                  </a:ext>
                </a:extLst>
              </a:tr>
              <a:tr h="215739">
                <a:tc>
                  <a:txBody>
                    <a:bodyPr/>
                    <a:lstStyle/>
                    <a:p>
                      <a:r>
                        <a:rPr lang="en-US" sz="1100" dirty="0"/>
                        <a:t>Physical</a:t>
                      </a:r>
                      <a:r>
                        <a:rPr lang="en-US" sz="1100" baseline="0" dirty="0"/>
                        <a:t> Therapy</a:t>
                      </a:r>
                      <a:endParaRPr lang="en-US" sz="1100" dirty="0"/>
                    </a:p>
                  </a:txBody>
                  <a:tcPr marL="68580" marR="68580" marT="34290" marB="34290"/>
                </a:tc>
                <a:tc>
                  <a:txBody>
                    <a:bodyPr/>
                    <a:lstStyle/>
                    <a:p>
                      <a:pPr algn="l">
                        <a:lnSpc>
                          <a:spcPct val="90000"/>
                        </a:lnSpc>
                      </a:pPr>
                      <a:r>
                        <a:rPr lang="en-US" sz="1100" dirty="0">
                          <a:solidFill>
                            <a:schemeClr val="bg1"/>
                          </a:solidFill>
                        </a:rPr>
                        <a:t>$150 Per Visit (Up to 30 Days)</a:t>
                      </a:r>
                    </a:p>
                  </a:txBody>
                  <a:tcPr/>
                </a:tc>
                <a:extLst>
                  <a:ext uri="{0D108BD9-81ED-4DB2-BD59-A6C34878D82A}">
                    <a16:rowId xmlns:a16="http://schemas.microsoft.com/office/drawing/2014/main" val="4207432407"/>
                  </a:ext>
                </a:extLst>
              </a:tr>
              <a:tr h="438107">
                <a:tc>
                  <a:txBody>
                    <a:bodyPr/>
                    <a:lstStyle/>
                    <a:p>
                      <a:r>
                        <a:rPr lang="en-US" sz="1100" dirty="0"/>
                        <a:t>Fracture/Dislocation</a:t>
                      </a:r>
                    </a:p>
                  </a:txBody>
                  <a:tcPr marL="68580" marR="68580" marT="34290" marB="34290"/>
                </a:tc>
                <a:tc>
                  <a:txBody>
                    <a:bodyPr/>
                    <a:lstStyle/>
                    <a:p>
                      <a:pPr algn="l">
                        <a:lnSpc>
                          <a:spcPct val="90000"/>
                        </a:lnSpc>
                      </a:pPr>
                      <a:r>
                        <a:rPr lang="en-US" sz="1100" dirty="0">
                          <a:solidFill>
                            <a:schemeClr val="bg1"/>
                          </a:solidFill>
                        </a:rPr>
                        <a:t>Up to $9,000/ Up to $6,000</a:t>
                      </a:r>
                    </a:p>
                  </a:txBody>
                  <a:tcPr/>
                </a:tc>
                <a:extLst>
                  <a:ext uri="{0D108BD9-81ED-4DB2-BD59-A6C34878D82A}">
                    <a16:rowId xmlns:a16="http://schemas.microsoft.com/office/drawing/2014/main" val="405456047"/>
                  </a:ext>
                </a:extLst>
              </a:tr>
              <a:tr h="438107">
                <a:tc>
                  <a:txBody>
                    <a:bodyPr/>
                    <a:lstStyle/>
                    <a:p>
                      <a:r>
                        <a:rPr lang="en-US" sz="1100" dirty="0"/>
                        <a:t>Wellness</a:t>
                      </a:r>
                    </a:p>
                  </a:txBody>
                  <a:tcPr marL="68580" marR="68580" marT="34290" marB="34290"/>
                </a:tc>
                <a:tc>
                  <a:txBody>
                    <a:bodyPr/>
                    <a:lstStyle/>
                    <a:p>
                      <a:pPr algn="l">
                        <a:lnSpc>
                          <a:spcPct val="90000"/>
                        </a:lnSpc>
                      </a:pPr>
                      <a:r>
                        <a:rPr lang="en-US" sz="1100" dirty="0">
                          <a:solidFill>
                            <a:schemeClr val="bg1"/>
                          </a:solidFill>
                        </a:rPr>
                        <a:t>$50 Per Insured Per Calendar</a:t>
                      </a:r>
                      <a:r>
                        <a:rPr lang="en-US" sz="1100" baseline="0" dirty="0">
                          <a:solidFill>
                            <a:schemeClr val="bg1"/>
                          </a:solidFill>
                        </a:rPr>
                        <a:t> Year</a:t>
                      </a:r>
                      <a:endParaRPr lang="en-US" sz="1100" dirty="0">
                        <a:solidFill>
                          <a:schemeClr val="bg1"/>
                        </a:solidFill>
                      </a:endParaRPr>
                    </a:p>
                  </a:txBody>
                  <a:tcPr/>
                </a:tc>
                <a:extLst>
                  <a:ext uri="{0D108BD9-81ED-4DB2-BD59-A6C34878D82A}">
                    <a16:rowId xmlns:a16="http://schemas.microsoft.com/office/drawing/2014/main" val="3747022963"/>
                  </a:ext>
                </a:extLst>
              </a:tr>
            </a:tbl>
          </a:graphicData>
        </a:graphic>
      </p:graphicFrame>
      <p:graphicFrame>
        <p:nvGraphicFramePr>
          <p:cNvPr id="14" name="Table 13"/>
          <p:cNvGraphicFramePr>
            <a:graphicFrameLocks noGrp="1"/>
          </p:cNvGraphicFramePr>
          <p:nvPr/>
        </p:nvGraphicFramePr>
        <p:xfrm>
          <a:off x="6307827" y="3445021"/>
          <a:ext cx="3608792" cy="3385234"/>
        </p:xfrm>
        <a:graphic>
          <a:graphicData uri="http://schemas.openxmlformats.org/drawingml/2006/table">
            <a:tbl>
              <a:tblPr firstRow="1" bandRow="1">
                <a:tableStyleId>{5C22544A-7EE6-4342-B048-85BDC9FD1C3A}</a:tableStyleId>
              </a:tblPr>
              <a:tblGrid>
                <a:gridCol w="782336">
                  <a:extLst>
                    <a:ext uri="{9D8B030D-6E8A-4147-A177-3AD203B41FA5}">
                      <a16:colId xmlns:a16="http://schemas.microsoft.com/office/drawing/2014/main" val="2222264988"/>
                    </a:ext>
                  </a:extLst>
                </a:gridCol>
                <a:gridCol w="655782">
                  <a:extLst>
                    <a:ext uri="{9D8B030D-6E8A-4147-A177-3AD203B41FA5}">
                      <a16:colId xmlns:a16="http://schemas.microsoft.com/office/drawing/2014/main" val="1035770140"/>
                    </a:ext>
                  </a:extLst>
                </a:gridCol>
                <a:gridCol w="779331">
                  <a:extLst>
                    <a:ext uri="{9D8B030D-6E8A-4147-A177-3AD203B41FA5}">
                      <a16:colId xmlns:a16="http://schemas.microsoft.com/office/drawing/2014/main" val="3137889885"/>
                    </a:ext>
                  </a:extLst>
                </a:gridCol>
                <a:gridCol w="680014">
                  <a:extLst>
                    <a:ext uri="{9D8B030D-6E8A-4147-A177-3AD203B41FA5}">
                      <a16:colId xmlns:a16="http://schemas.microsoft.com/office/drawing/2014/main" val="78129463"/>
                    </a:ext>
                  </a:extLst>
                </a:gridCol>
                <a:gridCol w="711329">
                  <a:extLst>
                    <a:ext uri="{9D8B030D-6E8A-4147-A177-3AD203B41FA5}">
                      <a16:colId xmlns:a16="http://schemas.microsoft.com/office/drawing/2014/main" val="3649883639"/>
                    </a:ext>
                  </a:extLst>
                </a:gridCol>
              </a:tblGrid>
              <a:tr h="1136680">
                <a:tc>
                  <a:txBody>
                    <a:bodyPr/>
                    <a:lstStyle/>
                    <a:p>
                      <a:endParaRPr lang="en-US" sz="1200" dirty="0"/>
                    </a:p>
                  </a:txBody>
                  <a:tcPr/>
                </a:tc>
                <a:tc>
                  <a:txBody>
                    <a:bodyPr/>
                    <a:lstStyle/>
                    <a:p>
                      <a:pPr algn="ctr"/>
                      <a:r>
                        <a:rPr lang="en-US" sz="1200" dirty="0"/>
                        <a:t>EE Only</a:t>
                      </a:r>
                    </a:p>
                  </a:txBody>
                  <a:tcPr/>
                </a:tc>
                <a:tc>
                  <a:txBody>
                    <a:bodyPr/>
                    <a:lstStyle/>
                    <a:p>
                      <a:pPr algn="ctr"/>
                      <a:r>
                        <a:rPr lang="en-US" sz="1200" dirty="0"/>
                        <a:t>EE</a:t>
                      </a:r>
                      <a:r>
                        <a:rPr lang="en-US" sz="1200" baseline="0" dirty="0"/>
                        <a:t> + Spouse</a:t>
                      </a:r>
                      <a:endParaRPr lang="en-US" sz="1200" dirty="0"/>
                    </a:p>
                  </a:txBody>
                  <a:tcPr/>
                </a:tc>
                <a:tc>
                  <a:txBody>
                    <a:bodyPr/>
                    <a:lstStyle/>
                    <a:p>
                      <a:pPr algn="ctr"/>
                      <a:r>
                        <a:rPr lang="en-US" sz="1200" dirty="0"/>
                        <a:t>EE +              Child</a:t>
                      </a:r>
                    </a:p>
                  </a:txBody>
                  <a:tcPr/>
                </a:tc>
                <a:tc>
                  <a:txBody>
                    <a:bodyPr/>
                    <a:lstStyle/>
                    <a:p>
                      <a:pPr algn="ctr"/>
                      <a:r>
                        <a:rPr lang="en-US" sz="1200" dirty="0"/>
                        <a:t>EE +      Family</a:t>
                      </a:r>
                    </a:p>
                  </a:txBody>
                  <a:tcPr/>
                </a:tc>
                <a:extLst>
                  <a:ext uri="{0D108BD9-81ED-4DB2-BD59-A6C34878D82A}">
                    <a16:rowId xmlns:a16="http://schemas.microsoft.com/office/drawing/2014/main" val="957865753"/>
                  </a:ext>
                </a:extLst>
              </a:tr>
              <a:tr h="749518">
                <a:tc>
                  <a:txBody>
                    <a:bodyPr/>
                    <a:lstStyle/>
                    <a:p>
                      <a:r>
                        <a:rPr lang="en-US" sz="1100" b="1" dirty="0"/>
                        <a:t>Cost Per Month</a:t>
                      </a:r>
                    </a:p>
                  </a:txBody>
                  <a:tcPr marL="68580" marR="68580" marT="34290" marB="34290"/>
                </a:tc>
                <a:tc>
                  <a:txBody>
                    <a:bodyPr/>
                    <a:lstStyle/>
                    <a:p>
                      <a:pPr algn="ctr"/>
                      <a:r>
                        <a:rPr lang="en-US" sz="1100" dirty="0">
                          <a:solidFill>
                            <a:schemeClr val="bg1"/>
                          </a:solidFill>
                        </a:rPr>
                        <a:t>$9.14</a:t>
                      </a:r>
                    </a:p>
                  </a:txBody>
                  <a:tcPr/>
                </a:tc>
                <a:tc>
                  <a:txBody>
                    <a:bodyPr/>
                    <a:lstStyle/>
                    <a:p>
                      <a:pPr algn="ctr"/>
                      <a:r>
                        <a:rPr lang="en-US" sz="1100" dirty="0">
                          <a:solidFill>
                            <a:schemeClr val="bg1"/>
                          </a:solidFill>
                        </a:rPr>
                        <a:t>$14.97</a:t>
                      </a:r>
                    </a:p>
                  </a:txBody>
                  <a:tcPr/>
                </a:tc>
                <a:tc>
                  <a:txBody>
                    <a:bodyPr/>
                    <a:lstStyle/>
                    <a:p>
                      <a:pPr algn="ctr"/>
                      <a:r>
                        <a:rPr lang="en-US" sz="1100" dirty="0">
                          <a:solidFill>
                            <a:schemeClr val="bg1"/>
                          </a:solidFill>
                        </a:rPr>
                        <a:t>$20.29</a:t>
                      </a:r>
                    </a:p>
                  </a:txBody>
                  <a:tcPr/>
                </a:tc>
                <a:tc>
                  <a:txBody>
                    <a:bodyPr/>
                    <a:lstStyle/>
                    <a:p>
                      <a:pPr algn="ctr"/>
                      <a:r>
                        <a:rPr lang="en-US" sz="1100" dirty="0">
                          <a:solidFill>
                            <a:schemeClr val="bg1"/>
                          </a:solidFill>
                        </a:rPr>
                        <a:t>$29.08</a:t>
                      </a:r>
                    </a:p>
                  </a:txBody>
                  <a:tcPr/>
                </a:tc>
                <a:extLst>
                  <a:ext uri="{0D108BD9-81ED-4DB2-BD59-A6C34878D82A}">
                    <a16:rowId xmlns:a16="http://schemas.microsoft.com/office/drawing/2014/main" val="2297681722"/>
                  </a:ext>
                </a:extLst>
              </a:tr>
              <a:tr h="749518">
                <a:tc>
                  <a:txBody>
                    <a:bodyPr/>
                    <a:lstStyle/>
                    <a:p>
                      <a:r>
                        <a:rPr lang="en-US" sz="1100" b="1" dirty="0"/>
                        <a:t>Wellness</a:t>
                      </a:r>
                    </a:p>
                  </a:txBody>
                  <a:tcPr marL="68580" marR="68580" marT="34290" marB="34290"/>
                </a:tc>
                <a:tc>
                  <a:txBody>
                    <a:bodyPr/>
                    <a:lstStyle/>
                    <a:p>
                      <a:pPr algn="ctr"/>
                      <a:r>
                        <a:rPr lang="en-US" sz="1100" dirty="0">
                          <a:solidFill>
                            <a:schemeClr val="bg1"/>
                          </a:solidFill>
                        </a:rPr>
                        <a:t>$50</a:t>
                      </a:r>
                    </a:p>
                  </a:txBody>
                  <a:tcPr/>
                </a:tc>
                <a:tc>
                  <a:txBody>
                    <a:bodyPr/>
                    <a:lstStyle/>
                    <a:p>
                      <a:pPr algn="ctr"/>
                      <a:r>
                        <a:rPr lang="en-US" sz="1100" dirty="0">
                          <a:solidFill>
                            <a:schemeClr val="bg1"/>
                          </a:solidFill>
                        </a:rPr>
                        <a:t>$100</a:t>
                      </a:r>
                    </a:p>
                  </a:txBody>
                  <a:tcPr/>
                </a:tc>
                <a:tc>
                  <a:txBody>
                    <a:bodyPr/>
                    <a:lstStyle/>
                    <a:p>
                      <a:pPr algn="ctr"/>
                      <a:r>
                        <a:rPr lang="en-US" sz="1100" dirty="0">
                          <a:solidFill>
                            <a:schemeClr val="bg1"/>
                          </a:solidFill>
                        </a:rPr>
                        <a:t>$100 +</a:t>
                      </a:r>
                    </a:p>
                  </a:txBody>
                  <a:tcPr/>
                </a:tc>
                <a:tc>
                  <a:txBody>
                    <a:bodyPr/>
                    <a:lstStyle/>
                    <a:p>
                      <a:pPr algn="ctr"/>
                      <a:r>
                        <a:rPr lang="en-US" sz="1100" dirty="0">
                          <a:solidFill>
                            <a:schemeClr val="bg1"/>
                          </a:solidFill>
                        </a:rPr>
                        <a:t>$150 +</a:t>
                      </a:r>
                    </a:p>
                  </a:txBody>
                  <a:tcPr/>
                </a:tc>
                <a:extLst>
                  <a:ext uri="{0D108BD9-81ED-4DB2-BD59-A6C34878D82A}">
                    <a16:rowId xmlns:a16="http://schemas.microsoft.com/office/drawing/2014/main" val="2504920947"/>
                  </a:ext>
                </a:extLst>
              </a:tr>
              <a:tr h="749518">
                <a:tc>
                  <a:txBody>
                    <a:bodyPr/>
                    <a:lstStyle/>
                    <a:p>
                      <a:r>
                        <a:rPr lang="en-US" sz="1100" b="1" dirty="0"/>
                        <a:t>Net Cost Monthly</a:t>
                      </a:r>
                    </a:p>
                  </a:txBody>
                  <a:tcPr marL="68580" marR="68580" marT="34290" marB="34290"/>
                </a:tc>
                <a:tc>
                  <a:txBody>
                    <a:bodyPr/>
                    <a:lstStyle/>
                    <a:p>
                      <a:pPr algn="ctr"/>
                      <a:r>
                        <a:rPr lang="en-US" sz="1100" dirty="0">
                          <a:solidFill>
                            <a:schemeClr val="bg1"/>
                          </a:solidFill>
                        </a:rPr>
                        <a:t>$4.98</a:t>
                      </a:r>
                    </a:p>
                  </a:txBody>
                  <a:tcPr/>
                </a:tc>
                <a:tc>
                  <a:txBody>
                    <a:bodyPr/>
                    <a:lstStyle/>
                    <a:p>
                      <a:pPr algn="ctr"/>
                      <a:r>
                        <a:rPr lang="en-US" sz="1100" dirty="0">
                          <a:solidFill>
                            <a:schemeClr val="bg1"/>
                          </a:solidFill>
                        </a:rPr>
                        <a:t>$6.64</a:t>
                      </a:r>
                    </a:p>
                  </a:txBody>
                  <a:tcPr/>
                </a:tc>
                <a:tc>
                  <a:txBody>
                    <a:bodyPr/>
                    <a:lstStyle/>
                    <a:p>
                      <a:pPr algn="ctr"/>
                      <a:r>
                        <a:rPr lang="en-US" sz="1100" dirty="0">
                          <a:solidFill>
                            <a:schemeClr val="bg1"/>
                          </a:solidFill>
                        </a:rPr>
                        <a:t>$11.96</a:t>
                      </a:r>
                    </a:p>
                  </a:txBody>
                  <a:tcPr/>
                </a:tc>
                <a:tc>
                  <a:txBody>
                    <a:bodyPr/>
                    <a:lstStyle/>
                    <a:p>
                      <a:pPr algn="ctr"/>
                      <a:r>
                        <a:rPr lang="en-US" sz="1100" dirty="0">
                          <a:solidFill>
                            <a:schemeClr val="bg1"/>
                          </a:solidFill>
                        </a:rPr>
                        <a:t>$16.58</a:t>
                      </a:r>
                    </a:p>
                  </a:txBody>
                  <a:tcPr/>
                </a:tc>
                <a:extLst>
                  <a:ext uri="{0D108BD9-81ED-4DB2-BD59-A6C34878D82A}">
                    <a16:rowId xmlns:a16="http://schemas.microsoft.com/office/drawing/2014/main" val="4056338373"/>
                  </a:ext>
                </a:extLst>
              </a:tr>
            </a:tbl>
          </a:graphicData>
        </a:graphic>
      </p:graphicFrame>
    </p:spTree>
    <p:extLst>
      <p:ext uri="{BB962C8B-B14F-4D97-AF65-F5344CB8AC3E}">
        <p14:creationId xmlns:p14="http://schemas.microsoft.com/office/powerpoint/2010/main" val="3429346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2" y="-7027"/>
            <a:ext cx="6172199" cy="1012867"/>
          </a:xfrm>
        </p:spPr>
        <p:txBody>
          <a:bodyPr>
            <a:normAutofit fontScale="90000"/>
          </a:bodyPr>
          <a:lstStyle/>
          <a:p>
            <a:r>
              <a:rPr lang="en-US" dirty="0">
                <a:solidFill>
                  <a:schemeClr val="bg1"/>
                </a:solidFill>
              </a:rPr>
              <a:t>How Your Accident Plan Works With Your Medical Insurance</a:t>
            </a:r>
          </a:p>
        </p:txBody>
      </p:sp>
      <p:sp>
        <p:nvSpPr>
          <p:cNvPr id="34" name="Rectangle 33"/>
          <p:cNvSpPr/>
          <p:nvPr/>
        </p:nvSpPr>
        <p:spPr>
          <a:xfrm>
            <a:off x="1524001" y="6530305"/>
            <a:ext cx="5670799" cy="334835"/>
          </a:xfrm>
          <a:prstGeom prst="rect">
            <a:avLst/>
          </a:prstGeom>
        </p:spPr>
        <p:txBody>
          <a:bodyPr wrap="square">
            <a:spAutoFit/>
          </a:bodyPr>
          <a:lstStyle/>
          <a:p>
            <a:pPr>
              <a:defRPr/>
            </a:pPr>
            <a:r>
              <a:rPr lang="en-US" sz="788" dirty="0">
                <a:solidFill>
                  <a:schemeClr val="tx1">
                    <a:lumMod val="90000"/>
                    <a:lumOff val="10000"/>
                  </a:schemeClr>
                </a:solidFill>
              </a:rPr>
              <a:t>This is not intended to show the exact pay out on every broken leg. Payouts may be higher or lower depending on your situation. Please refer to your actual policy. </a:t>
            </a:r>
          </a:p>
        </p:txBody>
      </p:sp>
      <p:grpSp>
        <p:nvGrpSpPr>
          <p:cNvPr id="59" name="Group 58"/>
          <p:cNvGrpSpPr/>
          <p:nvPr/>
        </p:nvGrpSpPr>
        <p:grpSpPr>
          <a:xfrm>
            <a:off x="3052459" y="1817672"/>
            <a:ext cx="6173182" cy="2829371"/>
            <a:chOff x="1231111" y="1635828"/>
            <a:chExt cx="6330999" cy="3070476"/>
          </a:xfrm>
        </p:grpSpPr>
        <p:cxnSp>
          <p:nvCxnSpPr>
            <p:cNvPr id="60" name="Straight Connector 59"/>
            <p:cNvCxnSpPr/>
            <p:nvPr/>
          </p:nvCxnSpPr>
          <p:spPr>
            <a:xfrm>
              <a:off x="4950588" y="1893094"/>
              <a:ext cx="646012" cy="0"/>
            </a:xfrm>
            <a:prstGeom prst="line">
              <a:avLst/>
            </a:prstGeom>
            <a:ln w="3810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074321" y="2787114"/>
              <a:ext cx="542925" cy="0"/>
            </a:xfrm>
            <a:prstGeom prst="line">
              <a:avLst/>
            </a:prstGeom>
            <a:ln w="3810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060536" y="1835717"/>
              <a:ext cx="542925" cy="0"/>
            </a:xfrm>
            <a:prstGeom prst="line">
              <a:avLst/>
            </a:prstGeom>
            <a:ln w="3810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376420" y="2598217"/>
              <a:ext cx="2132704" cy="434205"/>
            </a:xfrm>
            <a:prstGeom prst="rect">
              <a:avLst/>
            </a:prstGeom>
            <a:noFill/>
          </p:spPr>
          <p:txBody>
            <a:bodyPr wrap="square">
              <a:spAutoFit/>
            </a:bodyPr>
            <a:lstStyle/>
            <a:p>
              <a:pPr>
                <a:defRPr/>
              </a:pPr>
              <a:r>
                <a:rPr lang="en-US" sz="1000" b="1" dirty="0">
                  <a:solidFill>
                    <a:schemeClr val="tx1">
                      <a:lumMod val="90000"/>
                      <a:lumOff val="10000"/>
                    </a:schemeClr>
                  </a:solidFill>
                </a:rPr>
                <a:t>Physical Therapy</a:t>
              </a:r>
            </a:p>
            <a:p>
              <a:pPr>
                <a:defRPr/>
              </a:pPr>
              <a:r>
                <a:rPr lang="en-US" sz="1000" b="1" dirty="0">
                  <a:solidFill>
                    <a:schemeClr val="tx1">
                      <a:lumMod val="90000"/>
                      <a:lumOff val="10000"/>
                    </a:schemeClr>
                  </a:solidFill>
                </a:rPr>
                <a:t>$150 per visit up to 30</a:t>
              </a:r>
              <a:endParaRPr lang="en-US" sz="1000" b="1" dirty="0"/>
            </a:p>
          </p:txBody>
        </p:sp>
        <p:sp>
          <p:nvSpPr>
            <p:cNvPr id="64" name="TextBox 63"/>
            <p:cNvSpPr txBox="1"/>
            <p:nvPr/>
          </p:nvSpPr>
          <p:spPr>
            <a:xfrm>
              <a:off x="5846420" y="1682915"/>
              <a:ext cx="1715690" cy="434205"/>
            </a:xfrm>
            <a:prstGeom prst="rect">
              <a:avLst/>
            </a:prstGeom>
            <a:noFill/>
          </p:spPr>
          <p:txBody>
            <a:bodyPr wrap="square">
              <a:spAutoFit/>
            </a:bodyPr>
            <a:lstStyle/>
            <a:p>
              <a:pPr>
                <a:defRPr/>
              </a:pPr>
              <a:r>
                <a:rPr lang="en-US" sz="1000" b="1" dirty="0">
                  <a:solidFill>
                    <a:schemeClr val="tx1">
                      <a:lumMod val="90000"/>
                      <a:lumOff val="10000"/>
                    </a:schemeClr>
                  </a:solidFill>
                </a:rPr>
                <a:t>Emergency Room</a:t>
              </a:r>
              <a:br>
                <a:rPr lang="en-US" sz="1000" b="1" dirty="0">
                  <a:solidFill>
                    <a:schemeClr val="tx1">
                      <a:lumMod val="90000"/>
                      <a:lumOff val="10000"/>
                    </a:schemeClr>
                  </a:solidFill>
                </a:rPr>
              </a:br>
              <a:r>
                <a:rPr lang="en-US" sz="1000" b="1" dirty="0">
                  <a:solidFill>
                    <a:schemeClr val="tx1">
                      <a:lumMod val="90000"/>
                      <a:lumOff val="10000"/>
                    </a:schemeClr>
                  </a:solidFill>
                </a:rPr>
                <a:t>$250</a:t>
              </a:r>
            </a:p>
          </p:txBody>
        </p:sp>
        <p:cxnSp>
          <p:nvCxnSpPr>
            <p:cNvPr id="66" name="Straight Connector 65"/>
            <p:cNvCxnSpPr/>
            <p:nvPr/>
          </p:nvCxnSpPr>
          <p:spPr>
            <a:xfrm>
              <a:off x="5086790" y="2681883"/>
              <a:ext cx="493481" cy="0"/>
            </a:xfrm>
            <a:prstGeom prst="line">
              <a:avLst/>
            </a:prstGeom>
            <a:ln w="3810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003321" y="3604706"/>
              <a:ext cx="542925" cy="0"/>
            </a:xfrm>
            <a:prstGeom prst="line">
              <a:avLst/>
            </a:prstGeom>
            <a:ln w="3810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rot="19291985">
              <a:off x="5599478" y="1858568"/>
              <a:ext cx="103584" cy="103584"/>
            </a:xfrm>
            <a:prstGeom prst="ellipse">
              <a:avLst/>
            </a:prstGeom>
            <a:solidFill>
              <a:schemeClr val="bg1"/>
            </a:solidFill>
            <a:ln w="38100">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9" name="Oval 68"/>
            <p:cNvSpPr/>
            <p:nvPr/>
          </p:nvSpPr>
          <p:spPr>
            <a:xfrm rot="19291985">
              <a:off x="2925628" y="1796334"/>
              <a:ext cx="103584" cy="103584"/>
            </a:xfrm>
            <a:prstGeom prst="ellipse">
              <a:avLst/>
            </a:prstGeom>
            <a:solidFill>
              <a:schemeClr val="bg1"/>
            </a:solidFill>
            <a:ln w="38100">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0" name="Oval 69"/>
            <p:cNvSpPr/>
            <p:nvPr/>
          </p:nvSpPr>
          <p:spPr>
            <a:xfrm rot="19291985">
              <a:off x="2951530" y="2739472"/>
              <a:ext cx="103584" cy="103584"/>
            </a:xfrm>
            <a:prstGeom prst="ellipse">
              <a:avLst/>
            </a:prstGeom>
            <a:solidFill>
              <a:schemeClr val="bg1"/>
            </a:solidFill>
            <a:ln w="38100">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1" name="Oval 70"/>
            <p:cNvSpPr/>
            <p:nvPr/>
          </p:nvSpPr>
          <p:spPr>
            <a:xfrm rot="19291985">
              <a:off x="2928360" y="3559262"/>
              <a:ext cx="103584" cy="103584"/>
            </a:xfrm>
            <a:prstGeom prst="ellipse">
              <a:avLst/>
            </a:prstGeom>
            <a:solidFill>
              <a:schemeClr val="bg1"/>
            </a:solidFill>
            <a:ln w="38100">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2" name="TextBox 71"/>
            <p:cNvSpPr txBox="1"/>
            <p:nvPr/>
          </p:nvSpPr>
          <p:spPr>
            <a:xfrm>
              <a:off x="5860577" y="3822290"/>
              <a:ext cx="1545835" cy="434205"/>
            </a:xfrm>
            <a:prstGeom prst="rect">
              <a:avLst/>
            </a:prstGeom>
            <a:noFill/>
          </p:spPr>
          <p:txBody>
            <a:bodyPr wrap="square">
              <a:spAutoFit/>
            </a:bodyPr>
            <a:lstStyle/>
            <a:p>
              <a:pPr>
                <a:defRPr/>
              </a:pPr>
              <a:r>
                <a:rPr lang="en-US" sz="1000" b="1" dirty="0">
                  <a:solidFill>
                    <a:schemeClr val="tx1">
                      <a:lumMod val="90000"/>
                      <a:lumOff val="10000"/>
                    </a:schemeClr>
                  </a:solidFill>
                </a:rPr>
                <a:t>Follow Up Care</a:t>
              </a:r>
            </a:p>
            <a:p>
              <a:pPr>
                <a:defRPr/>
              </a:pPr>
              <a:r>
                <a:rPr lang="en-US" sz="1000" b="1" dirty="0">
                  <a:solidFill>
                    <a:schemeClr val="tx1">
                      <a:lumMod val="90000"/>
                      <a:lumOff val="10000"/>
                    </a:schemeClr>
                  </a:solidFill>
                </a:rPr>
                <a:t>$100 per visit up to 6 </a:t>
              </a:r>
            </a:p>
          </p:txBody>
        </p:sp>
        <p:sp>
          <p:nvSpPr>
            <p:cNvPr id="74" name="TextBox 73"/>
            <p:cNvSpPr txBox="1"/>
            <p:nvPr/>
          </p:nvSpPr>
          <p:spPr>
            <a:xfrm>
              <a:off x="1231111" y="1635828"/>
              <a:ext cx="1649835" cy="434205"/>
            </a:xfrm>
            <a:prstGeom prst="rect">
              <a:avLst/>
            </a:prstGeom>
            <a:noFill/>
          </p:spPr>
          <p:txBody>
            <a:bodyPr wrap="square">
              <a:spAutoFit/>
            </a:bodyPr>
            <a:lstStyle/>
            <a:p>
              <a:pPr algn="r">
                <a:defRPr/>
              </a:pPr>
              <a:r>
                <a:rPr lang="en-US" sz="1000" b="1" dirty="0">
                  <a:solidFill>
                    <a:schemeClr val="tx1">
                      <a:lumMod val="90000"/>
                      <a:lumOff val="10000"/>
                    </a:schemeClr>
                  </a:solidFill>
                </a:rPr>
                <a:t>X-ray</a:t>
              </a:r>
            </a:p>
            <a:p>
              <a:pPr algn="r">
                <a:defRPr/>
              </a:pPr>
              <a:r>
                <a:rPr lang="en-US" sz="1000" b="1" dirty="0">
                  <a:solidFill>
                    <a:schemeClr val="tx1">
                      <a:lumMod val="90000"/>
                      <a:lumOff val="10000"/>
                    </a:schemeClr>
                  </a:solidFill>
                </a:rPr>
                <a:t>$125</a:t>
              </a:r>
            </a:p>
          </p:txBody>
        </p:sp>
        <p:sp>
          <p:nvSpPr>
            <p:cNvPr id="75" name="TextBox 74"/>
            <p:cNvSpPr txBox="1"/>
            <p:nvPr/>
          </p:nvSpPr>
          <p:spPr>
            <a:xfrm>
              <a:off x="1885959" y="3401217"/>
              <a:ext cx="1563822" cy="634607"/>
            </a:xfrm>
            <a:prstGeom prst="rect">
              <a:avLst/>
            </a:prstGeom>
            <a:noFill/>
          </p:spPr>
          <p:txBody>
            <a:bodyPr wrap="square">
              <a:spAutoFit/>
            </a:bodyPr>
            <a:lstStyle/>
            <a:p>
              <a:pPr>
                <a:defRPr/>
              </a:pPr>
              <a:r>
                <a:rPr lang="en-US" sz="1000" b="1" dirty="0">
                  <a:solidFill>
                    <a:schemeClr val="tx1">
                      <a:lumMod val="90000"/>
                      <a:lumOff val="10000"/>
                    </a:schemeClr>
                  </a:solidFill>
                </a:rPr>
                <a:t>Broken Tibia</a:t>
              </a:r>
            </a:p>
            <a:p>
              <a:pPr>
                <a:defRPr/>
              </a:pPr>
              <a:r>
                <a:rPr lang="en-US" sz="1000" b="1" dirty="0"/>
                <a:t>$3,000</a:t>
              </a:r>
            </a:p>
            <a:p>
              <a:pPr>
                <a:defRPr/>
              </a:pPr>
              <a:endParaRPr lang="en-US" sz="1200" b="1" dirty="0">
                <a:solidFill>
                  <a:srgbClr val="FF0000"/>
                </a:solidFill>
              </a:endParaRPr>
            </a:p>
          </p:txBody>
        </p:sp>
        <p:sp>
          <p:nvSpPr>
            <p:cNvPr id="76" name="Rectangle 75"/>
            <p:cNvSpPr/>
            <p:nvPr/>
          </p:nvSpPr>
          <p:spPr>
            <a:xfrm>
              <a:off x="3003321" y="4187959"/>
              <a:ext cx="2387142" cy="518345"/>
            </a:xfrm>
            <a:prstGeom prst="rect">
              <a:avLst/>
            </a:prstGeom>
          </p:spPr>
          <p:txBody>
            <a:bodyPr wrap="square" lIns="61544" tIns="30772" rIns="61544" bIns="30772">
              <a:spAutoFit/>
            </a:bodyPr>
            <a:lstStyle/>
            <a:p>
              <a:pPr algn="ctr">
                <a:lnSpc>
                  <a:spcPct val="90000"/>
                </a:lnSpc>
                <a:defRPr/>
              </a:pPr>
              <a:r>
                <a:rPr lang="en-US" sz="1600" b="1" dirty="0"/>
                <a:t>$9,975</a:t>
              </a:r>
            </a:p>
            <a:p>
              <a:pPr algn="ctr">
                <a:lnSpc>
                  <a:spcPct val="90000"/>
                </a:lnSpc>
                <a:defRPr/>
              </a:pPr>
              <a:r>
                <a:rPr lang="en-US" sz="1400" dirty="0">
                  <a:solidFill>
                    <a:schemeClr val="bg1"/>
                  </a:solidFill>
                </a:rPr>
                <a:t>Total Benefit Paid in Cash</a:t>
              </a:r>
              <a:r>
                <a:rPr lang="en-US" sz="1400" dirty="0">
                  <a:solidFill>
                    <a:schemeClr val="accent2">
                      <a:lumMod val="75000"/>
                    </a:schemeClr>
                  </a:solidFill>
                </a:rPr>
                <a:t>!</a:t>
              </a:r>
            </a:p>
          </p:txBody>
        </p:sp>
        <p:sp>
          <p:nvSpPr>
            <p:cNvPr id="78" name="Oval 77"/>
            <p:cNvSpPr/>
            <p:nvPr/>
          </p:nvSpPr>
          <p:spPr>
            <a:xfrm rot="19291985">
              <a:off x="5607813" y="2630091"/>
              <a:ext cx="103585" cy="103584"/>
            </a:xfrm>
            <a:prstGeom prst="ellipse">
              <a:avLst/>
            </a:prstGeom>
            <a:solidFill>
              <a:schemeClr val="bg1"/>
            </a:solidFill>
            <a:ln w="38100">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80" name="TextBox 79"/>
            <p:cNvSpPr txBox="1"/>
            <p:nvPr/>
          </p:nvSpPr>
          <p:spPr>
            <a:xfrm>
              <a:off x="5543335" y="2381280"/>
              <a:ext cx="1471351" cy="601207"/>
            </a:xfrm>
            <a:prstGeom prst="rect">
              <a:avLst/>
            </a:prstGeom>
            <a:noFill/>
          </p:spPr>
          <p:txBody>
            <a:bodyPr wrap="square">
              <a:spAutoFit/>
            </a:bodyPr>
            <a:lstStyle/>
            <a:p>
              <a:pPr algn="r">
                <a:defRPr/>
              </a:pPr>
              <a:r>
                <a:rPr lang="en-US" sz="1000" b="1" dirty="0">
                  <a:solidFill>
                    <a:schemeClr val="tx1">
                      <a:lumMod val="90000"/>
                      <a:lumOff val="10000"/>
                    </a:schemeClr>
                  </a:solidFill>
                </a:rPr>
                <a:t>Broken Wrist (surgical repair)</a:t>
              </a:r>
            </a:p>
            <a:p>
              <a:pPr algn="r">
                <a:defRPr/>
              </a:pPr>
              <a:r>
                <a:rPr lang="en-US" sz="1000" b="1" dirty="0"/>
                <a:t>$1,500</a:t>
              </a:r>
            </a:p>
          </p:txBody>
        </p:sp>
        <p:cxnSp>
          <p:nvCxnSpPr>
            <p:cNvPr id="81" name="Straight Connector 80"/>
            <p:cNvCxnSpPr/>
            <p:nvPr/>
          </p:nvCxnSpPr>
          <p:spPr>
            <a:xfrm>
              <a:off x="4953964" y="3925944"/>
              <a:ext cx="663374" cy="0"/>
            </a:xfrm>
            <a:prstGeom prst="line">
              <a:avLst/>
            </a:prstGeom>
            <a:ln w="3810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82" name="Oval 81"/>
            <p:cNvSpPr/>
            <p:nvPr/>
          </p:nvSpPr>
          <p:spPr>
            <a:xfrm rot="19291985">
              <a:off x="5607813" y="3890226"/>
              <a:ext cx="103585" cy="103585"/>
            </a:xfrm>
            <a:prstGeom prst="ellipse">
              <a:avLst/>
            </a:prstGeom>
            <a:solidFill>
              <a:schemeClr val="bg1"/>
            </a:solidFill>
            <a:ln w="38100">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grpSp>
      <p:pic>
        <p:nvPicPr>
          <p:cNvPr id="83" name="Picture 82"/>
          <p:cNvPicPr>
            <a:picLocks noChangeAspect="1"/>
          </p:cNvPicPr>
          <p:nvPr/>
        </p:nvPicPr>
        <p:blipFill>
          <a:blip r:embed="rId2">
            <a:clrChange>
              <a:clrFrom>
                <a:srgbClr val="FFFFFF"/>
              </a:clrFrom>
              <a:clrTo>
                <a:srgbClr val="FFFFFF">
                  <a:alpha val="0"/>
                </a:srgbClr>
              </a:clrTo>
            </a:clrChange>
          </a:blip>
          <a:stretch>
            <a:fillRect/>
          </a:stretch>
        </p:blipFill>
        <p:spPr>
          <a:xfrm>
            <a:off x="5482854" y="1350045"/>
            <a:ext cx="1196364" cy="2855607"/>
          </a:xfrm>
          <a:prstGeom prst="rect">
            <a:avLst/>
          </a:prstGeom>
        </p:spPr>
      </p:pic>
      <p:sp>
        <p:nvSpPr>
          <p:cNvPr id="31" name="TextBox 30"/>
          <p:cNvSpPr txBox="1"/>
          <p:nvPr/>
        </p:nvSpPr>
        <p:spPr>
          <a:xfrm>
            <a:off x="4113947" y="1019235"/>
            <a:ext cx="3543570" cy="415498"/>
          </a:xfrm>
          <a:prstGeom prst="rect">
            <a:avLst/>
          </a:prstGeom>
          <a:noFill/>
        </p:spPr>
        <p:txBody>
          <a:bodyPr wrap="square" rtlCol="0">
            <a:spAutoFit/>
          </a:bodyPr>
          <a:lstStyle/>
          <a:p>
            <a:pPr lvl="1" algn="ctr"/>
            <a:r>
              <a:rPr lang="en-US" sz="1200" b="1" dirty="0"/>
              <a:t>Injury Example</a:t>
            </a:r>
          </a:p>
          <a:p>
            <a:pPr algn="l"/>
            <a:endParaRPr lang="en-US" sz="900" dirty="0"/>
          </a:p>
        </p:txBody>
      </p:sp>
      <p:graphicFrame>
        <p:nvGraphicFramePr>
          <p:cNvPr id="32" name="Table 31"/>
          <p:cNvGraphicFramePr>
            <a:graphicFrameLocks noGrp="1"/>
          </p:cNvGraphicFramePr>
          <p:nvPr/>
        </p:nvGraphicFramePr>
        <p:xfrm>
          <a:off x="1524002" y="4853284"/>
          <a:ext cx="9143999" cy="1572794"/>
        </p:xfrm>
        <a:graphic>
          <a:graphicData uri="http://schemas.openxmlformats.org/drawingml/2006/table">
            <a:tbl>
              <a:tblPr firstRow="1" bandRow="1">
                <a:tableStyleId>{5C22544A-7EE6-4342-B048-85BDC9FD1C3A}</a:tableStyleId>
              </a:tblPr>
              <a:tblGrid>
                <a:gridCol w="1579417">
                  <a:extLst>
                    <a:ext uri="{9D8B030D-6E8A-4147-A177-3AD203B41FA5}">
                      <a16:colId xmlns:a16="http://schemas.microsoft.com/office/drawing/2014/main" val="2222264988"/>
                    </a:ext>
                  </a:extLst>
                </a:gridCol>
                <a:gridCol w="2354630">
                  <a:extLst>
                    <a:ext uri="{9D8B030D-6E8A-4147-A177-3AD203B41FA5}">
                      <a16:colId xmlns:a16="http://schemas.microsoft.com/office/drawing/2014/main" val="1035770140"/>
                    </a:ext>
                  </a:extLst>
                </a:gridCol>
                <a:gridCol w="1684557">
                  <a:extLst>
                    <a:ext uri="{9D8B030D-6E8A-4147-A177-3AD203B41FA5}">
                      <a16:colId xmlns:a16="http://schemas.microsoft.com/office/drawing/2014/main" val="3137889885"/>
                    </a:ext>
                  </a:extLst>
                </a:gridCol>
                <a:gridCol w="1762696">
                  <a:extLst>
                    <a:ext uri="{9D8B030D-6E8A-4147-A177-3AD203B41FA5}">
                      <a16:colId xmlns:a16="http://schemas.microsoft.com/office/drawing/2014/main" val="78129463"/>
                    </a:ext>
                  </a:extLst>
                </a:gridCol>
                <a:gridCol w="1762699">
                  <a:extLst>
                    <a:ext uri="{9D8B030D-6E8A-4147-A177-3AD203B41FA5}">
                      <a16:colId xmlns:a16="http://schemas.microsoft.com/office/drawing/2014/main" val="3649883639"/>
                    </a:ext>
                  </a:extLst>
                </a:gridCol>
              </a:tblGrid>
              <a:tr h="465192">
                <a:tc>
                  <a:txBody>
                    <a:bodyPr/>
                    <a:lstStyle/>
                    <a:p>
                      <a:r>
                        <a:rPr lang="en-US" sz="1200" dirty="0"/>
                        <a:t>Medical</a:t>
                      </a:r>
                      <a:r>
                        <a:rPr lang="en-US" sz="1200" baseline="0" dirty="0"/>
                        <a:t> Plan </a:t>
                      </a:r>
                      <a:endParaRPr lang="en-US" sz="1200" dirty="0"/>
                    </a:p>
                  </a:txBody>
                  <a:tcPr/>
                </a:tc>
                <a:tc>
                  <a:txBody>
                    <a:bodyPr/>
                    <a:lstStyle/>
                    <a:p>
                      <a:pPr algn="ctr"/>
                      <a:r>
                        <a:rPr lang="en-US" sz="1200" dirty="0"/>
                        <a:t>Deductible</a:t>
                      </a:r>
                      <a:r>
                        <a:rPr lang="en-US" sz="1200" baseline="0" dirty="0"/>
                        <a:t> / Out of Pocket Maximum</a:t>
                      </a:r>
                      <a:endParaRPr lang="en-US" sz="1200" dirty="0"/>
                    </a:p>
                  </a:txBody>
                  <a:tcPr/>
                </a:tc>
                <a:tc>
                  <a:txBody>
                    <a:bodyPr/>
                    <a:lstStyle/>
                    <a:p>
                      <a:pPr algn="ctr"/>
                      <a:r>
                        <a:rPr lang="en-US" sz="1200" dirty="0"/>
                        <a:t>Insurance</a:t>
                      </a:r>
                      <a:r>
                        <a:rPr lang="en-US" sz="1200" baseline="0" dirty="0"/>
                        <a:t> Claim Expense </a:t>
                      </a:r>
                      <a:endParaRPr lang="en-US" sz="1200" dirty="0"/>
                    </a:p>
                  </a:txBody>
                  <a:tcPr/>
                </a:tc>
                <a:tc>
                  <a:txBody>
                    <a:bodyPr/>
                    <a:lstStyle/>
                    <a:p>
                      <a:pPr algn="ctr"/>
                      <a:r>
                        <a:rPr lang="en-US" sz="1200" dirty="0"/>
                        <a:t>Accident</a:t>
                      </a:r>
                      <a:r>
                        <a:rPr lang="en-US" sz="1200" baseline="0" dirty="0"/>
                        <a:t> Claim Amount</a:t>
                      </a:r>
                      <a:endParaRPr lang="en-US" sz="1200" dirty="0"/>
                    </a:p>
                  </a:txBody>
                  <a:tcPr/>
                </a:tc>
                <a:tc>
                  <a:txBody>
                    <a:bodyPr/>
                    <a:lstStyle/>
                    <a:p>
                      <a:pPr algn="ctr"/>
                      <a:r>
                        <a:rPr lang="en-US" sz="1200" dirty="0"/>
                        <a:t>Out of Pocket Expense</a:t>
                      </a:r>
                    </a:p>
                  </a:txBody>
                  <a:tcPr/>
                </a:tc>
                <a:extLst>
                  <a:ext uri="{0D108BD9-81ED-4DB2-BD59-A6C34878D82A}">
                    <a16:rowId xmlns:a16="http://schemas.microsoft.com/office/drawing/2014/main" val="957865753"/>
                  </a:ext>
                </a:extLst>
              </a:tr>
              <a:tr h="553801">
                <a:tc>
                  <a:txBody>
                    <a:bodyPr/>
                    <a:lstStyle/>
                    <a:p>
                      <a:r>
                        <a:rPr lang="en-US" sz="1100" b="1" dirty="0">
                          <a:solidFill>
                            <a:schemeClr val="bg1"/>
                          </a:solidFill>
                        </a:rPr>
                        <a:t>PPO</a:t>
                      </a:r>
                    </a:p>
                  </a:txBody>
                  <a:tcPr marL="68580" marR="68580" marT="34290" marB="34290"/>
                </a:tc>
                <a:tc>
                  <a:txBody>
                    <a:bodyPr/>
                    <a:lstStyle/>
                    <a:p>
                      <a:pPr algn="ctr"/>
                      <a:r>
                        <a:rPr lang="en-US" sz="1100" dirty="0">
                          <a:solidFill>
                            <a:schemeClr val="bg1"/>
                          </a:solidFill>
                        </a:rPr>
                        <a:t>$750</a:t>
                      </a:r>
                      <a:r>
                        <a:rPr lang="en-US" sz="1100" baseline="0" dirty="0">
                          <a:solidFill>
                            <a:schemeClr val="bg1"/>
                          </a:solidFill>
                        </a:rPr>
                        <a:t> individual </a:t>
                      </a:r>
                    </a:p>
                    <a:p>
                      <a:pPr algn="ctr"/>
                      <a:r>
                        <a:rPr lang="en-US" sz="1100" baseline="0" dirty="0">
                          <a:solidFill>
                            <a:schemeClr val="bg1"/>
                          </a:solidFill>
                        </a:rPr>
                        <a:t>($3,500 Out of Packet Max)</a:t>
                      </a:r>
                      <a:endParaRPr lang="en-US" sz="1100" dirty="0">
                        <a:solidFill>
                          <a:schemeClr val="bg1"/>
                        </a:solidFill>
                      </a:endParaRPr>
                    </a:p>
                  </a:txBody>
                  <a:tcPr/>
                </a:tc>
                <a:tc>
                  <a:txBody>
                    <a:bodyPr/>
                    <a:lstStyle/>
                    <a:p>
                      <a:pPr algn="ctr"/>
                      <a:r>
                        <a:rPr lang="en-US" sz="1100" b="1" dirty="0"/>
                        <a:t>$20,000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a:t>$9,975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a:solidFill>
                            <a:schemeClr val="bg1"/>
                          </a:solidFill>
                        </a:rPr>
                        <a:t>$0</a:t>
                      </a:r>
                      <a:r>
                        <a:rPr lang="en-US" sz="1100" baseline="0" dirty="0">
                          <a:solidFill>
                            <a:schemeClr val="bg1"/>
                          </a:solidFill>
                        </a:rPr>
                        <a:t> with $6,475 for other expenses</a:t>
                      </a:r>
                      <a:endParaRPr lang="en-US" sz="1100" dirty="0">
                        <a:solidFill>
                          <a:schemeClr val="bg1"/>
                        </a:solidFill>
                      </a:endParaRPr>
                    </a:p>
                  </a:txBody>
                  <a:tcPr/>
                </a:tc>
                <a:extLst>
                  <a:ext uri="{0D108BD9-81ED-4DB2-BD59-A6C34878D82A}">
                    <a16:rowId xmlns:a16="http://schemas.microsoft.com/office/drawing/2014/main" val="2089672470"/>
                  </a:ext>
                </a:extLst>
              </a:tr>
              <a:tr h="553801">
                <a:tc>
                  <a:txBody>
                    <a:bodyPr/>
                    <a:lstStyle/>
                    <a:p>
                      <a:r>
                        <a:rPr lang="en-US" sz="1100" b="1" dirty="0">
                          <a:solidFill>
                            <a:schemeClr val="bg1"/>
                          </a:solidFill>
                        </a:rPr>
                        <a:t>HDHP</a:t>
                      </a:r>
                    </a:p>
                  </a:txBody>
                  <a:tcPr marL="68580" marR="68580" marT="34290" marB="34290"/>
                </a:tc>
                <a:tc>
                  <a:txBody>
                    <a:bodyPr/>
                    <a:lstStyle/>
                    <a:p>
                      <a:pPr algn="ctr"/>
                      <a:r>
                        <a:rPr lang="en-US" sz="1100" dirty="0">
                          <a:solidFill>
                            <a:schemeClr val="bg1"/>
                          </a:solidFill>
                        </a:rPr>
                        <a:t>$3,300 individual and Out of Pocket Max</a:t>
                      </a:r>
                    </a:p>
                  </a:txBody>
                  <a:tcPr/>
                </a:tc>
                <a:tc>
                  <a:txBody>
                    <a:bodyPr/>
                    <a:lstStyle/>
                    <a:p>
                      <a:pPr algn="ctr"/>
                      <a:r>
                        <a:rPr lang="en-US" sz="1100" b="1" dirty="0"/>
                        <a:t>$20,000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a:t>$9,975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a:solidFill>
                            <a:schemeClr val="bg1"/>
                          </a:solidFill>
                        </a:rPr>
                        <a:t>$0</a:t>
                      </a:r>
                      <a:r>
                        <a:rPr lang="en-US" sz="1100" baseline="0" dirty="0">
                          <a:solidFill>
                            <a:schemeClr val="bg1"/>
                          </a:solidFill>
                        </a:rPr>
                        <a:t> with $6,675 for other expenses</a:t>
                      </a:r>
                      <a:endParaRPr lang="en-US" sz="1100" dirty="0">
                        <a:solidFill>
                          <a:schemeClr val="bg1"/>
                        </a:solidFill>
                      </a:endParaRPr>
                    </a:p>
                  </a:txBody>
                  <a:tcPr/>
                </a:tc>
                <a:extLst>
                  <a:ext uri="{0D108BD9-81ED-4DB2-BD59-A6C34878D82A}">
                    <a16:rowId xmlns:a16="http://schemas.microsoft.com/office/drawing/2014/main" val="195185478"/>
                  </a:ext>
                </a:extLst>
              </a:tr>
            </a:tbl>
          </a:graphicData>
        </a:graphic>
      </p:graphicFrame>
      <p:pic>
        <p:nvPicPr>
          <p:cNvPr id="2" name="Picture 1">
            <a:extLst>
              <a:ext uri="{FF2B5EF4-FFF2-40B4-BE49-F238E27FC236}">
                <a16:creationId xmlns:a16="http://schemas.microsoft.com/office/drawing/2014/main" id="{1EEC1B0C-8C1F-15C2-2F43-75971BE56200}"/>
              </a:ext>
            </a:extLst>
          </p:cNvPr>
          <p:cNvPicPr>
            <a:picLocks noChangeAspect="1"/>
          </p:cNvPicPr>
          <p:nvPr/>
        </p:nvPicPr>
        <p:blipFill>
          <a:blip r:embed="rId3"/>
          <a:stretch>
            <a:fillRect/>
          </a:stretch>
        </p:blipFill>
        <p:spPr>
          <a:xfrm>
            <a:off x="8448805" y="220208"/>
            <a:ext cx="1914525" cy="619125"/>
          </a:xfrm>
          <a:prstGeom prst="rect">
            <a:avLst/>
          </a:prstGeom>
        </p:spPr>
      </p:pic>
    </p:spTree>
    <p:extLst>
      <p:ext uri="{BB962C8B-B14F-4D97-AF65-F5344CB8AC3E}">
        <p14:creationId xmlns:p14="http://schemas.microsoft.com/office/powerpoint/2010/main" val="1310800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chemeClr val="bg1"/>
                </a:solidFill>
              </a:rPr>
              <a:t>Group Critical Illness Plan</a:t>
            </a:r>
          </a:p>
        </p:txBody>
      </p:sp>
      <p:sp>
        <p:nvSpPr>
          <p:cNvPr id="7" name="Content Placeholder 1"/>
          <p:cNvSpPr txBox="1">
            <a:spLocks/>
          </p:cNvSpPr>
          <p:nvPr/>
        </p:nvSpPr>
        <p:spPr>
          <a:xfrm>
            <a:off x="1856709" y="1005840"/>
            <a:ext cx="6259821" cy="460648"/>
          </a:xfrm>
          <a:prstGeom prst="rect">
            <a:avLst/>
          </a:prstGeom>
        </p:spPr>
        <p:txBody>
          <a:bodyPr/>
          <a:lstStyle>
            <a:lvl1pPr marL="228600" indent="-228600" algn="l" defTabSz="457200" rtl="0" eaLnBrk="1" latinLnBrk="0" hangingPunct="1">
              <a:spcBef>
                <a:spcPts val="0"/>
              </a:spcBef>
              <a:spcAft>
                <a:spcPts val="900"/>
              </a:spcAft>
              <a:buClr>
                <a:schemeClr val="accent2"/>
              </a:buClr>
              <a:buFont typeface="Arial"/>
              <a:buChar char="•"/>
              <a:defRPr sz="2000" kern="1200">
                <a:solidFill>
                  <a:schemeClr val="tx2"/>
                </a:solidFill>
                <a:latin typeface="+mn-lt"/>
                <a:ea typeface="+mn-ea"/>
                <a:cs typeface="Times New Roman"/>
              </a:defRPr>
            </a:lvl1pPr>
            <a:lvl2pPr marL="461963" indent="-230188" algn="l" defTabSz="457200" rtl="0" eaLnBrk="1" latinLnBrk="0" hangingPunct="1">
              <a:spcBef>
                <a:spcPts val="0"/>
              </a:spcBef>
              <a:spcAft>
                <a:spcPts val="900"/>
              </a:spcAft>
              <a:buClr>
                <a:schemeClr val="accent2"/>
              </a:buClr>
              <a:buFont typeface="Arial"/>
              <a:buChar char="–"/>
              <a:defRPr sz="1800" kern="1200">
                <a:solidFill>
                  <a:schemeClr val="tx2"/>
                </a:solidFill>
                <a:latin typeface="+mn-lt"/>
                <a:ea typeface="+mn-ea"/>
                <a:cs typeface="Times New Roman"/>
              </a:defRPr>
            </a:lvl2pPr>
            <a:lvl3pPr marL="684213" indent="-230188" algn="l" defTabSz="457200" rtl="0" eaLnBrk="1" latinLnBrk="0" hangingPunct="1">
              <a:spcBef>
                <a:spcPts val="0"/>
              </a:spcBef>
              <a:spcAft>
                <a:spcPts val="900"/>
              </a:spcAft>
              <a:buClr>
                <a:schemeClr val="accent2"/>
              </a:buClr>
              <a:buFont typeface="Wingdings" panose="05000000000000000000" pitchFamily="2" charset="2"/>
              <a:buChar char="§"/>
              <a:defRPr sz="1600" kern="1200">
                <a:solidFill>
                  <a:schemeClr val="tx2"/>
                </a:solidFill>
                <a:latin typeface="+mn-lt"/>
                <a:ea typeface="+mn-ea"/>
                <a:cs typeface="Times New Roman"/>
              </a:defRPr>
            </a:lvl3pPr>
            <a:lvl4pPr marL="914400" indent="-223838" algn="l" defTabSz="457200" rtl="0" eaLnBrk="1" latinLnBrk="0" hangingPunct="1">
              <a:spcBef>
                <a:spcPts val="0"/>
              </a:spcBef>
              <a:spcAft>
                <a:spcPts val="900"/>
              </a:spcAft>
              <a:buClr>
                <a:schemeClr val="accent2"/>
              </a:buClr>
              <a:buFont typeface="Arial"/>
              <a:buChar char="–"/>
              <a:defRPr lang="en-US" sz="1600" kern="1200" dirty="0">
                <a:solidFill>
                  <a:schemeClr val="tx2"/>
                </a:solidFill>
                <a:latin typeface="+mn-lt"/>
                <a:ea typeface="+mn-ea"/>
                <a:cs typeface="Times New Roman"/>
              </a:defRPr>
            </a:lvl4pPr>
            <a:lvl5pPr marL="1143000" indent="-223838" algn="l" defTabSz="457200" rtl="0" eaLnBrk="1" latinLnBrk="0" hangingPunct="1">
              <a:spcBef>
                <a:spcPts val="0"/>
              </a:spcBef>
              <a:spcAft>
                <a:spcPts val="900"/>
              </a:spcAft>
              <a:buClr>
                <a:schemeClr val="accent2"/>
              </a:buClr>
              <a:buFont typeface="Arial" panose="020B0604020202020204" pitchFamily="34" charset="0"/>
              <a:buChar char="–"/>
              <a:defRPr sz="1600" kern="1200">
                <a:solidFill>
                  <a:schemeClr val="tx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a:t>The Group Critical Illness Plan is available through Securian. This plan provides coverage in a lump-sum benefit if you are diagnosed with an illness below, amongst others. </a:t>
            </a:r>
            <a:r>
              <a:rPr lang="en-US" sz="1400" b="1" dirty="0"/>
              <a:t>You can choose a benefit between $10k, $20k, and $30k. </a:t>
            </a:r>
            <a:r>
              <a:rPr lang="en-US" sz="1400" dirty="0"/>
              <a:t>Your spouse can elect 100% of your coverage and children are eligible for 50%. </a:t>
            </a:r>
            <a:endParaRPr lang="en-US" sz="1400" b="1" dirty="0"/>
          </a:p>
        </p:txBody>
      </p:sp>
      <p:graphicFrame>
        <p:nvGraphicFramePr>
          <p:cNvPr id="8" name="Table 7"/>
          <p:cNvGraphicFramePr>
            <a:graphicFrameLocks noGrp="1"/>
          </p:cNvGraphicFramePr>
          <p:nvPr/>
        </p:nvGraphicFramePr>
        <p:xfrm>
          <a:off x="3309769" y="2137580"/>
          <a:ext cx="5885031" cy="4152323"/>
        </p:xfrm>
        <a:graphic>
          <a:graphicData uri="http://schemas.openxmlformats.org/drawingml/2006/table">
            <a:tbl>
              <a:tblPr firstRow="1" bandRow="1">
                <a:tableStyleId>{5C22544A-7EE6-4342-B048-85BDC9FD1C3A}</a:tableStyleId>
              </a:tblPr>
              <a:tblGrid>
                <a:gridCol w="3189196">
                  <a:extLst>
                    <a:ext uri="{9D8B030D-6E8A-4147-A177-3AD203B41FA5}">
                      <a16:colId xmlns:a16="http://schemas.microsoft.com/office/drawing/2014/main" val="2222264988"/>
                    </a:ext>
                  </a:extLst>
                </a:gridCol>
                <a:gridCol w="2695835">
                  <a:extLst>
                    <a:ext uri="{9D8B030D-6E8A-4147-A177-3AD203B41FA5}">
                      <a16:colId xmlns:a16="http://schemas.microsoft.com/office/drawing/2014/main" val="1035770140"/>
                    </a:ext>
                  </a:extLst>
                </a:gridCol>
              </a:tblGrid>
              <a:tr h="279922">
                <a:tc>
                  <a:txBody>
                    <a:bodyPr/>
                    <a:lstStyle/>
                    <a:p>
                      <a:r>
                        <a:rPr lang="en-US" sz="1200" dirty="0"/>
                        <a:t>Incident</a:t>
                      </a:r>
                    </a:p>
                  </a:txBody>
                  <a:tcPr/>
                </a:tc>
                <a:tc>
                  <a:txBody>
                    <a:bodyPr/>
                    <a:lstStyle/>
                    <a:p>
                      <a:r>
                        <a:rPr lang="en-US" sz="1200" dirty="0"/>
                        <a:t>Payout</a:t>
                      </a:r>
                    </a:p>
                  </a:txBody>
                  <a:tcPr/>
                </a:tc>
                <a:extLst>
                  <a:ext uri="{0D108BD9-81ED-4DB2-BD59-A6C34878D82A}">
                    <a16:rowId xmlns:a16="http://schemas.microsoft.com/office/drawing/2014/main" val="957865753"/>
                  </a:ext>
                </a:extLst>
              </a:tr>
              <a:tr h="253288">
                <a:tc>
                  <a:txBody>
                    <a:bodyPr/>
                    <a:lstStyle/>
                    <a:p>
                      <a:r>
                        <a:rPr lang="en-US" sz="1100" dirty="0"/>
                        <a:t>Heart Attack</a:t>
                      </a:r>
                    </a:p>
                  </a:txBody>
                  <a:tcPr marL="68580" marR="68580" marT="34290" marB="34290"/>
                </a:tc>
                <a:tc>
                  <a:txBody>
                    <a:bodyPr/>
                    <a:lstStyle/>
                    <a:p>
                      <a:pPr algn="l"/>
                      <a:r>
                        <a:rPr lang="en-US" sz="1100" dirty="0">
                          <a:solidFill>
                            <a:schemeClr val="bg1"/>
                          </a:solidFill>
                        </a:rPr>
                        <a:t>100%</a:t>
                      </a:r>
                    </a:p>
                  </a:txBody>
                  <a:tcPr/>
                </a:tc>
                <a:extLst>
                  <a:ext uri="{0D108BD9-81ED-4DB2-BD59-A6C34878D82A}">
                    <a16:rowId xmlns:a16="http://schemas.microsoft.com/office/drawing/2014/main" val="2297681722"/>
                  </a:ext>
                </a:extLst>
              </a:tr>
              <a:tr h="253288">
                <a:tc>
                  <a:txBody>
                    <a:bodyPr/>
                    <a:lstStyle/>
                    <a:p>
                      <a:r>
                        <a:rPr lang="en-US" sz="1100" dirty="0"/>
                        <a:t>Stroke</a:t>
                      </a:r>
                    </a:p>
                  </a:txBody>
                  <a:tcPr marL="68580" marR="68580" marT="34290" marB="34290"/>
                </a:tc>
                <a:tc>
                  <a:txBody>
                    <a:bodyPr/>
                    <a:lstStyle/>
                    <a:p>
                      <a:pPr algn="l"/>
                      <a:r>
                        <a:rPr lang="en-US" sz="1100" dirty="0">
                          <a:solidFill>
                            <a:schemeClr val="bg1"/>
                          </a:solidFill>
                        </a:rPr>
                        <a:t>100%</a:t>
                      </a:r>
                    </a:p>
                  </a:txBody>
                  <a:tcPr/>
                </a:tc>
                <a:extLst>
                  <a:ext uri="{0D108BD9-81ED-4DB2-BD59-A6C34878D82A}">
                    <a16:rowId xmlns:a16="http://schemas.microsoft.com/office/drawing/2014/main" val="575935853"/>
                  </a:ext>
                </a:extLst>
              </a:tr>
              <a:tr h="253288">
                <a:tc>
                  <a:txBody>
                    <a:bodyPr/>
                    <a:lstStyle/>
                    <a:p>
                      <a:r>
                        <a:rPr lang="en-US" sz="1100" dirty="0">
                          <a:solidFill>
                            <a:schemeClr val="bg1"/>
                          </a:solidFill>
                        </a:rPr>
                        <a:t>Invasive Cancer</a:t>
                      </a:r>
                    </a:p>
                  </a:txBody>
                  <a:tcPr marL="68580" marR="68580" marT="34290" marB="34290"/>
                </a:tc>
                <a:tc>
                  <a:txBody>
                    <a:bodyPr/>
                    <a:lstStyle/>
                    <a:p>
                      <a:pPr algn="l"/>
                      <a:r>
                        <a:rPr lang="en-US" sz="1100" dirty="0">
                          <a:solidFill>
                            <a:schemeClr val="bg1"/>
                          </a:solidFill>
                        </a:rPr>
                        <a:t>100%</a:t>
                      </a:r>
                    </a:p>
                  </a:txBody>
                  <a:tcPr/>
                </a:tc>
                <a:extLst>
                  <a:ext uri="{0D108BD9-81ED-4DB2-BD59-A6C34878D82A}">
                    <a16:rowId xmlns:a16="http://schemas.microsoft.com/office/drawing/2014/main" val="3509315784"/>
                  </a:ext>
                </a:extLst>
              </a:tr>
              <a:tr h="273646">
                <a:tc>
                  <a:txBody>
                    <a:bodyPr/>
                    <a:lstStyle/>
                    <a:p>
                      <a:r>
                        <a:rPr lang="en-US" sz="1100" dirty="0"/>
                        <a:t>Non-Invasive Cancer (Carcinoma In Situ)</a:t>
                      </a:r>
                    </a:p>
                  </a:txBody>
                  <a:tcPr marL="68580" marR="68580" marT="34290" marB="34290"/>
                </a:tc>
                <a:tc>
                  <a:txBody>
                    <a:bodyPr/>
                    <a:lstStyle/>
                    <a:p>
                      <a:pPr algn="l">
                        <a:lnSpc>
                          <a:spcPct val="90000"/>
                        </a:lnSpc>
                      </a:pPr>
                      <a:r>
                        <a:rPr lang="en-US" sz="1100" dirty="0">
                          <a:solidFill>
                            <a:schemeClr val="bg1"/>
                          </a:solidFill>
                        </a:rPr>
                        <a:t>25%</a:t>
                      </a:r>
                    </a:p>
                  </a:txBody>
                  <a:tcPr/>
                </a:tc>
                <a:extLst>
                  <a:ext uri="{0D108BD9-81ED-4DB2-BD59-A6C34878D82A}">
                    <a16:rowId xmlns:a16="http://schemas.microsoft.com/office/drawing/2014/main" val="1623293079"/>
                  </a:ext>
                </a:extLst>
              </a:tr>
              <a:tr h="274809">
                <a:tc>
                  <a:txBody>
                    <a:bodyPr/>
                    <a:lstStyle/>
                    <a:p>
                      <a:r>
                        <a:rPr lang="en-US" sz="1100" dirty="0"/>
                        <a:t>Major Organ Failure</a:t>
                      </a:r>
                    </a:p>
                  </a:txBody>
                  <a:tcPr marL="68580" marR="68580" marT="34290" marB="34290"/>
                </a:tc>
                <a:tc>
                  <a:txBody>
                    <a:bodyPr/>
                    <a:lstStyle/>
                    <a:p>
                      <a:pPr algn="l">
                        <a:lnSpc>
                          <a:spcPct val="90000"/>
                        </a:lnSpc>
                      </a:pPr>
                      <a:r>
                        <a:rPr lang="en-US" sz="1100" dirty="0">
                          <a:solidFill>
                            <a:schemeClr val="bg1"/>
                          </a:solidFill>
                        </a:rPr>
                        <a:t>100%</a:t>
                      </a:r>
                    </a:p>
                  </a:txBody>
                  <a:tcPr/>
                </a:tc>
                <a:extLst>
                  <a:ext uri="{0D108BD9-81ED-4DB2-BD59-A6C34878D82A}">
                    <a16:rowId xmlns:a16="http://schemas.microsoft.com/office/drawing/2014/main" val="2582145932"/>
                  </a:ext>
                </a:extLst>
              </a:tr>
              <a:tr h="317087">
                <a:tc>
                  <a:txBody>
                    <a:bodyPr/>
                    <a:lstStyle/>
                    <a:p>
                      <a:r>
                        <a:rPr lang="en-US" sz="1100" dirty="0"/>
                        <a:t>ALS</a:t>
                      </a:r>
                    </a:p>
                  </a:txBody>
                  <a:tcPr marL="68580" marR="68580" marT="34290" marB="34290"/>
                </a:tc>
                <a:tc>
                  <a:txBody>
                    <a:bodyPr/>
                    <a:lstStyle/>
                    <a:p>
                      <a:pPr algn="l">
                        <a:lnSpc>
                          <a:spcPct val="90000"/>
                        </a:lnSpc>
                      </a:pPr>
                      <a:r>
                        <a:rPr lang="en-US" sz="1100" dirty="0">
                          <a:solidFill>
                            <a:schemeClr val="bg1"/>
                          </a:solidFill>
                        </a:rPr>
                        <a:t>100%</a:t>
                      </a:r>
                    </a:p>
                  </a:txBody>
                  <a:tcPr/>
                </a:tc>
                <a:extLst>
                  <a:ext uri="{0D108BD9-81ED-4DB2-BD59-A6C34878D82A}">
                    <a16:rowId xmlns:a16="http://schemas.microsoft.com/office/drawing/2014/main" val="2674237662"/>
                  </a:ext>
                </a:extLst>
              </a:tr>
              <a:tr h="317088">
                <a:tc>
                  <a:txBody>
                    <a:bodyPr/>
                    <a:lstStyle/>
                    <a:p>
                      <a:r>
                        <a:rPr lang="en-US" sz="1100" dirty="0"/>
                        <a:t>Alzheimer’s Disease</a:t>
                      </a:r>
                    </a:p>
                  </a:txBody>
                  <a:tcPr marL="68580" marR="68580" marT="34290" marB="34290"/>
                </a:tc>
                <a:tc>
                  <a:txBody>
                    <a:bodyPr/>
                    <a:lstStyle/>
                    <a:p>
                      <a:pPr algn="l">
                        <a:lnSpc>
                          <a:spcPct val="90000"/>
                        </a:lnSpc>
                      </a:pPr>
                      <a:r>
                        <a:rPr lang="en-US" sz="1100" dirty="0">
                          <a:solidFill>
                            <a:schemeClr val="bg1"/>
                          </a:solidFill>
                        </a:rPr>
                        <a:t>100%</a:t>
                      </a:r>
                    </a:p>
                  </a:txBody>
                  <a:tcPr/>
                </a:tc>
                <a:extLst>
                  <a:ext uri="{0D108BD9-81ED-4DB2-BD59-A6C34878D82A}">
                    <a16:rowId xmlns:a16="http://schemas.microsoft.com/office/drawing/2014/main" val="4207432407"/>
                  </a:ext>
                </a:extLst>
              </a:tr>
              <a:tr h="272144">
                <a:tc>
                  <a:txBody>
                    <a:bodyPr/>
                    <a:lstStyle/>
                    <a:p>
                      <a:r>
                        <a:rPr lang="en-US" sz="1100" dirty="0"/>
                        <a:t>Benign Brain Tumor</a:t>
                      </a:r>
                    </a:p>
                  </a:txBody>
                  <a:tcPr marL="68580" marR="68580" marT="34290" marB="34290"/>
                </a:tc>
                <a:tc>
                  <a:txBody>
                    <a:bodyPr/>
                    <a:lstStyle/>
                    <a:p>
                      <a:pPr algn="l">
                        <a:lnSpc>
                          <a:spcPct val="90000"/>
                        </a:lnSpc>
                      </a:pPr>
                      <a:r>
                        <a:rPr lang="en-US" sz="1100" dirty="0">
                          <a:solidFill>
                            <a:schemeClr val="bg1"/>
                          </a:solidFill>
                        </a:rPr>
                        <a:t>100%</a:t>
                      </a:r>
                    </a:p>
                  </a:txBody>
                  <a:tcPr/>
                </a:tc>
                <a:extLst>
                  <a:ext uri="{0D108BD9-81ED-4DB2-BD59-A6C34878D82A}">
                    <a16:rowId xmlns:a16="http://schemas.microsoft.com/office/drawing/2014/main" val="3884218367"/>
                  </a:ext>
                </a:extLst>
              </a:tr>
              <a:tr h="272144">
                <a:tc>
                  <a:txBody>
                    <a:bodyPr/>
                    <a:lstStyle/>
                    <a:p>
                      <a:r>
                        <a:rPr lang="en-US" sz="1100" dirty="0"/>
                        <a:t>MS</a:t>
                      </a:r>
                    </a:p>
                  </a:txBody>
                  <a:tcPr marL="68580" marR="68580" marT="34290" marB="34290"/>
                </a:tc>
                <a:tc>
                  <a:txBody>
                    <a:bodyPr/>
                    <a:lstStyle/>
                    <a:p>
                      <a:pPr algn="l">
                        <a:lnSpc>
                          <a:spcPct val="90000"/>
                        </a:lnSpc>
                      </a:pPr>
                      <a:r>
                        <a:rPr lang="en-US" sz="1100" dirty="0">
                          <a:solidFill>
                            <a:schemeClr val="bg1"/>
                          </a:solidFill>
                        </a:rPr>
                        <a:t>100%</a:t>
                      </a:r>
                    </a:p>
                  </a:txBody>
                  <a:tcPr/>
                </a:tc>
                <a:extLst>
                  <a:ext uri="{0D108BD9-81ED-4DB2-BD59-A6C34878D82A}">
                    <a16:rowId xmlns:a16="http://schemas.microsoft.com/office/drawing/2014/main" val="1575468663"/>
                  </a:ext>
                </a:extLst>
              </a:tr>
              <a:tr h="272144">
                <a:tc>
                  <a:txBody>
                    <a:bodyPr/>
                    <a:lstStyle/>
                    <a:p>
                      <a:r>
                        <a:rPr lang="en-US" sz="1100" dirty="0"/>
                        <a:t>Parkinson’s Disease</a:t>
                      </a:r>
                    </a:p>
                  </a:txBody>
                  <a:tcPr marL="68580" marR="68580" marT="34290" marB="34290"/>
                </a:tc>
                <a:tc>
                  <a:txBody>
                    <a:bodyPr/>
                    <a:lstStyle/>
                    <a:p>
                      <a:pPr algn="l">
                        <a:lnSpc>
                          <a:spcPct val="90000"/>
                        </a:lnSpc>
                      </a:pPr>
                      <a:r>
                        <a:rPr lang="en-US" sz="1100" dirty="0">
                          <a:solidFill>
                            <a:schemeClr val="bg1"/>
                          </a:solidFill>
                        </a:rPr>
                        <a:t>100%</a:t>
                      </a:r>
                    </a:p>
                  </a:txBody>
                  <a:tcPr/>
                </a:tc>
                <a:extLst>
                  <a:ext uri="{0D108BD9-81ED-4DB2-BD59-A6C34878D82A}">
                    <a16:rowId xmlns:a16="http://schemas.microsoft.com/office/drawing/2014/main" val="3503334893"/>
                  </a:ext>
                </a:extLst>
              </a:tr>
              <a:tr h="272144">
                <a:tc>
                  <a:txBody>
                    <a:bodyPr/>
                    <a:lstStyle/>
                    <a:p>
                      <a:r>
                        <a:rPr lang="en-US" sz="1100" dirty="0"/>
                        <a:t>Coronary</a:t>
                      </a:r>
                      <a:r>
                        <a:rPr lang="en-US" sz="1100" baseline="0" dirty="0"/>
                        <a:t> Artery Bypass</a:t>
                      </a:r>
                      <a:endParaRPr lang="en-US" sz="1100" dirty="0"/>
                    </a:p>
                  </a:txBody>
                  <a:tcPr marL="68580" marR="68580" marT="34290" marB="34290"/>
                </a:tc>
                <a:tc>
                  <a:txBody>
                    <a:bodyPr/>
                    <a:lstStyle/>
                    <a:p>
                      <a:pPr algn="l">
                        <a:lnSpc>
                          <a:spcPct val="90000"/>
                        </a:lnSpc>
                      </a:pPr>
                      <a:r>
                        <a:rPr lang="en-US" sz="1100" dirty="0">
                          <a:solidFill>
                            <a:schemeClr val="bg1"/>
                          </a:solidFill>
                        </a:rPr>
                        <a:t>25%</a:t>
                      </a:r>
                    </a:p>
                  </a:txBody>
                  <a:tcPr/>
                </a:tc>
                <a:extLst>
                  <a:ext uri="{0D108BD9-81ED-4DB2-BD59-A6C34878D82A}">
                    <a16:rowId xmlns:a16="http://schemas.microsoft.com/office/drawing/2014/main" val="3651923577"/>
                  </a:ext>
                </a:extLst>
              </a:tr>
              <a:tr h="272144">
                <a:tc>
                  <a:txBody>
                    <a:bodyPr/>
                    <a:lstStyle/>
                    <a:p>
                      <a:r>
                        <a:rPr lang="en-US" sz="1100" dirty="0"/>
                        <a:t>End</a:t>
                      </a:r>
                      <a:r>
                        <a:rPr lang="en-US" sz="1100" baseline="0" dirty="0"/>
                        <a:t> Stage Renal Failure</a:t>
                      </a:r>
                      <a:endParaRPr lang="en-US" sz="1100" dirty="0"/>
                    </a:p>
                  </a:txBody>
                  <a:tcPr marL="68580" marR="68580" marT="34290" marB="34290"/>
                </a:tc>
                <a:tc>
                  <a:txBody>
                    <a:bodyPr/>
                    <a:lstStyle/>
                    <a:p>
                      <a:pPr algn="l">
                        <a:lnSpc>
                          <a:spcPct val="90000"/>
                        </a:lnSpc>
                      </a:pPr>
                      <a:r>
                        <a:rPr lang="en-US" sz="1100" dirty="0">
                          <a:solidFill>
                            <a:schemeClr val="bg1"/>
                          </a:solidFill>
                        </a:rPr>
                        <a:t>100%</a:t>
                      </a:r>
                    </a:p>
                  </a:txBody>
                  <a:tcPr/>
                </a:tc>
                <a:extLst>
                  <a:ext uri="{0D108BD9-81ED-4DB2-BD59-A6C34878D82A}">
                    <a16:rowId xmlns:a16="http://schemas.microsoft.com/office/drawing/2014/main" val="3505284437"/>
                  </a:ext>
                </a:extLst>
              </a:tr>
              <a:tr h="272144">
                <a:tc>
                  <a:txBody>
                    <a:bodyPr/>
                    <a:lstStyle/>
                    <a:p>
                      <a:r>
                        <a:rPr lang="en-US" sz="1100" dirty="0"/>
                        <a:t>Wellness</a:t>
                      </a:r>
                    </a:p>
                  </a:txBody>
                  <a:tcPr marL="68580" marR="68580" marT="34290" marB="34290"/>
                </a:tc>
                <a:tc>
                  <a:txBody>
                    <a:bodyPr/>
                    <a:lstStyle/>
                    <a:p>
                      <a:pPr algn="l">
                        <a:lnSpc>
                          <a:spcPct val="90000"/>
                        </a:lnSpc>
                      </a:pPr>
                      <a:r>
                        <a:rPr lang="en-US" sz="1100" dirty="0">
                          <a:solidFill>
                            <a:schemeClr val="bg1"/>
                          </a:solidFill>
                        </a:rPr>
                        <a:t>$50 Per Calendar Year</a:t>
                      </a:r>
                    </a:p>
                  </a:txBody>
                  <a:tcPr/>
                </a:tc>
                <a:extLst>
                  <a:ext uri="{0D108BD9-81ED-4DB2-BD59-A6C34878D82A}">
                    <a16:rowId xmlns:a16="http://schemas.microsoft.com/office/drawing/2014/main" val="405456047"/>
                  </a:ext>
                </a:extLst>
              </a:tr>
              <a:tr h="279667">
                <a:tc>
                  <a:txBody>
                    <a:bodyPr/>
                    <a:lstStyle/>
                    <a:p>
                      <a:r>
                        <a:rPr lang="en-US" sz="1100" dirty="0"/>
                        <a:t>Recurrence (1 Month Separation)</a:t>
                      </a:r>
                    </a:p>
                  </a:txBody>
                  <a:tcPr marL="68580" marR="68580" marT="34290" marB="34290"/>
                </a:tc>
                <a:tc>
                  <a:txBody>
                    <a:bodyPr/>
                    <a:lstStyle/>
                    <a:p>
                      <a:pPr algn="l">
                        <a:lnSpc>
                          <a:spcPct val="90000"/>
                        </a:lnSpc>
                      </a:pPr>
                      <a:r>
                        <a:rPr lang="en-US" sz="1100" dirty="0">
                          <a:solidFill>
                            <a:schemeClr val="bg1"/>
                          </a:solidFill>
                        </a:rPr>
                        <a:t>Up to 100%</a:t>
                      </a:r>
                    </a:p>
                  </a:txBody>
                  <a:tcPr/>
                </a:tc>
                <a:extLst>
                  <a:ext uri="{0D108BD9-81ED-4DB2-BD59-A6C34878D82A}">
                    <a16:rowId xmlns:a16="http://schemas.microsoft.com/office/drawing/2014/main" val="545262992"/>
                  </a:ext>
                </a:extLst>
              </a:tr>
            </a:tbl>
          </a:graphicData>
        </a:graphic>
      </p:graphicFrame>
      <p:sp>
        <p:nvSpPr>
          <p:cNvPr id="34" name="Rectangle 33"/>
          <p:cNvSpPr/>
          <p:nvPr/>
        </p:nvSpPr>
        <p:spPr>
          <a:xfrm>
            <a:off x="1657350" y="6317721"/>
            <a:ext cx="7629206" cy="213585"/>
          </a:xfrm>
          <a:prstGeom prst="rect">
            <a:avLst/>
          </a:prstGeom>
        </p:spPr>
        <p:txBody>
          <a:bodyPr wrap="square">
            <a:spAutoFit/>
          </a:bodyPr>
          <a:lstStyle/>
          <a:p>
            <a:pPr>
              <a:defRPr/>
            </a:pPr>
            <a:r>
              <a:rPr lang="en-US" sz="788" dirty="0">
                <a:solidFill>
                  <a:schemeClr val="tx1">
                    <a:lumMod val="90000"/>
                    <a:lumOff val="10000"/>
                  </a:schemeClr>
                </a:solidFill>
              </a:rPr>
              <a:t>Rates will vary based on age and amount of coverage elected. </a:t>
            </a:r>
          </a:p>
        </p:txBody>
      </p:sp>
      <p:pic>
        <p:nvPicPr>
          <p:cNvPr id="2" name="Picture 1">
            <a:extLst>
              <a:ext uri="{FF2B5EF4-FFF2-40B4-BE49-F238E27FC236}">
                <a16:creationId xmlns:a16="http://schemas.microsoft.com/office/drawing/2014/main" id="{9C8E033B-7A12-5362-1E55-8A8F169EE74C}"/>
              </a:ext>
            </a:extLst>
          </p:cNvPr>
          <p:cNvPicPr>
            <a:picLocks noChangeAspect="1"/>
          </p:cNvPicPr>
          <p:nvPr/>
        </p:nvPicPr>
        <p:blipFill>
          <a:blip r:embed="rId2"/>
          <a:stretch>
            <a:fillRect/>
          </a:stretch>
        </p:blipFill>
        <p:spPr>
          <a:xfrm>
            <a:off x="8448805" y="220208"/>
            <a:ext cx="1914525" cy="619125"/>
          </a:xfrm>
          <a:prstGeom prst="rect">
            <a:avLst/>
          </a:prstGeom>
        </p:spPr>
      </p:pic>
    </p:spTree>
    <p:extLst>
      <p:ext uri="{BB962C8B-B14F-4D97-AF65-F5344CB8AC3E}">
        <p14:creationId xmlns:p14="http://schemas.microsoft.com/office/powerpoint/2010/main" val="3371918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8368" y="305167"/>
            <a:ext cx="5943600" cy="822960"/>
          </a:xfrm>
        </p:spPr>
        <p:txBody>
          <a:bodyPr>
            <a:normAutofit fontScale="90000"/>
          </a:bodyPr>
          <a:lstStyle/>
          <a:p>
            <a:r>
              <a:rPr lang="en-US" dirty="0">
                <a:solidFill>
                  <a:schemeClr val="bg1"/>
                </a:solidFill>
              </a:rPr>
              <a:t>How Your Critical Illness Plan Works With Your Medical Plan</a:t>
            </a:r>
          </a:p>
        </p:txBody>
      </p:sp>
      <p:grpSp>
        <p:nvGrpSpPr>
          <p:cNvPr id="6" name="Group 5"/>
          <p:cNvGrpSpPr/>
          <p:nvPr/>
        </p:nvGrpSpPr>
        <p:grpSpPr>
          <a:xfrm>
            <a:off x="2319365" y="1423328"/>
            <a:ext cx="5426014" cy="2997396"/>
            <a:chOff x="483079" y="1306178"/>
            <a:chExt cx="5426014" cy="2997396"/>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009600" y="1783979"/>
              <a:ext cx="2899493" cy="2519595"/>
            </a:xfrm>
            <a:prstGeom prst="rect">
              <a:avLst/>
            </a:prstGeom>
          </p:spPr>
        </p:pic>
        <p:cxnSp>
          <p:nvCxnSpPr>
            <p:cNvPr id="10" name="Straight Connector 9"/>
            <p:cNvCxnSpPr/>
            <p:nvPr/>
          </p:nvCxnSpPr>
          <p:spPr>
            <a:xfrm>
              <a:off x="2509012" y="2109327"/>
              <a:ext cx="566429" cy="0"/>
            </a:xfrm>
            <a:prstGeom prst="line">
              <a:avLst/>
            </a:prstGeom>
            <a:ln w="3810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83079" y="1737922"/>
              <a:ext cx="1870658" cy="507831"/>
            </a:xfrm>
            <a:prstGeom prst="rect">
              <a:avLst/>
            </a:prstGeom>
            <a:noFill/>
          </p:spPr>
          <p:txBody>
            <a:bodyPr wrap="square">
              <a:spAutoFit/>
            </a:bodyPr>
            <a:lstStyle/>
            <a:p>
              <a:pPr algn="r">
                <a:defRPr/>
              </a:pPr>
              <a:r>
                <a:rPr lang="en-US" sz="1350" b="1" dirty="0">
                  <a:solidFill>
                    <a:schemeClr val="tx1">
                      <a:lumMod val="90000"/>
                      <a:lumOff val="10000"/>
                    </a:schemeClr>
                  </a:solidFill>
                </a:rPr>
                <a:t>Cancer Diagnosis</a:t>
              </a:r>
            </a:p>
            <a:p>
              <a:pPr algn="r">
                <a:defRPr/>
              </a:pPr>
              <a:r>
                <a:rPr lang="en-US" sz="1350" b="1" dirty="0">
                  <a:solidFill>
                    <a:schemeClr val="tx1">
                      <a:lumMod val="90000"/>
                      <a:lumOff val="10000"/>
                    </a:schemeClr>
                  </a:solidFill>
                </a:rPr>
                <a:t>$20,000</a:t>
              </a:r>
            </a:p>
          </p:txBody>
        </p:sp>
        <p:sp>
          <p:nvSpPr>
            <p:cNvPr id="12" name="Oval 11"/>
            <p:cNvSpPr/>
            <p:nvPr/>
          </p:nvSpPr>
          <p:spPr>
            <a:xfrm rot="19291985">
              <a:off x="2463599" y="2067880"/>
              <a:ext cx="90824" cy="82894"/>
            </a:xfrm>
            <a:prstGeom prst="ellipse">
              <a:avLst/>
            </a:prstGeom>
            <a:solidFill>
              <a:schemeClr val="bg1"/>
            </a:solidFill>
            <a:ln w="38100">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3" name="TextBox 12"/>
            <p:cNvSpPr txBox="1"/>
            <p:nvPr/>
          </p:nvSpPr>
          <p:spPr>
            <a:xfrm>
              <a:off x="1863882" y="1306178"/>
              <a:ext cx="3543570" cy="415498"/>
            </a:xfrm>
            <a:prstGeom prst="rect">
              <a:avLst/>
            </a:prstGeom>
            <a:noFill/>
          </p:spPr>
          <p:txBody>
            <a:bodyPr wrap="square" rtlCol="0">
              <a:spAutoFit/>
            </a:bodyPr>
            <a:lstStyle/>
            <a:p>
              <a:pPr lvl="1" algn="ctr"/>
              <a:r>
                <a:rPr lang="en-US" sz="1200" b="1" dirty="0"/>
                <a:t>Example $20,000 Policy</a:t>
              </a:r>
            </a:p>
            <a:p>
              <a:pPr algn="l"/>
              <a:endParaRPr lang="en-US" sz="900" dirty="0"/>
            </a:p>
          </p:txBody>
        </p:sp>
      </p:grpSp>
      <p:sp>
        <p:nvSpPr>
          <p:cNvPr id="14" name="Rectangle 13"/>
          <p:cNvSpPr/>
          <p:nvPr/>
        </p:nvSpPr>
        <p:spPr>
          <a:xfrm>
            <a:off x="1657352" y="6287200"/>
            <a:ext cx="6038849" cy="334835"/>
          </a:xfrm>
          <a:prstGeom prst="rect">
            <a:avLst/>
          </a:prstGeom>
        </p:spPr>
        <p:txBody>
          <a:bodyPr wrap="square">
            <a:spAutoFit/>
          </a:bodyPr>
          <a:lstStyle/>
          <a:p>
            <a:pPr>
              <a:defRPr/>
            </a:pPr>
            <a:r>
              <a:rPr lang="en-US" sz="788" dirty="0">
                <a:solidFill>
                  <a:schemeClr val="tx1">
                    <a:lumMod val="90000"/>
                    <a:lumOff val="10000"/>
                  </a:schemeClr>
                </a:solidFill>
              </a:rPr>
              <a:t>This is not intended to show the exact pay out on every cancer diagnosis. Payouts may be higher or lower depending on your situation. Please refer to your actual policy. </a:t>
            </a:r>
          </a:p>
        </p:txBody>
      </p:sp>
      <p:graphicFrame>
        <p:nvGraphicFramePr>
          <p:cNvPr id="24" name="Table 23"/>
          <p:cNvGraphicFramePr>
            <a:graphicFrameLocks noGrp="1"/>
          </p:cNvGraphicFramePr>
          <p:nvPr/>
        </p:nvGraphicFramePr>
        <p:xfrm>
          <a:off x="1524000" y="4716117"/>
          <a:ext cx="9143999" cy="1613353"/>
        </p:xfrm>
        <a:graphic>
          <a:graphicData uri="http://schemas.openxmlformats.org/drawingml/2006/table">
            <a:tbl>
              <a:tblPr firstRow="1" bandRow="1">
                <a:tableStyleId>{5C22544A-7EE6-4342-B048-85BDC9FD1C3A}</a:tableStyleId>
              </a:tblPr>
              <a:tblGrid>
                <a:gridCol w="1579417">
                  <a:extLst>
                    <a:ext uri="{9D8B030D-6E8A-4147-A177-3AD203B41FA5}">
                      <a16:colId xmlns:a16="http://schemas.microsoft.com/office/drawing/2014/main" val="2222264988"/>
                    </a:ext>
                  </a:extLst>
                </a:gridCol>
                <a:gridCol w="2354630">
                  <a:extLst>
                    <a:ext uri="{9D8B030D-6E8A-4147-A177-3AD203B41FA5}">
                      <a16:colId xmlns:a16="http://schemas.microsoft.com/office/drawing/2014/main" val="1035770140"/>
                    </a:ext>
                  </a:extLst>
                </a:gridCol>
                <a:gridCol w="1684557">
                  <a:extLst>
                    <a:ext uri="{9D8B030D-6E8A-4147-A177-3AD203B41FA5}">
                      <a16:colId xmlns:a16="http://schemas.microsoft.com/office/drawing/2014/main" val="3137889885"/>
                    </a:ext>
                  </a:extLst>
                </a:gridCol>
                <a:gridCol w="1762696">
                  <a:extLst>
                    <a:ext uri="{9D8B030D-6E8A-4147-A177-3AD203B41FA5}">
                      <a16:colId xmlns:a16="http://schemas.microsoft.com/office/drawing/2014/main" val="78129463"/>
                    </a:ext>
                  </a:extLst>
                </a:gridCol>
                <a:gridCol w="1762699">
                  <a:extLst>
                    <a:ext uri="{9D8B030D-6E8A-4147-A177-3AD203B41FA5}">
                      <a16:colId xmlns:a16="http://schemas.microsoft.com/office/drawing/2014/main" val="3649883639"/>
                    </a:ext>
                  </a:extLst>
                </a:gridCol>
              </a:tblGrid>
              <a:tr h="465192">
                <a:tc>
                  <a:txBody>
                    <a:bodyPr/>
                    <a:lstStyle/>
                    <a:p>
                      <a:r>
                        <a:rPr lang="en-US" sz="1200" dirty="0"/>
                        <a:t>Medical</a:t>
                      </a:r>
                      <a:r>
                        <a:rPr lang="en-US" sz="1200" baseline="0" dirty="0"/>
                        <a:t> Plan </a:t>
                      </a:r>
                      <a:endParaRPr lang="en-US" sz="1200" dirty="0"/>
                    </a:p>
                  </a:txBody>
                  <a:tcPr/>
                </a:tc>
                <a:tc>
                  <a:txBody>
                    <a:bodyPr/>
                    <a:lstStyle/>
                    <a:p>
                      <a:pPr algn="ctr"/>
                      <a:r>
                        <a:rPr lang="en-US" sz="1200" dirty="0"/>
                        <a:t>Deductible</a:t>
                      </a:r>
                      <a:r>
                        <a:rPr lang="en-US" sz="1200" baseline="0" dirty="0"/>
                        <a:t> / Out of Pocket Maximum</a:t>
                      </a:r>
                      <a:endParaRPr lang="en-US" sz="1200" dirty="0"/>
                    </a:p>
                  </a:txBody>
                  <a:tcPr/>
                </a:tc>
                <a:tc>
                  <a:txBody>
                    <a:bodyPr/>
                    <a:lstStyle/>
                    <a:p>
                      <a:pPr algn="ctr"/>
                      <a:r>
                        <a:rPr lang="en-US" sz="1200" dirty="0"/>
                        <a:t>Insurance</a:t>
                      </a:r>
                      <a:r>
                        <a:rPr lang="en-US" sz="1200" baseline="0" dirty="0"/>
                        <a:t> Claim Expense </a:t>
                      </a:r>
                      <a:endParaRPr lang="en-US" sz="1200" dirty="0"/>
                    </a:p>
                  </a:txBody>
                  <a:tcPr/>
                </a:tc>
                <a:tc>
                  <a:txBody>
                    <a:bodyPr/>
                    <a:lstStyle/>
                    <a:p>
                      <a:pPr algn="ctr"/>
                      <a:r>
                        <a:rPr lang="en-US" sz="1200" dirty="0"/>
                        <a:t>Accident</a:t>
                      </a:r>
                      <a:r>
                        <a:rPr lang="en-US" sz="1200" baseline="0" dirty="0"/>
                        <a:t> Claim Amount</a:t>
                      </a:r>
                      <a:endParaRPr lang="en-US" sz="1200" dirty="0"/>
                    </a:p>
                  </a:txBody>
                  <a:tcPr/>
                </a:tc>
                <a:tc>
                  <a:txBody>
                    <a:bodyPr/>
                    <a:lstStyle/>
                    <a:p>
                      <a:pPr algn="ctr"/>
                      <a:r>
                        <a:rPr lang="en-US" sz="1200" dirty="0"/>
                        <a:t>Out of Pocket Expense</a:t>
                      </a:r>
                    </a:p>
                  </a:txBody>
                  <a:tcPr/>
                </a:tc>
                <a:extLst>
                  <a:ext uri="{0D108BD9-81ED-4DB2-BD59-A6C34878D82A}">
                    <a16:rowId xmlns:a16="http://schemas.microsoft.com/office/drawing/2014/main" val="957865753"/>
                  </a:ext>
                </a:extLst>
              </a:tr>
              <a:tr h="553801">
                <a:tc>
                  <a:txBody>
                    <a:bodyPr/>
                    <a:lstStyle/>
                    <a:p>
                      <a:r>
                        <a:rPr lang="en-US" sz="1100" b="1" dirty="0">
                          <a:solidFill>
                            <a:schemeClr val="bg1"/>
                          </a:solidFill>
                        </a:rPr>
                        <a:t>PPO</a:t>
                      </a:r>
                    </a:p>
                  </a:txBody>
                  <a:tcPr marL="68580" marR="68580" marT="34290" marB="34290"/>
                </a:tc>
                <a:tc>
                  <a:txBody>
                    <a:bodyPr/>
                    <a:lstStyle/>
                    <a:p>
                      <a:pPr algn="ctr"/>
                      <a:r>
                        <a:rPr lang="en-US" sz="1100" dirty="0">
                          <a:solidFill>
                            <a:schemeClr val="bg1"/>
                          </a:solidFill>
                        </a:rPr>
                        <a:t>$750</a:t>
                      </a:r>
                      <a:r>
                        <a:rPr lang="en-US" sz="1100" baseline="0" dirty="0">
                          <a:solidFill>
                            <a:schemeClr val="bg1"/>
                          </a:solidFill>
                        </a:rPr>
                        <a:t> individual </a:t>
                      </a:r>
                    </a:p>
                    <a:p>
                      <a:pPr algn="ctr"/>
                      <a:r>
                        <a:rPr lang="en-US" sz="1100" baseline="0" dirty="0">
                          <a:solidFill>
                            <a:schemeClr val="bg1"/>
                          </a:solidFill>
                        </a:rPr>
                        <a:t>($3,500 Out of Packet Max)</a:t>
                      </a:r>
                      <a:endParaRPr lang="en-US" sz="1100" dirty="0">
                        <a:solidFill>
                          <a:schemeClr val="bg1"/>
                        </a:solidFill>
                      </a:endParaRPr>
                    </a:p>
                  </a:txBody>
                  <a:tcPr/>
                </a:tc>
                <a:tc>
                  <a:txBody>
                    <a:bodyPr/>
                    <a:lstStyle/>
                    <a:p>
                      <a:pPr algn="ctr"/>
                      <a:r>
                        <a:rPr lang="en-US" sz="1100" b="1" dirty="0"/>
                        <a:t>$50,000</a:t>
                      </a:r>
                    </a:p>
                  </a:txBody>
                  <a:tcPr/>
                </a:tc>
                <a:tc>
                  <a:txBody>
                    <a:bodyPr/>
                    <a:lstStyle/>
                    <a:p>
                      <a:pPr algn="ctr"/>
                      <a:r>
                        <a:rPr lang="en-US" sz="1100" dirty="0"/>
                        <a:t>$20,000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a:solidFill>
                            <a:schemeClr val="bg1"/>
                          </a:solidFill>
                        </a:rPr>
                        <a:t>$0</a:t>
                      </a:r>
                      <a:r>
                        <a:rPr lang="en-US" sz="1100" baseline="0" dirty="0">
                          <a:solidFill>
                            <a:schemeClr val="bg1"/>
                          </a:solidFill>
                        </a:rPr>
                        <a:t> with $16,500 for other expenses</a:t>
                      </a:r>
                      <a:endParaRPr lang="en-US" sz="1100" dirty="0">
                        <a:solidFill>
                          <a:schemeClr val="bg1"/>
                        </a:solidFill>
                      </a:endParaRPr>
                    </a:p>
                  </a:txBody>
                  <a:tcPr/>
                </a:tc>
                <a:extLst>
                  <a:ext uri="{0D108BD9-81ED-4DB2-BD59-A6C34878D82A}">
                    <a16:rowId xmlns:a16="http://schemas.microsoft.com/office/drawing/2014/main" val="2089672470"/>
                  </a:ext>
                </a:extLst>
              </a:tr>
              <a:tr h="553801">
                <a:tc>
                  <a:txBody>
                    <a:bodyPr/>
                    <a:lstStyle/>
                    <a:p>
                      <a:r>
                        <a:rPr lang="en-US" sz="1100" b="1" dirty="0">
                          <a:solidFill>
                            <a:schemeClr val="bg1"/>
                          </a:solidFill>
                        </a:rPr>
                        <a:t>HDHP</a:t>
                      </a:r>
                    </a:p>
                  </a:txBody>
                  <a:tcPr marL="68580" marR="68580" marT="34290" marB="34290"/>
                </a:tc>
                <a:tc>
                  <a:txBody>
                    <a:bodyPr/>
                    <a:lstStyle/>
                    <a:p>
                      <a:pPr algn="ctr"/>
                      <a:r>
                        <a:rPr lang="en-US" sz="1100" dirty="0">
                          <a:solidFill>
                            <a:schemeClr val="bg1"/>
                          </a:solidFill>
                        </a:rPr>
                        <a:t>$3,300 individual and Out of Pocket Max</a:t>
                      </a:r>
                      <a:endParaRPr lang="en-US" sz="1100" baseline="0" dirty="0">
                        <a:solidFill>
                          <a:schemeClr val="bg1"/>
                        </a:solidFill>
                      </a:endParaRPr>
                    </a:p>
                    <a:p>
                      <a:pPr algn="ctr"/>
                      <a:r>
                        <a:rPr lang="en-US" sz="1100" baseline="0" dirty="0">
                          <a:solidFill>
                            <a:schemeClr val="bg1"/>
                          </a:solidFill>
                        </a:rPr>
                        <a:t>($4,000 Out of Packet Max)</a:t>
                      </a:r>
                      <a:endParaRPr lang="en-US" sz="1100" dirty="0">
                        <a:solidFill>
                          <a:schemeClr val="bg1"/>
                        </a:solidFill>
                      </a:endParaRPr>
                    </a:p>
                  </a:txBody>
                  <a:tcPr/>
                </a:tc>
                <a:tc>
                  <a:txBody>
                    <a:bodyPr/>
                    <a:lstStyle/>
                    <a:p>
                      <a:pPr algn="ctr"/>
                      <a:r>
                        <a:rPr lang="en-US" sz="1100" b="1" dirty="0"/>
                        <a:t>$50,000</a:t>
                      </a:r>
                    </a:p>
                  </a:txBody>
                  <a:tcPr/>
                </a:tc>
                <a:tc>
                  <a:txBody>
                    <a:bodyPr/>
                    <a:lstStyle/>
                    <a:p>
                      <a:pPr algn="ctr"/>
                      <a:r>
                        <a:rPr lang="en-US" sz="1100" dirty="0"/>
                        <a:t>$20,000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a:solidFill>
                            <a:schemeClr val="bg1"/>
                          </a:solidFill>
                        </a:rPr>
                        <a:t>$0</a:t>
                      </a:r>
                      <a:r>
                        <a:rPr lang="en-US" sz="1100" baseline="0" dirty="0">
                          <a:solidFill>
                            <a:schemeClr val="bg1"/>
                          </a:solidFill>
                        </a:rPr>
                        <a:t> with $16,700 for other expenses</a:t>
                      </a:r>
                      <a:endParaRPr lang="en-US" sz="1100" dirty="0">
                        <a:solidFill>
                          <a:schemeClr val="bg1"/>
                        </a:solidFill>
                      </a:endParaRPr>
                    </a:p>
                  </a:txBody>
                  <a:tcPr/>
                </a:tc>
                <a:extLst>
                  <a:ext uri="{0D108BD9-81ED-4DB2-BD59-A6C34878D82A}">
                    <a16:rowId xmlns:a16="http://schemas.microsoft.com/office/drawing/2014/main" val="195185478"/>
                  </a:ext>
                </a:extLst>
              </a:tr>
            </a:tbl>
          </a:graphicData>
        </a:graphic>
      </p:graphicFrame>
      <p:pic>
        <p:nvPicPr>
          <p:cNvPr id="2" name="Picture 1">
            <a:extLst>
              <a:ext uri="{FF2B5EF4-FFF2-40B4-BE49-F238E27FC236}">
                <a16:creationId xmlns:a16="http://schemas.microsoft.com/office/drawing/2014/main" id="{8177CE5B-D03A-E53C-C482-5DC912AAF880}"/>
              </a:ext>
            </a:extLst>
          </p:cNvPr>
          <p:cNvPicPr>
            <a:picLocks noChangeAspect="1"/>
          </p:cNvPicPr>
          <p:nvPr/>
        </p:nvPicPr>
        <p:blipFill>
          <a:blip r:embed="rId3"/>
          <a:stretch>
            <a:fillRect/>
          </a:stretch>
        </p:blipFill>
        <p:spPr>
          <a:xfrm>
            <a:off x="8448805" y="220208"/>
            <a:ext cx="1914525" cy="619125"/>
          </a:xfrm>
          <a:prstGeom prst="rect">
            <a:avLst/>
          </a:prstGeom>
        </p:spPr>
      </p:pic>
    </p:spTree>
    <p:extLst>
      <p:ext uri="{BB962C8B-B14F-4D97-AF65-F5344CB8AC3E}">
        <p14:creationId xmlns:p14="http://schemas.microsoft.com/office/powerpoint/2010/main" val="93124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p:cNvSpPr txBox="1">
            <a:spLocks/>
          </p:cNvSpPr>
          <p:nvPr/>
        </p:nvSpPr>
        <p:spPr>
          <a:xfrm>
            <a:off x="1524000" y="1"/>
            <a:ext cx="6597316" cy="636629"/>
          </a:xfrm>
          <a:prstGeom prst="rect">
            <a:avLst/>
          </a:prstGeom>
        </p:spPr>
        <p:txBody>
          <a:bodyPr vert="horz" lIns="91440" tIns="45720" rIns="91440" bIns="45720" rtlCol="0" anchor="b" anchorCtr="0">
            <a:normAutofit/>
          </a:bodyPr>
          <a:lstStyle>
            <a:lvl1pPr algn="l" defTabSz="119063" rtl="0" eaLnBrk="1" latinLnBrk="0" hangingPunct="1">
              <a:spcBef>
                <a:spcPct val="0"/>
              </a:spcBef>
              <a:buNone/>
              <a:tabLst/>
              <a:defRPr sz="3200" kern="1200">
                <a:solidFill>
                  <a:schemeClr val="accent1"/>
                </a:solidFill>
                <a:latin typeface="+mj-lt"/>
                <a:ea typeface="+mj-ea"/>
                <a:cs typeface="+mj-cs"/>
              </a:defRPr>
            </a:lvl1pPr>
          </a:lstStyle>
          <a:p>
            <a:r>
              <a:rPr lang="en-US" b="1" dirty="0">
                <a:solidFill>
                  <a:schemeClr val="bg1"/>
                </a:solidFill>
              </a:rPr>
              <a:t>Group Hospital Plan</a:t>
            </a:r>
          </a:p>
        </p:txBody>
      </p:sp>
      <p:graphicFrame>
        <p:nvGraphicFramePr>
          <p:cNvPr id="7" name="Table 6"/>
          <p:cNvGraphicFramePr>
            <a:graphicFrameLocks noGrp="1"/>
          </p:cNvGraphicFramePr>
          <p:nvPr/>
        </p:nvGraphicFramePr>
        <p:xfrm>
          <a:off x="2057401" y="2782875"/>
          <a:ext cx="7937863" cy="3223872"/>
        </p:xfrm>
        <a:graphic>
          <a:graphicData uri="http://schemas.openxmlformats.org/drawingml/2006/table">
            <a:tbl>
              <a:tblPr firstRow="1" bandRow="1">
                <a:tableStyleId>{073A0DAA-6AF3-43AB-8588-CEC1D06C72B9}</a:tableStyleId>
              </a:tblPr>
              <a:tblGrid>
                <a:gridCol w="4175440">
                  <a:extLst>
                    <a:ext uri="{9D8B030D-6E8A-4147-A177-3AD203B41FA5}">
                      <a16:colId xmlns:a16="http://schemas.microsoft.com/office/drawing/2014/main" val="20000"/>
                    </a:ext>
                  </a:extLst>
                </a:gridCol>
                <a:gridCol w="3762423">
                  <a:extLst>
                    <a:ext uri="{9D8B030D-6E8A-4147-A177-3AD203B41FA5}">
                      <a16:colId xmlns:a16="http://schemas.microsoft.com/office/drawing/2014/main" val="20001"/>
                    </a:ext>
                  </a:extLst>
                </a:gridCol>
              </a:tblGrid>
              <a:tr h="357174">
                <a:tc>
                  <a:txBody>
                    <a:bodyPr/>
                    <a:lstStyle/>
                    <a:p>
                      <a:pPr algn="ctr"/>
                      <a:r>
                        <a:rPr lang="en-US" dirty="0"/>
                        <a:t>Incident</a:t>
                      </a:r>
                      <a:endParaRPr lang="en-US" dirty="0">
                        <a:solidFill>
                          <a:schemeClr val="bg2">
                            <a:lumMod val="50000"/>
                          </a:schemeClr>
                        </a:solidFill>
                      </a:endParaRPr>
                    </a:p>
                  </a:txBody>
                  <a:tcPr>
                    <a:solidFill>
                      <a:srgbClr val="66808F"/>
                    </a:solidFill>
                  </a:tcPr>
                </a:tc>
                <a:tc>
                  <a:txBody>
                    <a:bodyPr/>
                    <a:lstStyle/>
                    <a:p>
                      <a:pPr algn="ctr"/>
                      <a:r>
                        <a:rPr lang="en-US" dirty="0"/>
                        <a:t>Payout</a:t>
                      </a:r>
                      <a:endParaRPr lang="en-US" dirty="0">
                        <a:solidFill>
                          <a:srgbClr val="6D706D"/>
                        </a:solidFill>
                      </a:endParaRPr>
                    </a:p>
                  </a:txBody>
                  <a:tcPr>
                    <a:solidFill>
                      <a:srgbClr val="66808F"/>
                    </a:solidFill>
                  </a:tcPr>
                </a:tc>
                <a:extLst>
                  <a:ext uri="{0D108BD9-81ED-4DB2-BD59-A6C34878D82A}">
                    <a16:rowId xmlns:a16="http://schemas.microsoft.com/office/drawing/2014/main" val="10000"/>
                  </a:ext>
                </a:extLst>
              </a:tr>
              <a:tr h="449376">
                <a:tc>
                  <a:txBody>
                    <a:bodyPr/>
                    <a:lstStyle/>
                    <a:p>
                      <a:r>
                        <a:rPr lang="en-US" sz="1500" dirty="0"/>
                        <a:t>Hospitalization</a:t>
                      </a:r>
                    </a:p>
                  </a:txBody>
                  <a:tcPr/>
                </a:tc>
                <a:tc>
                  <a:txBody>
                    <a:bodyPr/>
                    <a:lstStyle/>
                    <a:p>
                      <a:pPr algn="ctr"/>
                      <a:r>
                        <a:rPr lang="en-US" sz="1500" dirty="0"/>
                        <a:t>$1,000 ($2,000</a:t>
                      </a:r>
                      <a:r>
                        <a:rPr lang="en-US" sz="1500" baseline="0" dirty="0"/>
                        <a:t> If ICU) </a:t>
                      </a:r>
                      <a:endParaRPr lang="en-US" sz="1500" dirty="0"/>
                    </a:p>
                  </a:txBody>
                  <a:tcPr/>
                </a:tc>
                <a:extLst>
                  <a:ext uri="{0D108BD9-81ED-4DB2-BD59-A6C34878D82A}">
                    <a16:rowId xmlns:a16="http://schemas.microsoft.com/office/drawing/2014/main" val="10001"/>
                  </a:ext>
                </a:extLst>
              </a:tr>
              <a:tr h="3278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aseline="0" dirty="0"/>
                        <a:t>Daily Hospitalization / </a:t>
                      </a:r>
                      <a:r>
                        <a:rPr lang="en-US" sz="1500" dirty="0"/>
                        <a:t>ICU</a:t>
                      </a:r>
                      <a:r>
                        <a:rPr lang="en-US" sz="1500" baseline="0" dirty="0"/>
                        <a:t> Confinement </a:t>
                      </a:r>
                      <a:endParaRPr lang="en-US" sz="1500" dirty="0"/>
                    </a:p>
                    <a:p>
                      <a:endParaRPr lang="en-US" sz="1500" dirty="0"/>
                    </a:p>
                  </a:txBody>
                  <a:tcPr/>
                </a:tc>
                <a:tc>
                  <a:txBody>
                    <a:bodyPr/>
                    <a:lstStyle/>
                    <a:p>
                      <a:pPr algn="ctr"/>
                      <a:r>
                        <a:rPr lang="en-US" sz="1500" dirty="0"/>
                        <a:t>$200</a:t>
                      </a:r>
                      <a:r>
                        <a:rPr lang="en-US" sz="1500" baseline="0" dirty="0"/>
                        <a:t> per day (up to 30 days) / $400 ICU per day (up to 10 days)</a:t>
                      </a:r>
                      <a:endParaRPr lang="en-US" sz="1500" dirty="0"/>
                    </a:p>
                  </a:txBody>
                  <a:tcPr/>
                </a:tc>
                <a:extLst>
                  <a:ext uri="{0D108BD9-81ED-4DB2-BD59-A6C34878D82A}">
                    <a16:rowId xmlns:a16="http://schemas.microsoft.com/office/drawing/2014/main" val="10002"/>
                  </a:ext>
                </a:extLst>
              </a:tr>
              <a:tr h="327864">
                <a:tc>
                  <a:txBody>
                    <a:bodyPr/>
                    <a:lstStyle/>
                    <a:p>
                      <a:r>
                        <a:rPr lang="en-US" sz="1500" dirty="0"/>
                        <a:t>Newborn Care Admission </a:t>
                      </a:r>
                    </a:p>
                  </a:txBody>
                  <a:tcPr/>
                </a:tc>
                <a:tc>
                  <a:txBody>
                    <a:bodyPr/>
                    <a:lstStyle/>
                    <a:p>
                      <a:pPr algn="ctr"/>
                      <a:r>
                        <a:rPr lang="en-US" sz="1500" dirty="0"/>
                        <a:t>$200 (up to 3 days) </a:t>
                      </a:r>
                    </a:p>
                  </a:txBody>
                  <a:tcPr/>
                </a:tc>
                <a:extLst>
                  <a:ext uri="{0D108BD9-81ED-4DB2-BD59-A6C34878D82A}">
                    <a16:rowId xmlns:a16="http://schemas.microsoft.com/office/drawing/2014/main" val="507851551"/>
                  </a:ext>
                </a:extLst>
              </a:tr>
              <a:tr h="327864">
                <a:tc>
                  <a:txBody>
                    <a:bodyPr/>
                    <a:lstStyle/>
                    <a:p>
                      <a:r>
                        <a:rPr lang="en-US" sz="1500" dirty="0"/>
                        <a:t>Inpatient Mental Health Disorder Stay</a:t>
                      </a:r>
                    </a:p>
                  </a:txBody>
                  <a:tcPr/>
                </a:tc>
                <a:tc>
                  <a:txBody>
                    <a:bodyPr/>
                    <a:lstStyle/>
                    <a:p>
                      <a:pPr algn="ctr"/>
                      <a:r>
                        <a:rPr lang="en-US" sz="1500" dirty="0"/>
                        <a:t>$200 (up to 30 days)</a:t>
                      </a:r>
                    </a:p>
                  </a:txBody>
                  <a:tcPr/>
                </a:tc>
                <a:extLst>
                  <a:ext uri="{0D108BD9-81ED-4DB2-BD59-A6C34878D82A}">
                    <a16:rowId xmlns:a16="http://schemas.microsoft.com/office/drawing/2014/main" val="1916126676"/>
                  </a:ext>
                </a:extLst>
              </a:tr>
              <a:tr h="327864">
                <a:tc>
                  <a:txBody>
                    <a:bodyPr/>
                    <a:lstStyle/>
                    <a:p>
                      <a:r>
                        <a:rPr lang="en-US" sz="1500" dirty="0"/>
                        <a:t>Inpatient Substance Abuse Disorder Stay</a:t>
                      </a:r>
                    </a:p>
                  </a:txBody>
                  <a:tcPr/>
                </a:tc>
                <a:tc>
                  <a:txBody>
                    <a:bodyPr/>
                    <a:lstStyle/>
                    <a:p>
                      <a:pPr algn="ctr"/>
                      <a:r>
                        <a:rPr lang="en-US" sz="1500" dirty="0"/>
                        <a:t>$200 (up to 30 days)</a:t>
                      </a:r>
                    </a:p>
                  </a:txBody>
                  <a:tcPr/>
                </a:tc>
                <a:extLst>
                  <a:ext uri="{0D108BD9-81ED-4DB2-BD59-A6C34878D82A}">
                    <a16:rowId xmlns:a16="http://schemas.microsoft.com/office/drawing/2014/main" val="1546300135"/>
                  </a:ext>
                </a:extLst>
              </a:tr>
              <a:tr h="327864">
                <a:tc>
                  <a:txBody>
                    <a:bodyPr/>
                    <a:lstStyle/>
                    <a:p>
                      <a:r>
                        <a:rPr lang="en-US" sz="1500" dirty="0"/>
                        <a:t>Outpatient Mental Health and Substance Abuse Disorder Diagnostic Screening</a:t>
                      </a:r>
                    </a:p>
                  </a:txBody>
                  <a:tcPr/>
                </a:tc>
                <a:tc>
                  <a:txBody>
                    <a:bodyPr/>
                    <a:lstStyle/>
                    <a:p>
                      <a:pPr algn="ctr"/>
                      <a:r>
                        <a:rPr lang="en-US" sz="1500" dirty="0"/>
                        <a:t>$200 (up to 1 per year)</a:t>
                      </a:r>
                    </a:p>
                  </a:txBody>
                  <a:tcPr anchor="ctr"/>
                </a:tc>
                <a:extLst>
                  <a:ext uri="{0D108BD9-81ED-4DB2-BD59-A6C34878D82A}">
                    <a16:rowId xmlns:a16="http://schemas.microsoft.com/office/drawing/2014/main" val="2385223960"/>
                  </a:ext>
                </a:extLst>
              </a:tr>
              <a:tr h="327864">
                <a:tc>
                  <a:txBody>
                    <a:bodyPr/>
                    <a:lstStyle/>
                    <a:p>
                      <a:r>
                        <a:rPr lang="en-US" sz="1500" dirty="0"/>
                        <a:t>Wellness</a:t>
                      </a:r>
                    </a:p>
                  </a:txBody>
                  <a:tcPr/>
                </a:tc>
                <a:tc>
                  <a:txBody>
                    <a:bodyPr/>
                    <a:lstStyle/>
                    <a:p>
                      <a:pPr algn="ctr"/>
                      <a:r>
                        <a:rPr lang="en-US" sz="1500" dirty="0"/>
                        <a:t>$50 Per Insured Per Year</a:t>
                      </a:r>
                    </a:p>
                  </a:txBody>
                  <a:tcPr/>
                </a:tc>
                <a:extLst>
                  <a:ext uri="{0D108BD9-81ED-4DB2-BD59-A6C34878D82A}">
                    <a16:rowId xmlns:a16="http://schemas.microsoft.com/office/drawing/2014/main" val="2030429433"/>
                  </a:ext>
                </a:extLst>
              </a:tr>
            </a:tbl>
          </a:graphicData>
        </a:graphic>
      </p:graphicFrame>
      <p:sp>
        <p:nvSpPr>
          <p:cNvPr id="8" name="TextBox 7"/>
          <p:cNvSpPr txBox="1"/>
          <p:nvPr/>
        </p:nvSpPr>
        <p:spPr>
          <a:xfrm>
            <a:off x="1946695" y="1382520"/>
            <a:ext cx="8486503" cy="892552"/>
          </a:xfrm>
          <a:prstGeom prst="rect">
            <a:avLst/>
          </a:prstGeom>
          <a:noFill/>
        </p:spPr>
        <p:txBody>
          <a:bodyPr wrap="square" rtlCol="0">
            <a:spAutoFit/>
          </a:bodyPr>
          <a:lstStyle/>
          <a:p>
            <a:pPr algn="l"/>
            <a:r>
              <a:rPr lang="en-US" sz="2000" dirty="0"/>
              <a:t>Securian Hospital Indemnity provides coverage if you are treated for an illness or injury. Pre-existing conditions are waived for all enrollees. </a:t>
            </a:r>
            <a:endParaRPr lang="en-US" b="1" dirty="0"/>
          </a:p>
          <a:p>
            <a:pPr algn="l"/>
            <a:endParaRPr lang="en-US" sz="1200" dirty="0"/>
          </a:p>
        </p:txBody>
      </p:sp>
      <p:pic>
        <p:nvPicPr>
          <p:cNvPr id="2" name="Picture 1">
            <a:extLst>
              <a:ext uri="{FF2B5EF4-FFF2-40B4-BE49-F238E27FC236}">
                <a16:creationId xmlns:a16="http://schemas.microsoft.com/office/drawing/2014/main" id="{09C8FF4D-622E-8649-B722-9DC3D5C77527}"/>
              </a:ext>
            </a:extLst>
          </p:cNvPr>
          <p:cNvPicPr>
            <a:picLocks noChangeAspect="1"/>
          </p:cNvPicPr>
          <p:nvPr/>
        </p:nvPicPr>
        <p:blipFill>
          <a:blip r:embed="rId3"/>
          <a:stretch>
            <a:fillRect/>
          </a:stretch>
        </p:blipFill>
        <p:spPr>
          <a:xfrm>
            <a:off x="8448805" y="220208"/>
            <a:ext cx="1914525" cy="619125"/>
          </a:xfrm>
          <a:prstGeom prst="rect">
            <a:avLst/>
          </a:prstGeom>
        </p:spPr>
      </p:pic>
    </p:spTree>
    <p:extLst>
      <p:ext uri="{BB962C8B-B14F-4D97-AF65-F5344CB8AC3E}">
        <p14:creationId xmlns:p14="http://schemas.microsoft.com/office/powerpoint/2010/main" val="3053089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3984585" y="2079625"/>
            <a:ext cx="861349" cy="0"/>
          </a:xfrm>
          <a:prstGeom prst="line">
            <a:avLst/>
          </a:prstGeom>
          <a:ln w="3810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984584" y="4687888"/>
            <a:ext cx="723900" cy="0"/>
          </a:xfrm>
          <a:prstGeom prst="line">
            <a:avLst/>
          </a:prstGeom>
          <a:ln w="3810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rot="19291985">
            <a:off x="3935372" y="2008188"/>
            <a:ext cx="138112" cy="138112"/>
          </a:xfrm>
          <a:prstGeom prst="ellipse">
            <a:avLst/>
          </a:prstGeom>
          <a:solidFill>
            <a:schemeClr val="bg1"/>
          </a:solidFill>
          <a:ln w="38100">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rot="19291985">
            <a:off x="3935371" y="4637694"/>
            <a:ext cx="138112" cy="138112"/>
          </a:xfrm>
          <a:prstGeom prst="ellipse">
            <a:avLst/>
          </a:prstGeom>
          <a:solidFill>
            <a:schemeClr val="bg1"/>
          </a:solidFill>
          <a:ln w="38100">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TextBox 27"/>
          <p:cNvSpPr txBox="1"/>
          <p:nvPr/>
        </p:nvSpPr>
        <p:spPr>
          <a:xfrm>
            <a:off x="1857448" y="4407678"/>
            <a:ext cx="2011362" cy="646331"/>
          </a:xfrm>
          <a:prstGeom prst="rect">
            <a:avLst/>
          </a:prstGeom>
          <a:noFill/>
        </p:spPr>
        <p:txBody>
          <a:bodyPr>
            <a:spAutoFit/>
          </a:bodyPr>
          <a:lstStyle/>
          <a:p>
            <a:pPr algn="r">
              <a:defRPr/>
            </a:pPr>
            <a:r>
              <a:rPr lang="en-US" b="1" dirty="0">
                <a:solidFill>
                  <a:schemeClr val="tx1">
                    <a:lumMod val="90000"/>
                    <a:lumOff val="10000"/>
                  </a:schemeClr>
                </a:solidFill>
                <a:latin typeface="Calibri" pitchFamily="34" charset="0"/>
              </a:rPr>
              <a:t>Daily Benefit</a:t>
            </a:r>
          </a:p>
          <a:p>
            <a:pPr algn="r">
              <a:defRPr/>
            </a:pPr>
            <a:r>
              <a:rPr lang="en-US" b="1" dirty="0">
                <a:solidFill>
                  <a:schemeClr val="tx1">
                    <a:lumMod val="90000"/>
                    <a:lumOff val="10000"/>
                  </a:schemeClr>
                </a:solidFill>
                <a:latin typeface="Calibri" pitchFamily="34" charset="0"/>
              </a:rPr>
              <a:t>$200</a:t>
            </a:r>
          </a:p>
        </p:txBody>
      </p:sp>
      <p:sp>
        <p:nvSpPr>
          <p:cNvPr id="30" name="Rectangle 29"/>
          <p:cNvSpPr/>
          <p:nvPr/>
        </p:nvSpPr>
        <p:spPr>
          <a:xfrm>
            <a:off x="4315528" y="6082462"/>
            <a:ext cx="2964080" cy="692150"/>
          </a:xfrm>
          <a:prstGeom prst="rect">
            <a:avLst/>
          </a:prstGeom>
        </p:spPr>
        <p:txBody>
          <a:bodyPr wrap="square" lIns="82058" tIns="41029" rIns="82058" bIns="41029">
            <a:spAutoFit/>
          </a:bodyPr>
          <a:lstStyle/>
          <a:p>
            <a:pPr algn="ctr">
              <a:lnSpc>
                <a:spcPct val="90000"/>
              </a:lnSpc>
              <a:defRPr/>
            </a:pPr>
            <a:r>
              <a:rPr lang="en-US" sz="2400" b="1" dirty="0">
                <a:solidFill>
                  <a:schemeClr val="bg1"/>
                </a:solidFill>
                <a:latin typeface="Calibri" pitchFamily="34" charset="0"/>
              </a:rPr>
              <a:t>$1,800</a:t>
            </a:r>
          </a:p>
          <a:p>
            <a:pPr algn="ctr">
              <a:lnSpc>
                <a:spcPct val="90000"/>
              </a:lnSpc>
              <a:defRPr/>
            </a:pPr>
            <a:r>
              <a:rPr lang="en-US" sz="2000" dirty="0">
                <a:solidFill>
                  <a:schemeClr val="bg1"/>
                </a:solidFill>
                <a:latin typeface="Calibri" pitchFamily="34" charset="0"/>
              </a:rPr>
              <a:t>Total Benefit Paid in Cash!</a:t>
            </a:r>
          </a:p>
        </p:txBody>
      </p:sp>
      <p:sp>
        <p:nvSpPr>
          <p:cNvPr id="31" name="TextBox 30"/>
          <p:cNvSpPr txBox="1"/>
          <p:nvPr/>
        </p:nvSpPr>
        <p:spPr>
          <a:xfrm>
            <a:off x="1817299" y="1754189"/>
            <a:ext cx="2020462" cy="646331"/>
          </a:xfrm>
          <a:prstGeom prst="rect">
            <a:avLst/>
          </a:prstGeom>
          <a:noFill/>
        </p:spPr>
        <p:txBody>
          <a:bodyPr wrap="square">
            <a:spAutoFit/>
          </a:bodyPr>
          <a:lstStyle/>
          <a:p>
            <a:pPr algn="r">
              <a:defRPr/>
            </a:pPr>
            <a:r>
              <a:rPr lang="en-US" b="1" dirty="0">
                <a:solidFill>
                  <a:schemeClr val="tx1">
                    <a:lumMod val="90000"/>
                    <a:lumOff val="10000"/>
                  </a:schemeClr>
                </a:solidFill>
                <a:latin typeface="Calibri" pitchFamily="34" charset="0"/>
              </a:rPr>
              <a:t>Hospital Admission</a:t>
            </a:r>
          </a:p>
          <a:p>
            <a:pPr algn="r">
              <a:defRPr/>
            </a:pPr>
            <a:r>
              <a:rPr lang="en-US" b="1" dirty="0">
                <a:solidFill>
                  <a:schemeClr val="tx1">
                    <a:lumMod val="90000"/>
                    <a:lumOff val="10000"/>
                  </a:schemeClr>
                </a:solidFill>
                <a:latin typeface="Calibri" pitchFamily="34" charset="0"/>
              </a:rPr>
              <a:t>$1,000</a:t>
            </a:r>
          </a:p>
        </p:txBody>
      </p:sp>
      <p:grpSp>
        <p:nvGrpSpPr>
          <p:cNvPr id="6" name="Group 5"/>
          <p:cNvGrpSpPr/>
          <p:nvPr/>
        </p:nvGrpSpPr>
        <p:grpSpPr>
          <a:xfrm>
            <a:off x="5026301" y="1658559"/>
            <a:ext cx="1470595" cy="4438824"/>
            <a:chOff x="3291739" y="980240"/>
            <a:chExt cx="1508425" cy="450977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3581"/>
            <a:stretch/>
          </p:blipFill>
          <p:spPr>
            <a:xfrm>
              <a:off x="3475743" y="980240"/>
              <a:ext cx="1324421" cy="4509770"/>
            </a:xfrm>
            <a:prstGeom prst="rect">
              <a:avLst/>
            </a:prstGeom>
          </p:spPr>
        </p:pic>
        <p:sp>
          <p:nvSpPr>
            <p:cNvPr id="5" name="Rectangle 4"/>
            <p:cNvSpPr/>
            <p:nvPr/>
          </p:nvSpPr>
          <p:spPr>
            <a:xfrm>
              <a:off x="3291739" y="980240"/>
              <a:ext cx="341010" cy="8407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1" name="Title 1"/>
          <p:cNvSpPr txBox="1">
            <a:spLocks/>
          </p:cNvSpPr>
          <p:nvPr/>
        </p:nvSpPr>
        <p:spPr>
          <a:xfrm>
            <a:off x="1905000" y="182880"/>
            <a:ext cx="6597316" cy="822960"/>
          </a:xfrm>
          <a:prstGeom prst="rect">
            <a:avLst/>
          </a:prstGeom>
        </p:spPr>
        <p:txBody>
          <a:bodyPr vert="horz" lIns="91440" tIns="45720" rIns="91440" bIns="45720" rtlCol="0" anchor="b" anchorCtr="0">
            <a:normAutofit/>
          </a:bodyPr>
          <a:lstStyle>
            <a:lvl1pPr algn="l" defTabSz="119063" rtl="0" eaLnBrk="1" latinLnBrk="0" hangingPunct="1">
              <a:spcBef>
                <a:spcPct val="0"/>
              </a:spcBef>
              <a:buNone/>
              <a:tabLst/>
              <a:defRPr sz="3200" kern="1200">
                <a:solidFill>
                  <a:schemeClr val="accent1"/>
                </a:solidFill>
                <a:latin typeface="+mj-lt"/>
                <a:ea typeface="+mj-ea"/>
                <a:cs typeface="+mj-cs"/>
              </a:defRPr>
            </a:lvl1pPr>
          </a:lstStyle>
          <a:p>
            <a:r>
              <a:rPr lang="en-US" dirty="0">
                <a:solidFill>
                  <a:schemeClr val="bg1"/>
                </a:solidFill>
              </a:rPr>
              <a:t>Group Hospital Plan</a:t>
            </a:r>
          </a:p>
        </p:txBody>
      </p:sp>
      <p:sp>
        <p:nvSpPr>
          <p:cNvPr id="43" name="TextBox 42"/>
          <p:cNvSpPr txBox="1"/>
          <p:nvPr/>
        </p:nvSpPr>
        <p:spPr>
          <a:xfrm>
            <a:off x="1946695" y="1038045"/>
            <a:ext cx="8486503" cy="553998"/>
          </a:xfrm>
          <a:prstGeom prst="rect">
            <a:avLst/>
          </a:prstGeom>
          <a:noFill/>
        </p:spPr>
        <p:txBody>
          <a:bodyPr wrap="square" rtlCol="0">
            <a:spAutoFit/>
          </a:bodyPr>
          <a:lstStyle/>
          <a:p>
            <a:pPr lvl="1" algn="ctr"/>
            <a:r>
              <a:rPr lang="en-US" b="1" dirty="0"/>
              <a:t>Example 2-day maternity stay </a:t>
            </a:r>
          </a:p>
          <a:p>
            <a:pPr algn="l"/>
            <a:endParaRPr lang="en-US" sz="1200" dirty="0"/>
          </a:p>
        </p:txBody>
      </p:sp>
      <p:sp>
        <p:nvSpPr>
          <p:cNvPr id="16" name="TextBox 15"/>
          <p:cNvSpPr txBox="1"/>
          <p:nvPr/>
        </p:nvSpPr>
        <p:spPr>
          <a:xfrm>
            <a:off x="1905000" y="3400437"/>
            <a:ext cx="2011362" cy="646331"/>
          </a:xfrm>
          <a:prstGeom prst="rect">
            <a:avLst/>
          </a:prstGeom>
          <a:noFill/>
        </p:spPr>
        <p:txBody>
          <a:bodyPr>
            <a:spAutoFit/>
          </a:bodyPr>
          <a:lstStyle/>
          <a:p>
            <a:pPr algn="r">
              <a:defRPr/>
            </a:pPr>
            <a:r>
              <a:rPr lang="en-US" b="1" dirty="0">
                <a:solidFill>
                  <a:schemeClr val="tx1">
                    <a:lumMod val="90000"/>
                    <a:lumOff val="10000"/>
                  </a:schemeClr>
                </a:solidFill>
                <a:latin typeface="Calibri" pitchFamily="34" charset="0"/>
              </a:rPr>
              <a:t>New Born Benefit </a:t>
            </a:r>
          </a:p>
          <a:p>
            <a:pPr algn="r">
              <a:defRPr/>
            </a:pPr>
            <a:r>
              <a:rPr lang="en-US" b="1" dirty="0">
                <a:solidFill>
                  <a:schemeClr val="tx1">
                    <a:lumMod val="90000"/>
                    <a:lumOff val="10000"/>
                  </a:schemeClr>
                </a:solidFill>
                <a:latin typeface="Calibri" pitchFamily="34" charset="0"/>
              </a:rPr>
              <a:t>$200</a:t>
            </a:r>
          </a:p>
        </p:txBody>
      </p:sp>
      <p:cxnSp>
        <p:nvCxnSpPr>
          <p:cNvPr id="17" name="Straight Connector 16"/>
          <p:cNvCxnSpPr/>
          <p:nvPr/>
        </p:nvCxnSpPr>
        <p:spPr>
          <a:xfrm>
            <a:off x="4053308" y="3723601"/>
            <a:ext cx="723900" cy="0"/>
          </a:xfrm>
          <a:prstGeom prst="line">
            <a:avLst/>
          </a:prstGeom>
          <a:ln w="3810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EB577A7-D895-9737-A7ED-56BB6A12EBFC}"/>
              </a:ext>
            </a:extLst>
          </p:cNvPr>
          <p:cNvPicPr>
            <a:picLocks noChangeAspect="1"/>
          </p:cNvPicPr>
          <p:nvPr/>
        </p:nvPicPr>
        <p:blipFill>
          <a:blip r:embed="rId4"/>
          <a:stretch>
            <a:fillRect/>
          </a:stretch>
        </p:blipFill>
        <p:spPr>
          <a:xfrm>
            <a:off x="8448805" y="220208"/>
            <a:ext cx="1914525" cy="619125"/>
          </a:xfrm>
          <a:prstGeom prst="rect">
            <a:avLst/>
          </a:prstGeom>
        </p:spPr>
      </p:pic>
      <p:graphicFrame>
        <p:nvGraphicFramePr>
          <p:cNvPr id="4" name="Table 3">
            <a:extLst>
              <a:ext uri="{FF2B5EF4-FFF2-40B4-BE49-F238E27FC236}">
                <a16:creationId xmlns:a16="http://schemas.microsoft.com/office/drawing/2014/main" id="{10AEE829-BB01-77EF-F3C1-F61ACA77AAA6}"/>
              </a:ext>
            </a:extLst>
          </p:cNvPr>
          <p:cNvGraphicFramePr>
            <a:graphicFrameLocks noGrp="1"/>
          </p:cNvGraphicFramePr>
          <p:nvPr/>
        </p:nvGraphicFramePr>
        <p:xfrm>
          <a:off x="6754537" y="2200650"/>
          <a:ext cx="3608792" cy="3050869"/>
        </p:xfrm>
        <a:graphic>
          <a:graphicData uri="http://schemas.openxmlformats.org/drawingml/2006/table">
            <a:tbl>
              <a:tblPr firstRow="1" bandRow="1">
                <a:tableStyleId>{5C22544A-7EE6-4342-B048-85BDC9FD1C3A}</a:tableStyleId>
              </a:tblPr>
              <a:tblGrid>
                <a:gridCol w="782336">
                  <a:extLst>
                    <a:ext uri="{9D8B030D-6E8A-4147-A177-3AD203B41FA5}">
                      <a16:colId xmlns:a16="http://schemas.microsoft.com/office/drawing/2014/main" val="2222264988"/>
                    </a:ext>
                  </a:extLst>
                </a:gridCol>
                <a:gridCol w="655782">
                  <a:extLst>
                    <a:ext uri="{9D8B030D-6E8A-4147-A177-3AD203B41FA5}">
                      <a16:colId xmlns:a16="http://schemas.microsoft.com/office/drawing/2014/main" val="1035770140"/>
                    </a:ext>
                  </a:extLst>
                </a:gridCol>
                <a:gridCol w="779331">
                  <a:extLst>
                    <a:ext uri="{9D8B030D-6E8A-4147-A177-3AD203B41FA5}">
                      <a16:colId xmlns:a16="http://schemas.microsoft.com/office/drawing/2014/main" val="3137889885"/>
                    </a:ext>
                  </a:extLst>
                </a:gridCol>
                <a:gridCol w="680014">
                  <a:extLst>
                    <a:ext uri="{9D8B030D-6E8A-4147-A177-3AD203B41FA5}">
                      <a16:colId xmlns:a16="http://schemas.microsoft.com/office/drawing/2014/main" val="78129463"/>
                    </a:ext>
                  </a:extLst>
                </a:gridCol>
                <a:gridCol w="711329">
                  <a:extLst>
                    <a:ext uri="{9D8B030D-6E8A-4147-A177-3AD203B41FA5}">
                      <a16:colId xmlns:a16="http://schemas.microsoft.com/office/drawing/2014/main" val="3649883639"/>
                    </a:ext>
                  </a:extLst>
                </a:gridCol>
              </a:tblGrid>
              <a:tr h="1024408">
                <a:tc>
                  <a:txBody>
                    <a:bodyPr/>
                    <a:lstStyle/>
                    <a:p>
                      <a:endParaRPr lang="en-US" sz="1200" dirty="0"/>
                    </a:p>
                  </a:txBody>
                  <a:tcPr/>
                </a:tc>
                <a:tc>
                  <a:txBody>
                    <a:bodyPr/>
                    <a:lstStyle/>
                    <a:p>
                      <a:pPr algn="ctr"/>
                      <a:r>
                        <a:rPr lang="en-US" sz="1200" dirty="0"/>
                        <a:t>EE Only</a:t>
                      </a:r>
                    </a:p>
                  </a:txBody>
                  <a:tcPr/>
                </a:tc>
                <a:tc>
                  <a:txBody>
                    <a:bodyPr/>
                    <a:lstStyle/>
                    <a:p>
                      <a:pPr algn="ctr"/>
                      <a:r>
                        <a:rPr lang="en-US" sz="1200" dirty="0"/>
                        <a:t>EE</a:t>
                      </a:r>
                      <a:r>
                        <a:rPr lang="en-US" sz="1200" baseline="0" dirty="0"/>
                        <a:t> + Spouse</a:t>
                      </a:r>
                      <a:endParaRPr lang="en-US" sz="1200" dirty="0"/>
                    </a:p>
                  </a:txBody>
                  <a:tcPr/>
                </a:tc>
                <a:tc>
                  <a:txBody>
                    <a:bodyPr/>
                    <a:lstStyle/>
                    <a:p>
                      <a:pPr algn="ctr"/>
                      <a:r>
                        <a:rPr lang="en-US" sz="1200" dirty="0"/>
                        <a:t>EE +              Child</a:t>
                      </a:r>
                    </a:p>
                  </a:txBody>
                  <a:tcPr/>
                </a:tc>
                <a:tc>
                  <a:txBody>
                    <a:bodyPr/>
                    <a:lstStyle/>
                    <a:p>
                      <a:pPr algn="ctr"/>
                      <a:r>
                        <a:rPr lang="en-US" sz="1200" dirty="0"/>
                        <a:t>EE +      Family</a:t>
                      </a:r>
                    </a:p>
                  </a:txBody>
                  <a:tcPr/>
                </a:tc>
                <a:extLst>
                  <a:ext uri="{0D108BD9-81ED-4DB2-BD59-A6C34878D82A}">
                    <a16:rowId xmlns:a16="http://schemas.microsoft.com/office/drawing/2014/main" val="957865753"/>
                  </a:ext>
                </a:extLst>
              </a:tr>
              <a:tr h="675487">
                <a:tc>
                  <a:txBody>
                    <a:bodyPr/>
                    <a:lstStyle/>
                    <a:p>
                      <a:r>
                        <a:rPr lang="en-US" sz="1100" b="1" dirty="0"/>
                        <a:t>Cost Per Month</a:t>
                      </a:r>
                    </a:p>
                  </a:txBody>
                  <a:tcPr marL="68580" marR="68580" marT="34290" marB="34290"/>
                </a:tc>
                <a:tc>
                  <a:txBody>
                    <a:bodyPr/>
                    <a:lstStyle/>
                    <a:p>
                      <a:pPr algn="ctr"/>
                      <a:r>
                        <a:rPr lang="en-US" sz="1100" dirty="0">
                          <a:solidFill>
                            <a:schemeClr val="bg1"/>
                          </a:solidFill>
                        </a:rPr>
                        <a:t>$20.04</a:t>
                      </a:r>
                    </a:p>
                  </a:txBody>
                  <a:tcPr/>
                </a:tc>
                <a:tc>
                  <a:txBody>
                    <a:bodyPr/>
                    <a:lstStyle/>
                    <a:p>
                      <a:pPr algn="ctr"/>
                      <a:r>
                        <a:rPr lang="en-US" sz="1100" dirty="0">
                          <a:solidFill>
                            <a:schemeClr val="bg1"/>
                          </a:solidFill>
                        </a:rPr>
                        <a:t>$44.12</a:t>
                      </a:r>
                    </a:p>
                  </a:txBody>
                  <a:tcPr/>
                </a:tc>
                <a:tc>
                  <a:txBody>
                    <a:bodyPr/>
                    <a:lstStyle/>
                    <a:p>
                      <a:pPr algn="ctr"/>
                      <a:r>
                        <a:rPr lang="en-US" sz="1100" dirty="0">
                          <a:solidFill>
                            <a:schemeClr val="bg1"/>
                          </a:solidFill>
                        </a:rPr>
                        <a:t>$31.17</a:t>
                      </a:r>
                    </a:p>
                  </a:txBody>
                  <a:tcPr/>
                </a:tc>
                <a:tc>
                  <a:txBody>
                    <a:bodyPr/>
                    <a:lstStyle/>
                    <a:p>
                      <a:pPr algn="ctr"/>
                      <a:r>
                        <a:rPr lang="en-US" sz="1100" dirty="0">
                          <a:solidFill>
                            <a:schemeClr val="bg1"/>
                          </a:solidFill>
                        </a:rPr>
                        <a:t>$57.84</a:t>
                      </a:r>
                    </a:p>
                  </a:txBody>
                  <a:tcPr/>
                </a:tc>
                <a:extLst>
                  <a:ext uri="{0D108BD9-81ED-4DB2-BD59-A6C34878D82A}">
                    <a16:rowId xmlns:a16="http://schemas.microsoft.com/office/drawing/2014/main" val="2297681722"/>
                  </a:ext>
                </a:extLst>
              </a:tr>
              <a:tr h="675487">
                <a:tc>
                  <a:txBody>
                    <a:bodyPr/>
                    <a:lstStyle/>
                    <a:p>
                      <a:r>
                        <a:rPr lang="en-US" sz="1100" b="1" dirty="0"/>
                        <a:t>Wellness</a:t>
                      </a:r>
                    </a:p>
                  </a:txBody>
                  <a:tcPr marL="68580" marR="68580" marT="34290" marB="34290"/>
                </a:tc>
                <a:tc>
                  <a:txBody>
                    <a:bodyPr/>
                    <a:lstStyle/>
                    <a:p>
                      <a:pPr algn="ctr"/>
                      <a:r>
                        <a:rPr lang="en-US" sz="1100" dirty="0">
                          <a:solidFill>
                            <a:schemeClr val="bg1"/>
                          </a:solidFill>
                        </a:rPr>
                        <a:t>$50</a:t>
                      </a:r>
                    </a:p>
                  </a:txBody>
                  <a:tcPr/>
                </a:tc>
                <a:tc>
                  <a:txBody>
                    <a:bodyPr/>
                    <a:lstStyle/>
                    <a:p>
                      <a:pPr algn="ctr"/>
                      <a:r>
                        <a:rPr lang="en-US" sz="1100" dirty="0">
                          <a:solidFill>
                            <a:schemeClr val="bg1"/>
                          </a:solidFill>
                        </a:rPr>
                        <a:t>$100</a:t>
                      </a:r>
                    </a:p>
                  </a:txBody>
                  <a:tcPr/>
                </a:tc>
                <a:tc>
                  <a:txBody>
                    <a:bodyPr/>
                    <a:lstStyle/>
                    <a:p>
                      <a:pPr algn="ctr"/>
                      <a:r>
                        <a:rPr lang="en-US" sz="1100" dirty="0">
                          <a:solidFill>
                            <a:schemeClr val="bg1"/>
                          </a:solidFill>
                        </a:rPr>
                        <a:t>$100 +</a:t>
                      </a:r>
                    </a:p>
                  </a:txBody>
                  <a:tcPr/>
                </a:tc>
                <a:tc>
                  <a:txBody>
                    <a:bodyPr/>
                    <a:lstStyle/>
                    <a:p>
                      <a:pPr algn="ctr"/>
                      <a:r>
                        <a:rPr lang="en-US" sz="1100" dirty="0">
                          <a:solidFill>
                            <a:schemeClr val="bg1"/>
                          </a:solidFill>
                        </a:rPr>
                        <a:t>$150 +</a:t>
                      </a:r>
                    </a:p>
                  </a:txBody>
                  <a:tcPr/>
                </a:tc>
                <a:extLst>
                  <a:ext uri="{0D108BD9-81ED-4DB2-BD59-A6C34878D82A}">
                    <a16:rowId xmlns:a16="http://schemas.microsoft.com/office/drawing/2014/main" val="2504920947"/>
                  </a:ext>
                </a:extLst>
              </a:tr>
              <a:tr h="675487">
                <a:tc>
                  <a:txBody>
                    <a:bodyPr/>
                    <a:lstStyle/>
                    <a:p>
                      <a:r>
                        <a:rPr lang="en-US" sz="1100" b="1" dirty="0"/>
                        <a:t>Net Cost Monthly</a:t>
                      </a:r>
                    </a:p>
                  </a:txBody>
                  <a:tcPr marL="68580" marR="68580" marT="34290" marB="34290"/>
                </a:tc>
                <a:tc>
                  <a:txBody>
                    <a:bodyPr/>
                    <a:lstStyle/>
                    <a:p>
                      <a:pPr algn="ctr"/>
                      <a:r>
                        <a:rPr lang="en-US" sz="1100" dirty="0">
                          <a:solidFill>
                            <a:schemeClr val="bg1"/>
                          </a:solidFill>
                        </a:rPr>
                        <a:t>$15.88</a:t>
                      </a:r>
                    </a:p>
                  </a:txBody>
                  <a:tcPr/>
                </a:tc>
                <a:tc>
                  <a:txBody>
                    <a:bodyPr/>
                    <a:lstStyle/>
                    <a:p>
                      <a:pPr algn="ctr"/>
                      <a:r>
                        <a:rPr lang="en-US" sz="1100" dirty="0">
                          <a:solidFill>
                            <a:schemeClr val="bg1"/>
                          </a:solidFill>
                        </a:rPr>
                        <a:t>$35.79</a:t>
                      </a:r>
                    </a:p>
                  </a:txBody>
                  <a:tcPr/>
                </a:tc>
                <a:tc>
                  <a:txBody>
                    <a:bodyPr/>
                    <a:lstStyle/>
                    <a:p>
                      <a:pPr algn="ctr"/>
                      <a:r>
                        <a:rPr lang="en-US" sz="1100" dirty="0">
                          <a:solidFill>
                            <a:schemeClr val="bg1"/>
                          </a:solidFill>
                        </a:rPr>
                        <a:t>$22.84</a:t>
                      </a:r>
                    </a:p>
                  </a:txBody>
                  <a:tcPr/>
                </a:tc>
                <a:tc>
                  <a:txBody>
                    <a:bodyPr/>
                    <a:lstStyle/>
                    <a:p>
                      <a:pPr algn="ctr"/>
                      <a:r>
                        <a:rPr lang="en-US" sz="1100" dirty="0">
                          <a:solidFill>
                            <a:schemeClr val="bg1"/>
                          </a:solidFill>
                        </a:rPr>
                        <a:t>$45.34</a:t>
                      </a:r>
                    </a:p>
                  </a:txBody>
                  <a:tcPr/>
                </a:tc>
                <a:extLst>
                  <a:ext uri="{0D108BD9-81ED-4DB2-BD59-A6C34878D82A}">
                    <a16:rowId xmlns:a16="http://schemas.microsoft.com/office/drawing/2014/main" val="4056338373"/>
                  </a:ext>
                </a:extLst>
              </a:tr>
            </a:tbl>
          </a:graphicData>
        </a:graphic>
      </p:graphicFrame>
    </p:spTree>
    <p:extLst>
      <p:ext uri="{BB962C8B-B14F-4D97-AF65-F5344CB8AC3E}">
        <p14:creationId xmlns:p14="http://schemas.microsoft.com/office/powerpoint/2010/main" val="37154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7EBB56-16B1-F8F6-8FE8-1E5E382EFF01}"/>
              </a:ext>
            </a:extLst>
          </p:cNvPr>
          <p:cNvSpPr>
            <a:spLocks noGrp="1"/>
          </p:cNvSpPr>
          <p:nvPr>
            <p:ph type="title"/>
          </p:nvPr>
        </p:nvSpPr>
        <p:spPr>
          <a:xfrm>
            <a:off x="1946694" y="182880"/>
            <a:ext cx="5943600" cy="822960"/>
          </a:xfrm>
        </p:spPr>
        <p:txBody>
          <a:bodyPr/>
          <a:lstStyle/>
          <a:p>
            <a:r>
              <a:rPr lang="en-US" dirty="0">
                <a:solidFill>
                  <a:schemeClr val="bg1"/>
                </a:solidFill>
              </a:rPr>
              <a:t>How to Enroll</a:t>
            </a:r>
          </a:p>
        </p:txBody>
      </p:sp>
      <p:sp>
        <p:nvSpPr>
          <p:cNvPr id="4" name="TextBox 3">
            <a:extLst>
              <a:ext uri="{FF2B5EF4-FFF2-40B4-BE49-F238E27FC236}">
                <a16:creationId xmlns:a16="http://schemas.microsoft.com/office/drawing/2014/main" id="{52717CBB-D7BA-F14C-AF7D-9FCF346E247F}"/>
              </a:ext>
            </a:extLst>
          </p:cNvPr>
          <p:cNvSpPr txBox="1"/>
          <p:nvPr/>
        </p:nvSpPr>
        <p:spPr>
          <a:xfrm>
            <a:off x="1946695" y="1382521"/>
            <a:ext cx="8486503" cy="3323987"/>
          </a:xfrm>
          <a:prstGeom prst="rect">
            <a:avLst/>
          </a:prstGeom>
          <a:noFill/>
        </p:spPr>
        <p:txBody>
          <a:bodyPr wrap="square" rtlCol="0">
            <a:spAutoFit/>
          </a:bodyPr>
          <a:lstStyle/>
          <a:p>
            <a:pPr algn="l"/>
            <a:r>
              <a:rPr lang="en-US" sz="2000" dirty="0"/>
              <a:t>To enroll in these benefits visit the employee navigator site using the following instructions: </a:t>
            </a:r>
          </a:p>
          <a:p>
            <a:pPr algn="l"/>
            <a:endParaRPr lang="en-US" sz="2000" b="1" dirty="0"/>
          </a:p>
          <a:p>
            <a:pPr algn="l"/>
            <a:r>
              <a:rPr lang="en-US" sz="2000" b="1" dirty="0"/>
              <a:t>Link: </a:t>
            </a:r>
            <a:r>
              <a:rPr lang="en-US" u="sng" dirty="0">
                <a:solidFill>
                  <a:srgbClr val="467886"/>
                </a:solidFill>
                <a:latin typeface="Aptos" panose="020B0004020202020204" pitchFamily="34" charset="0"/>
                <a:ea typeface="Aptos" panose="020B0004020202020204" pitchFamily="34" charset="0"/>
                <a:cs typeface="Aptos" panose="020B0004020202020204" pitchFamily="34" charset="0"/>
                <a:hlinkClick r:id="rId2"/>
              </a:rPr>
              <a:t>https://www.employeenavigator.com/benefits/Account/Register</a:t>
            </a:r>
            <a:endParaRPr lang="en-US" u="sng" dirty="0">
              <a:solidFill>
                <a:srgbClr val="467886"/>
              </a:solidFill>
              <a:latin typeface="Aptos" panose="020B0004020202020204" pitchFamily="34" charset="0"/>
              <a:ea typeface="Aptos" panose="020B0004020202020204" pitchFamily="34" charset="0"/>
              <a:cs typeface="Aptos" panose="020B0004020202020204" pitchFamily="34" charset="0"/>
            </a:endParaRPr>
          </a:p>
          <a:p>
            <a:r>
              <a:rPr lang="en-US" sz="2000" dirty="0"/>
              <a:t>Enter your:</a:t>
            </a:r>
          </a:p>
          <a:p>
            <a:pPr marL="342900" indent="-342900">
              <a:buFontTx/>
              <a:buChar char="-"/>
            </a:pPr>
            <a:r>
              <a:rPr lang="en-US" sz="2000" dirty="0"/>
              <a:t>First Name </a:t>
            </a:r>
          </a:p>
          <a:p>
            <a:pPr marL="342900" indent="-342900">
              <a:buFontTx/>
              <a:buChar char="-"/>
            </a:pPr>
            <a:r>
              <a:rPr lang="en-US" sz="2000" dirty="0"/>
              <a:t>Last Name </a:t>
            </a:r>
          </a:p>
          <a:p>
            <a:pPr marL="342900" indent="-342900">
              <a:buFontTx/>
              <a:buChar char="-"/>
            </a:pPr>
            <a:r>
              <a:rPr lang="en-US" sz="2000" dirty="0"/>
              <a:t>AZMT Company Identifier: </a:t>
            </a:r>
            <a:r>
              <a:rPr lang="en-US" sz="2000" dirty="0">
                <a:solidFill>
                  <a:schemeClr val="bg1"/>
                </a:solidFill>
              </a:rPr>
              <a:t>AZTRUST</a:t>
            </a:r>
          </a:p>
          <a:p>
            <a:pPr marL="342900" indent="-342900">
              <a:buFontTx/>
              <a:buChar char="-"/>
            </a:pPr>
            <a:r>
              <a:rPr lang="en-US" sz="2000" dirty="0"/>
              <a:t>PIN (Last 4 digits of your SSN)</a:t>
            </a:r>
          </a:p>
          <a:p>
            <a:pPr marL="342900" indent="-342900">
              <a:buFontTx/>
              <a:buChar char="-"/>
            </a:pPr>
            <a:r>
              <a:rPr lang="en-US" sz="2000" dirty="0"/>
              <a:t>Date of Birth (mm/dd/</a:t>
            </a:r>
            <a:r>
              <a:rPr lang="en-US" sz="2000" dirty="0" err="1"/>
              <a:t>yyyy</a:t>
            </a:r>
            <a:r>
              <a:rPr lang="en-US" sz="2000" dirty="0"/>
              <a:t>)</a:t>
            </a:r>
          </a:p>
          <a:p>
            <a:pPr algn="l"/>
            <a:endParaRPr lang="en-US" sz="1200" dirty="0"/>
          </a:p>
        </p:txBody>
      </p:sp>
    </p:spTree>
    <p:extLst>
      <p:ext uri="{BB962C8B-B14F-4D97-AF65-F5344CB8AC3E}">
        <p14:creationId xmlns:p14="http://schemas.microsoft.com/office/powerpoint/2010/main" val="148928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5FF25-BDFC-44CF-BC7E-F3F8E7ECDAA1}"/>
              </a:ext>
            </a:extLst>
          </p:cNvPr>
          <p:cNvSpPr>
            <a:spLocks noGrp="1"/>
          </p:cNvSpPr>
          <p:nvPr>
            <p:ph type="ctrTitle"/>
          </p:nvPr>
        </p:nvSpPr>
        <p:spPr/>
        <p:txBody>
          <a:bodyPr/>
          <a:lstStyle/>
          <a:p>
            <a:r>
              <a:rPr lang="en-US" dirty="0"/>
              <a:t>Wellness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856" y="318588"/>
            <a:ext cx="1644781" cy="1785824"/>
          </a:xfrm>
          <a:prstGeom prst="rect">
            <a:avLst/>
          </a:prstGeom>
        </p:spPr>
      </p:pic>
    </p:spTree>
    <p:extLst>
      <p:ext uri="{BB962C8B-B14F-4D97-AF65-F5344CB8AC3E}">
        <p14:creationId xmlns:p14="http://schemas.microsoft.com/office/powerpoint/2010/main" val="1744372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Domestic Partner Coverage</a:t>
            </a:r>
          </a:p>
        </p:txBody>
      </p:sp>
      <p:sp>
        <p:nvSpPr>
          <p:cNvPr id="3" name="Content Placeholder 2"/>
          <p:cNvSpPr>
            <a:spLocks noGrp="1"/>
          </p:cNvSpPr>
          <p:nvPr>
            <p:ph idx="1"/>
          </p:nvPr>
        </p:nvSpPr>
        <p:spPr>
          <a:xfrm>
            <a:off x="680321" y="2336872"/>
            <a:ext cx="9613861" cy="4193323"/>
          </a:xfrm>
        </p:spPr>
        <p:txBody>
          <a:bodyPr>
            <a:normAutofit lnSpcReduction="10000"/>
          </a:bodyPr>
          <a:lstStyle/>
          <a:p>
            <a:pPr marL="0" indent="0">
              <a:buNone/>
            </a:pPr>
            <a:r>
              <a:rPr lang="en-US" dirty="0"/>
              <a:t>If you wish to cover a domestic partner effective July 01, 2025, you must file a Declaration of Domestic Partnership available from Human Resources.  </a:t>
            </a:r>
          </a:p>
          <a:p>
            <a:pPr marL="0" indent="0">
              <a:buNone/>
            </a:pPr>
            <a:endParaRPr lang="en-US" dirty="0"/>
          </a:p>
          <a:p>
            <a:pPr marL="0" indent="0">
              <a:buNone/>
            </a:pPr>
            <a:r>
              <a:rPr lang="en-US" dirty="0"/>
              <a:t>The Declaration requires you to attest to the following:</a:t>
            </a:r>
          </a:p>
          <a:p>
            <a:pPr lvl="1"/>
            <a:r>
              <a:rPr lang="en-US" dirty="0"/>
              <a:t>Reside together in an exclusive mutual commitment similar to marriage and have done so for at least the last consecutive 12 months and plan to continue the relationship indefinitely</a:t>
            </a:r>
          </a:p>
          <a:p>
            <a:pPr lvl="1"/>
            <a:r>
              <a:rPr lang="en-US" dirty="0"/>
              <a:t>Not married to each other or any other individual (statutory or </a:t>
            </a:r>
            <a:r>
              <a:rPr lang="en-US" dirty="0" err="1"/>
              <a:t>commn</a:t>
            </a:r>
            <a:r>
              <a:rPr lang="en-US" dirty="0"/>
              <a:t> law) and not a member of another domestic partnership</a:t>
            </a:r>
          </a:p>
          <a:p>
            <a:pPr lvl="1"/>
            <a:r>
              <a:rPr lang="en-US" dirty="0"/>
              <a:t>Both at least 18 years of age</a:t>
            </a:r>
          </a:p>
          <a:p>
            <a:pPr lvl="1"/>
            <a:r>
              <a:rPr lang="en-US" dirty="0"/>
              <a:t>Not related by blood or a degree of closeness which would prohibit marriage under the laws of the State of AZ</a:t>
            </a:r>
          </a:p>
        </p:txBody>
      </p:sp>
    </p:spTree>
    <p:extLst>
      <p:ext uri="{BB962C8B-B14F-4D97-AF65-F5344CB8AC3E}">
        <p14:creationId xmlns:p14="http://schemas.microsoft.com/office/powerpoint/2010/main" val="34868419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15A93-89A5-41D6-B325-D2E09577529E}"/>
              </a:ext>
            </a:extLst>
          </p:cNvPr>
          <p:cNvSpPr>
            <a:spLocks noGrp="1"/>
          </p:cNvSpPr>
          <p:nvPr>
            <p:ph type="title"/>
          </p:nvPr>
        </p:nvSpPr>
        <p:spPr>
          <a:xfrm>
            <a:off x="0" y="654559"/>
            <a:ext cx="3686174" cy="1322888"/>
          </a:xfrm>
        </p:spPr>
        <p:txBody>
          <a:bodyPr vert="horz" lIns="91440" tIns="45720" rIns="91440" bIns="45720" rtlCol="0" anchor="ctr">
            <a:normAutofit/>
          </a:bodyPr>
          <a:lstStyle/>
          <a:p>
            <a:r>
              <a:rPr lang="en-US" b="1" dirty="0" err="1">
                <a:latin typeface="Abadi" panose="020B0604020104020204" pitchFamily="34" charset="0"/>
                <a:ea typeface="ADLaM Display" panose="02010000000000000000" pitchFamily="2" charset="0"/>
                <a:cs typeface="Aharoni" panose="02010803020104030203" pitchFamily="2" charset="-79"/>
              </a:rPr>
              <a:t>AzMT</a:t>
            </a:r>
            <a:r>
              <a:rPr lang="en-US" b="1" dirty="0">
                <a:latin typeface="Abadi" panose="020B0604020104020204" pitchFamily="34" charset="0"/>
                <a:ea typeface="ADLaM Display" panose="02010000000000000000" pitchFamily="2" charset="0"/>
                <a:cs typeface="Aharoni" panose="02010803020104030203" pitchFamily="2" charset="-79"/>
              </a:rPr>
              <a:t> L.I.V.E.</a:t>
            </a:r>
          </a:p>
        </p:txBody>
      </p:sp>
      <p:sp>
        <p:nvSpPr>
          <p:cNvPr id="11" name="TextBox 10"/>
          <p:cNvSpPr txBox="1"/>
          <p:nvPr/>
        </p:nvSpPr>
        <p:spPr>
          <a:xfrm>
            <a:off x="0" y="2019560"/>
            <a:ext cx="4685368" cy="4022703"/>
          </a:xfrm>
          <a:prstGeom prst="rect">
            <a:avLst/>
          </a:prstGeom>
        </p:spPr>
        <p:txBody>
          <a:bodyPr vert="horz" lIns="91440" tIns="45720" rIns="91440" bIns="45720" rtlCol="0">
            <a:noAutofit/>
          </a:bodyPr>
          <a:lstStyle/>
          <a:p>
            <a:pPr>
              <a:lnSpc>
                <a:spcPct val="90000"/>
              </a:lnSpc>
              <a:spcAft>
                <a:spcPts val="600"/>
              </a:spcAft>
            </a:pPr>
            <a:r>
              <a:rPr lang="en-US" b="1" dirty="0">
                <a:latin typeface="Abadi" panose="020B0604020104020204" pitchFamily="34" charset="0"/>
              </a:rPr>
              <a:t>Early Detection Through Preventive Screenings</a:t>
            </a:r>
          </a:p>
          <a:p>
            <a:pPr>
              <a:lnSpc>
                <a:spcPct val="90000"/>
              </a:lnSpc>
              <a:spcAft>
                <a:spcPts val="600"/>
              </a:spcAft>
            </a:pPr>
            <a:endParaRPr lang="en-US" sz="1600" b="1" dirty="0"/>
          </a:p>
          <a:p>
            <a:pPr marL="171450" indent="-171450">
              <a:lnSpc>
                <a:spcPct val="90000"/>
              </a:lnSpc>
              <a:spcAft>
                <a:spcPts val="600"/>
              </a:spcAft>
              <a:buFont typeface="Arial" panose="020B0604020202020204" pitchFamily="34" charset="0"/>
              <a:buChar char="•"/>
            </a:pPr>
            <a:r>
              <a:rPr lang="en-US" sz="1600" dirty="0">
                <a:latin typeface="Abadi" panose="020B0604020104020204" pitchFamily="34" charset="0"/>
              </a:rPr>
              <a:t>Preventive and early detection screenings are brought onsite to provide members a convenient and timely way to protect their health. Preventive screenings and services brought onsite through the </a:t>
            </a:r>
            <a:r>
              <a:rPr lang="en-US" sz="1600" dirty="0" err="1">
                <a:latin typeface="Abadi" panose="020B0604020104020204" pitchFamily="34" charset="0"/>
              </a:rPr>
              <a:t>AzMT</a:t>
            </a:r>
            <a:r>
              <a:rPr lang="en-US" sz="1600" dirty="0">
                <a:latin typeface="Abadi" panose="020B0604020104020204" pitchFamily="34" charset="0"/>
              </a:rPr>
              <a:t> Wellness Program are covered at </a:t>
            </a:r>
            <a:r>
              <a:rPr lang="en-US" sz="1600" b="1" u="sng" dirty="0">
                <a:latin typeface="Abadi" panose="020B0604020104020204" pitchFamily="34" charset="0"/>
              </a:rPr>
              <a:t>100%</a:t>
            </a:r>
            <a:r>
              <a:rPr lang="en-US" sz="1600" dirty="0">
                <a:latin typeface="Abadi" panose="020B0604020104020204" pitchFamily="34" charset="0"/>
              </a:rPr>
              <a:t> for eligible </a:t>
            </a:r>
            <a:r>
              <a:rPr lang="en-US" sz="1600" dirty="0" err="1">
                <a:latin typeface="Abadi" panose="020B0604020104020204" pitchFamily="34" charset="0"/>
              </a:rPr>
              <a:t>AzMT</a:t>
            </a:r>
            <a:r>
              <a:rPr lang="en-US" sz="1600" dirty="0">
                <a:latin typeface="Abadi" panose="020B0604020104020204" pitchFamily="34" charset="0"/>
              </a:rPr>
              <a:t> medical plan members</a:t>
            </a:r>
          </a:p>
          <a:p>
            <a:pPr>
              <a:lnSpc>
                <a:spcPct val="90000"/>
              </a:lnSpc>
              <a:spcAft>
                <a:spcPts val="600"/>
              </a:spcAft>
            </a:pPr>
            <a:endParaRPr lang="en-US" sz="1600" dirty="0">
              <a:latin typeface="Abadi" panose="020B0604020104020204" pitchFamily="34" charset="0"/>
            </a:endParaRPr>
          </a:p>
          <a:p>
            <a:pPr>
              <a:lnSpc>
                <a:spcPct val="90000"/>
              </a:lnSpc>
              <a:spcAft>
                <a:spcPts val="600"/>
              </a:spcAft>
            </a:pPr>
            <a:r>
              <a:rPr lang="en-US" sz="1600" dirty="0">
                <a:latin typeface="Abadi" panose="020B0604020104020204" pitchFamily="34" charset="0"/>
              </a:rPr>
              <a:t> </a:t>
            </a:r>
          </a:p>
          <a:p>
            <a:pPr>
              <a:lnSpc>
                <a:spcPct val="90000"/>
              </a:lnSpc>
              <a:spcAft>
                <a:spcPts val="600"/>
              </a:spcAft>
            </a:pPr>
            <a:endParaRPr lang="en-US" sz="1600" dirty="0">
              <a:latin typeface="Abadi" panose="020B0604020104020204" pitchFamily="34" charset="0"/>
            </a:endParaRPr>
          </a:p>
          <a:p>
            <a:pPr>
              <a:lnSpc>
                <a:spcPct val="90000"/>
              </a:lnSpc>
              <a:spcAft>
                <a:spcPts val="600"/>
              </a:spcAft>
            </a:pPr>
            <a:endParaRPr lang="en-US" sz="1600" dirty="0">
              <a:latin typeface="Abadi" panose="020B0604020104020204" pitchFamily="34" charset="0"/>
            </a:endParaRPr>
          </a:p>
          <a:p>
            <a:pPr>
              <a:lnSpc>
                <a:spcPct val="90000"/>
              </a:lnSpc>
              <a:spcAft>
                <a:spcPts val="600"/>
              </a:spcAft>
            </a:pPr>
            <a:endParaRPr lang="en-US" sz="1600" dirty="0">
              <a:latin typeface="Abadi" panose="020B0604020104020204" pitchFamily="34" charset="0"/>
            </a:endParaRPr>
          </a:p>
          <a:p>
            <a:pPr>
              <a:lnSpc>
                <a:spcPct val="90000"/>
              </a:lnSpc>
              <a:spcAft>
                <a:spcPts val="600"/>
              </a:spcAft>
            </a:pPr>
            <a:endParaRPr lang="en-US" sz="1600" dirty="0">
              <a:latin typeface="Abadi" panose="020B0604020104020204" pitchFamily="34" charset="0"/>
            </a:endParaRPr>
          </a:p>
          <a:p>
            <a:pPr>
              <a:lnSpc>
                <a:spcPct val="90000"/>
              </a:lnSpc>
              <a:spcAft>
                <a:spcPts val="600"/>
              </a:spcAft>
            </a:pPr>
            <a:endParaRPr lang="en-US" sz="1600" dirty="0">
              <a:latin typeface="Abadi" panose="020B0604020104020204" pitchFamily="34" charset="0"/>
            </a:endParaRPr>
          </a:p>
          <a:p>
            <a:pPr>
              <a:lnSpc>
                <a:spcPct val="90000"/>
              </a:lnSpc>
              <a:spcAft>
                <a:spcPts val="600"/>
              </a:spcAft>
            </a:pPr>
            <a:r>
              <a:rPr lang="en-US" sz="1600" dirty="0">
                <a:latin typeface="Abadi" panose="020B0604020104020204" pitchFamily="34" charset="0"/>
              </a:rPr>
              <a:t>* Preventive screenings and services are subject to change. Watch for emails and flyers with more details. </a:t>
            </a:r>
          </a:p>
          <a:p>
            <a:pPr indent="-228600">
              <a:lnSpc>
                <a:spcPct val="90000"/>
              </a:lnSpc>
              <a:spcAft>
                <a:spcPts val="600"/>
              </a:spcAft>
              <a:buFont typeface="Arial" panose="020B0604020202020204" pitchFamily="34" charset="0"/>
              <a:buChar char="•"/>
            </a:pPr>
            <a:endParaRPr lang="en-US" sz="1600" dirty="0"/>
          </a:p>
          <a:p>
            <a:pPr indent="-228600">
              <a:lnSpc>
                <a:spcPct val="90000"/>
              </a:lnSpc>
              <a:spcAft>
                <a:spcPts val="600"/>
              </a:spcAft>
              <a:buFont typeface="Arial" panose="020B0604020202020204" pitchFamily="34" charset="0"/>
              <a:buChar char="•"/>
            </a:pPr>
            <a:endParaRPr lang="en-US" sz="1600" dirty="0"/>
          </a:p>
        </p:txBody>
      </p:sp>
      <p:sp>
        <p:nvSpPr>
          <p:cNvPr id="6" name="Rectangle 5">
            <a:extLst>
              <a:ext uri="{FF2B5EF4-FFF2-40B4-BE49-F238E27FC236}">
                <a16:creationId xmlns:a16="http://schemas.microsoft.com/office/drawing/2014/main" id="{B9705776-8BE2-6282-F9B1-35C58A93AB6D}"/>
              </a:ext>
            </a:extLst>
          </p:cNvPr>
          <p:cNvSpPr/>
          <p:nvPr/>
        </p:nvSpPr>
        <p:spPr>
          <a:xfrm>
            <a:off x="272819" y="4114800"/>
            <a:ext cx="4115894" cy="1782147"/>
          </a:xfrm>
          <a:prstGeom prst="rect">
            <a:avLst/>
          </a:prstGeom>
          <a:solidFill>
            <a:srgbClr val="840402"/>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nSpc>
                <a:spcPct val="90000"/>
              </a:lnSpc>
              <a:spcAft>
                <a:spcPts val="600"/>
              </a:spcAft>
            </a:pPr>
            <a:r>
              <a:rPr lang="en-US" sz="1600" dirty="0">
                <a:latin typeface="Abadi" panose="020B0604020104020204" pitchFamily="34" charset="0"/>
              </a:rPr>
              <a:t>On-site events include, but are not limited to, the following</a:t>
            </a:r>
            <a:r>
              <a:rPr lang="en-US" sz="1200" dirty="0">
                <a:latin typeface="Abadi" panose="020B0604020104020204" pitchFamily="34" charset="0"/>
              </a:rPr>
              <a:t>:</a:t>
            </a:r>
          </a:p>
          <a:p>
            <a:pPr marL="285750" indent="-228600">
              <a:lnSpc>
                <a:spcPct val="90000"/>
              </a:lnSpc>
              <a:spcAft>
                <a:spcPts val="600"/>
              </a:spcAft>
              <a:buFont typeface="Arial" panose="020B0604020202020204" pitchFamily="34" charset="0"/>
              <a:buChar char="•"/>
            </a:pPr>
            <a:r>
              <a:rPr lang="en-US" sz="1400" dirty="0">
                <a:latin typeface="Abadi" panose="020B0604020104020204" pitchFamily="34" charset="0"/>
              </a:rPr>
              <a:t>Health Risk Assessment</a:t>
            </a:r>
          </a:p>
          <a:p>
            <a:pPr marL="285750" indent="-228600">
              <a:lnSpc>
                <a:spcPct val="90000"/>
              </a:lnSpc>
              <a:spcAft>
                <a:spcPts val="600"/>
              </a:spcAft>
              <a:buFont typeface="Arial" panose="020B0604020202020204" pitchFamily="34" charset="0"/>
              <a:buChar char="•"/>
            </a:pPr>
            <a:r>
              <a:rPr lang="en-US" sz="1400" dirty="0">
                <a:latin typeface="Abadi" panose="020B0604020104020204" pitchFamily="34" charset="0"/>
              </a:rPr>
              <a:t>Skin Cancer Screenings</a:t>
            </a:r>
          </a:p>
          <a:p>
            <a:pPr marL="285750" indent="-228600">
              <a:lnSpc>
                <a:spcPct val="90000"/>
              </a:lnSpc>
              <a:spcAft>
                <a:spcPts val="600"/>
              </a:spcAft>
              <a:buFont typeface="Arial" panose="020B0604020202020204" pitchFamily="34" charset="0"/>
              <a:buChar char="•"/>
            </a:pPr>
            <a:r>
              <a:rPr lang="en-US" sz="1400" dirty="0">
                <a:latin typeface="Abadi" panose="020B0604020104020204" pitchFamily="34" charset="0"/>
              </a:rPr>
              <a:t>Cardiac and Organ Screenings</a:t>
            </a:r>
          </a:p>
          <a:p>
            <a:pPr marL="285750" indent="-228600">
              <a:lnSpc>
                <a:spcPct val="90000"/>
              </a:lnSpc>
              <a:spcAft>
                <a:spcPts val="600"/>
              </a:spcAft>
              <a:buFont typeface="Arial" panose="020B0604020202020204" pitchFamily="34" charset="0"/>
              <a:buChar char="•"/>
            </a:pPr>
            <a:r>
              <a:rPr lang="en-US" sz="1400" dirty="0">
                <a:latin typeface="Abadi" panose="020B0604020104020204" pitchFamily="34" charset="0"/>
              </a:rPr>
              <a:t>Mammograms</a:t>
            </a:r>
          </a:p>
        </p:txBody>
      </p:sp>
      <p:pic>
        <p:nvPicPr>
          <p:cNvPr id="4" name="Picture 3">
            <a:extLst>
              <a:ext uri="{FF2B5EF4-FFF2-40B4-BE49-F238E27FC236}">
                <a16:creationId xmlns:a16="http://schemas.microsoft.com/office/drawing/2014/main" id="{D9D2081F-DFCF-6A89-365D-F96EF9620200}"/>
              </a:ext>
            </a:extLst>
          </p:cNvPr>
          <p:cNvPicPr>
            <a:picLocks noChangeAspect="1"/>
          </p:cNvPicPr>
          <p:nvPr/>
        </p:nvPicPr>
        <p:blipFill>
          <a:blip r:embed="rId2"/>
          <a:stretch>
            <a:fillRect/>
          </a:stretch>
        </p:blipFill>
        <p:spPr>
          <a:xfrm>
            <a:off x="6895670" y="17154"/>
            <a:ext cx="5296330" cy="6840846"/>
          </a:xfrm>
          <a:prstGeom prst="rect">
            <a:avLst/>
          </a:prstGeom>
        </p:spPr>
      </p:pic>
    </p:spTree>
    <p:extLst>
      <p:ext uri="{BB962C8B-B14F-4D97-AF65-F5344CB8AC3E}">
        <p14:creationId xmlns:p14="http://schemas.microsoft.com/office/powerpoint/2010/main" val="38698603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C25DD2-6D2A-1CD4-319F-BEB600775D92}"/>
              </a:ext>
            </a:extLst>
          </p:cNvPr>
          <p:cNvPicPr>
            <a:picLocks noChangeAspect="1"/>
          </p:cNvPicPr>
          <p:nvPr/>
        </p:nvPicPr>
        <p:blipFill>
          <a:blip r:embed="rId2"/>
          <a:stretch>
            <a:fillRect/>
          </a:stretch>
        </p:blipFill>
        <p:spPr>
          <a:xfrm>
            <a:off x="8754432" y="3310840"/>
            <a:ext cx="2371725" cy="1924050"/>
          </a:xfrm>
          <a:prstGeom prst="rect">
            <a:avLst/>
          </a:prstGeom>
        </p:spPr>
      </p:pic>
      <p:pic>
        <p:nvPicPr>
          <p:cNvPr id="12" name="Picture 11">
            <a:extLst>
              <a:ext uri="{FF2B5EF4-FFF2-40B4-BE49-F238E27FC236}">
                <a16:creationId xmlns:a16="http://schemas.microsoft.com/office/drawing/2014/main" id="{53C0BA1E-1157-39D3-38FD-6AD05007EAA7}"/>
              </a:ext>
            </a:extLst>
          </p:cNvPr>
          <p:cNvPicPr>
            <a:picLocks noChangeAspect="1"/>
          </p:cNvPicPr>
          <p:nvPr/>
        </p:nvPicPr>
        <p:blipFill>
          <a:blip r:embed="rId3"/>
          <a:stretch>
            <a:fillRect/>
          </a:stretch>
        </p:blipFill>
        <p:spPr>
          <a:xfrm>
            <a:off x="9206892" y="2086852"/>
            <a:ext cx="2918736" cy="971301"/>
          </a:xfrm>
          <a:prstGeom prst="rect">
            <a:avLst/>
          </a:prstGeom>
        </p:spPr>
      </p:pic>
      <p:sp>
        <p:nvSpPr>
          <p:cNvPr id="2" name="Title 1"/>
          <p:cNvSpPr>
            <a:spLocks noGrp="1"/>
          </p:cNvSpPr>
          <p:nvPr>
            <p:ph type="title"/>
          </p:nvPr>
        </p:nvSpPr>
        <p:spPr>
          <a:xfrm>
            <a:off x="680321" y="753228"/>
            <a:ext cx="9613861" cy="1080938"/>
          </a:xfrm>
        </p:spPr>
        <p:txBody>
          <a:bodyPr>
            <a:normAutofit/>
          </a:bodyPr>
          <a:lstStyle/>
          <a:p>
            <a:r>
              <a:rPr lang="en-US" b="1" dirty="0">
                <a:solidFill>
                  <a:srgbClr val="C00000"/>
                </a:solidFill>
                <a:latin typeface="Abadi" panose="020B0604020104020204" pitchFamily="34" charset="0"/>
              </a:rPr>
              <a:t>Digital</a:t>
            </a:r>
            <a:r>
              <a:rPr lang="en-US" b="1" dirty="0">
                <a:solidFill>
                  <a:srgbClr val="C00000"/>
                </a:solidFill>
                <a:latin typeface="+mn-lt"/>
              </a:rPr>
              <a:t> Physical Therapy</a:t>
            </a:r>
          </a:p>
        </p:txBody>
      </p:sp>
      <p:sp>
        <p:nvSpPr>
          <p:cNvPr id="9" name="Content Placeholder 8"/>
          <p:cNvSpPr txBox="1">
            <a:spLocks noGrp="1"/>
          </p:cNvSpPr>
          <p:nvPr>
            <p:ph idx="1"/>
          </p:nvPr>
        </p:nvSpPr>
        <p:spPr>
          <a:xfrm>
            <a:off x="766949" y="2130726"/>
            <a:ext cx="4371109" cy="2249847"/>
          </a:xfrm>
          <a:prstGeom prst="rect">
            <a:avLst/>
          </a:prstGeom>
          <a:noFill/>
        </p:spPr>
        <p:txBody>
          <a:bodyPr wrap="square" rtlCol="0">
            <a:spAutoFit/>
          </a:bodyPr>
          <a:lstStyle/>
          <a:p>
            <a:pPr marL="0" indent="0">
              <a:buNone/>
            </a:pPr>
            <a:r>
              <a:rPr lang="en-US" sz="2000" b="1" dirty="0">
                <a:latin typeface="Abadi" panose="020B0604020104020204" pitchFamily="34" charset="0"/>
              </a:rPr>
              <a:t>Sword Health</a:t>
            </a:r>
          </a:p>
          <a:p>
            <a:pPr marL="0" indent="0">
              <a:buNone/>
            </a:pPr>
            <a:endParaRPr lang="en-US" sz="1800" b="1" dirty="0"/>
          </a:p>
          <a:p>
            <a:pPr marL="0" indent="0">
              <a:buNone/>
            </a:pPr>
            <a:r>
              <a:rPr lang="en-US" sz="2000" b="1" dirty="0">
                <a:latin typeface="Abadi" panose="020B0604020104020204" pitchFamily="34" charset="0"/>
              </a:rPr>
              <a:t>Thrive</a:t>
            </a:r>
            <a:endParaRPr lang="en-US" sz="2000" dirty="0">
              <a:latin typeface="Abadi" panose="020B0604020104020204" pitchFamily="34" charset="0"/>
            </a:endParaRPr>
          </a:p>
          <a:p>
            <a:pPr marL="0" indent="0">
              <a:buNone/>
            </a:pPr>
            <a:r>
              <a:rPr lang="en-US" sz="1400" dirty="0">
                <a:latin typeface="Abadi" panose="020B0604020104020204" pitchFamily="34" charset="0"/>
              </a:rPr>
              <a:t>Movement is medicine. Sword uses sensor technology to deliver a physical therapy program that can be done anywhere, anytime. All the movement data is then shared with your paired physical therapist, who adapts the program based on actual performance.</a:t>
            </a:r>
          </a:p>
        </p:txBody>
      </p:sp>
      <p:sp>
        <p:nvSpPr>
          <p:cNvPr id="10" name="Content Placeholder 8"/>
          <p:cNvSpPr txBox="1">
            <a:spLocks/>
          </p:cNvSpPr>
          <p:nvPr/>
        </p:nvSpPr>
        <p:spPr>
          <a:xfrm>
            <a:off x="766948" y="4511696"/>
            <a:ext cx="4371109" cy="1467068"/>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latin typeface="Abadi" panose="020B0604020104020204" pitchFamily="34" charset="0"/>
              </a:rPr>
              <a:t>Bloom</a:t>
            </a:r>
            <a:endParaRPr lang="en-US" sz="2000" dirty="0">
              <a:latin typeface="Abadi" panose="020B0604020104020204" pitchFamily="34" charset="0"/>
            </a:endParaRPr>
          </a:p>
          <a:p>
            <a:pPr marL="0" indent="0">
              <a:buFont typeface="Arial" panose="020B0604020202020204" pitchFamily="34" charset="0"/>
              <a:buNone/>
            </a:pPr>
            <a:r>
              <a:rPr lang="en-US" sz="1400" dirty="0">
                <a:latin typeface="Abadi" panose="020B0604020104020204" pitchFamily="34" charset="0"/>
              </a:rPr>
              <a:t>Bloom is a new, digital pelvic-therapy solution that can help women who have suffered from urinary leaking, bowel disorders, pelvic pain, and more. Bloom can be for women in all stages of life including pregnancy, postpartum, menopause and </a:t>
            </a:r>
            <a:r>
              <a:rPr lang="en-US" sz="1400" dirty="0" err="1">
                <a:latin typeface="Abadi" panose="020B0604020104020204" pitchFamily="34" charset="0"/>
              </a:rPr>
              <a:t>postmenopause</a:t>
            </a:r>
            <a:r>
              <a:rPr lang="en-US" sz="1400" dirty="0">
                <a:latin typeface="Abadi" panose="020B0604020104020204" pitchFamily="34" charset="0"/>
              </a:rPr>
              <a:t>.</a:t>
            </a:r>
          </a:p>
        </p:txBody>
      </p:sp>
      <p:pic>
        <p:nvPicPr>
          <p:cNvPr id="5" name="Picture 4">
            <a:extLst>
              <a:ext uri="{FF2B5EF4-FFF2-40B4-BE49-F238E27FC236}">
                <a16:creationId xmlns:a16="http://schemas.microsoft.com/office/drawing/2014/main" id="{4FCB48D5-6BF6-60BF-D618-127DDBC2EF0B}"/>
              </a:ext>
            </a:extLst>
          </p:cNvPr>
          <p:cNvPicPr>
            <a:picLocks noChangeAspect="1"/>
          </p:cNvPicPr>
          <p:nvPr/>
        </p:nvPicPr>
        <p:blipFill>
          <a:blip r:embed="rId4"/>
          <a:stretch>
            <a:fillRect/>
          </a:stretch>
        </p:blipFill>
        <p:spPr>
          <a:xfrm>
            <a:off x="6188125" y="4171292"/>
            <a:ext cx="2566307" cy="1807472"/>
          </a:xfrm>
          <a:prstGeom prst="rect">
            <a:avLst/>
          </a:prstGeom>
        </p:spPr>
      </p:pic>
    </p:spTree>
    <p:extLst>
      <p:ext uri="{BB962C8B-B14F-4D97-AF65-F5344CB8AC3E}">
        <p14:creationId xmlns:p14="http://schemas.microsoft.com/office/powerpoint/2010/main" val="24353331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15A93-89A5-41D6-B325-D2E09577529E}"/>
              </a:ext>
            </a:extLst>
          </p:cNvPr>
          <p:cNvSpPr>
            <a:spLocks noGrp="1"/>
          </p:cNvSpPr>
          <p:nvPr>
            <p:ph type="title"/>
          </p:nvPr>
        </p:nvSpPr>
        <p:spPr>
          <a:xfrm>
            <a:off x="575565" y="6723"/>
            <a:ext cx="3702580" cy="1616203"/>
          </a:xfrm>
        </p:spPr>
        <p:txBody>
          <a:bodyPr vert="horz" lIns="91440" tIns="45720" rIns="91440" bIns="45720" rtlCol="0" anchor="b">
            <a:normAutofit/>
          </a:bodyPr>
          <a:lstStyle/>
          <a:p>
            <a:r>
              <a:rPr lang="en-US" sz="4000" b="1" kern="1200" dirty="0">
                <a:solidFill>
                  <a:srgbClr val="FFFFFF"/>
                </a:solidFill>
                <a:latin typeface="Abadi" panose="020B0604020104020204" pitchFamily="34" charset="0"/>
              </a:rPr>
              <a:t>Personify Health</a:t>
            </a:r>
          </a:p>
        </p:txBody>
      </p:sp>
      <p:sp>
        <p:nvSpPr>
          <p:cNvPr id="6" name="TextBox 5"/>
          <p:cNvSpPr txBox="1"/>
          <p:nvPr/>
        </p:nvSpPr>
        <p:spPr>
          <a:xfrm>
            <a:off x="575566" y="1746168"/>
            <a:ext cx="3702579" cy="3524823"/>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endParaRPr lang="en-US" sz="2000" dirty="0">
              <a:solidFill>
                <a:srgbClr val="FFFFFF"/>
              </a:solidFill>
            </a:endParaRPr>
          </a:p>
          <a:p>
            <a:pPr>
              <a:lnSpc>
                <a:spcPct val="90000"/>
              </a:lnSpc>
              <a:spcAft>
                <a:spcPts val="600"/>
              </a:spcAft>
            </a:pPr>
            <a:r>
              <a:rPr lang="en-US" sz="2000" dirty="0">
                <a:solidFill>
                  <a:srgbClr val="FFFFFF"/>
                </a:solidFill>
                <a:latin typeface="Abadi" panose="020B0604020104020204" pitchFamily="34" charset="0"/>
              </a:rPr>
              <a:t>Personify Health is a wellness portal designed to help you track your healthy habits, create new ones, learn about health topics that are important to you, and much more! By engaging in the portal, you earn points that can be redeemed for big rewards.</a:t>
            </a:r>
          </a:p>
          <a:p>
            <a:pPr marL="285750" indent="-228600">
              <a:lnSpc>
                <a:spcPct val="90000"/>
              </a:lnSpc>
              <a:spcAft>
                <a:spcPts val="600"/>
              </a:spcAft>
              <a:buFont typeface="Arial" panose="020B0604020202020204" pitchFamily="34" charset="0"/>
              <a:buChar char="•"/>
            </a:pPr>
            <a:r>
              <a:rPr lang="en-US" sz="1400" dirty="0">
                <a:solidFill>
                  <a:srgbClr val="FFFFFF"/>
                </a:solidFill>
                <a:latin typeface="Abadi" panose="020B0604020104020204" pitchFamily="34" charset="0"/>
              </a:rPr>
              <a:t>Healthy Habit Tracking</a:t>
            </a:r>
          </a:p>
          <a:p>
            <a:pPr marL="285750" indent="-228600">
              <a:lnSpc>
                <a:spcPct val="90000"/>
              </a:lnSpc>
              <a:spcAft>
                <a:spcPts val="600"/>
              </a:spcAft>
              <a:buFont typeface="Arial" panose="020B0604020202020204" pitchFamily="34" charset="0"/>
              <a:buChar char="•"/>
            </a:pPr>
            <a:r>
              <a:rPr lang="en-US" sz="1400" dirty="0">
                <a:solidFill>
                  <a:srgbClr val="FFFFFF"/>
                </a:solidFill>
                <a:latin typeface="Abadi" panose="020B0604020104020204" pitchFamily="34" charset="0"/>
              </a:rPr>
              <a:t>Daily Cards</a:t>
            </a:r>
          </a:p>
          <a:p>
            <a:pPr marL="285750" indent="-228600">
              <a:lnSpc>
                <a:spcPct val="90000"/>
              </a:lnSpc>
              <a:spcAft>
                <a:spcPts val="600"/>
              </a:spcAft>
              <a:buFont typeface="Arial" panose="020B0604020202020204" pitchFamily="34" charset="0"/>
              <a:buChar char="•"/>
            </a:pPr>
            <a:r>
              <a:rPr lang="en-US" sz="1400" dirty="0">
                <a:solidFill>
                  <a:srgbClr val="FFFFFF"/>
                </a:solidFill>
                <a:latin typeface="Abadi" panose="020B0604020104020204" pitchFamily="34" charset="0"/>
              </a:rPr>
              <a:t>Health Guides</a:t>
            </a:r>
          </a:p>
          <a:p>
            <a:pPr marL="285750" indent="-228600">
              <a:lnSpc>
                <a:spcPct val="90000"/>
              </a:lnSpc>
              <a:spcAft>
                <a:spcPts val="600"/>
              </a:spcAft>
              <a:buFont typeface="Arial" panose="020B0604020202020204" pitchFamily="34" charset="0"/>
              <a:buChar char="•"/>
            </a:pPr>
            <a:r>
              <a:rPr lang="en-US" sz="1400" dirty="0">
                <a:solidFill>
                  <a:srgbClr val="FFFFFF"/>
                </a:solidFill>
                <a:latin typeface="Abadi" panose="020B0604020104020204" pitchFamily="34" charset="0"/>
              </a:rPr>
              <a:t>Health Journeys</a:t>
            </a:r>
          </a:p>
          <a:p>
            <a:pPr marL="285750" indent="-228600">
              <a:lnSpc>
                <a:spcPct val="90000"/>
              </a:lnSpc>
              <a:spcAft>
                <a:spcPts val="600"/>
              </a:spcAft>
              <a:buFont typeface="Arial" panose="020B0604020202020204" pitchFamily="34" charset="0"/>
              <a:buChar char="•"/>
            </a:pPr>
            <a:r>
              <a:rPr lang="en-US" sz="1400" dirty="0">
                <a:solidFill>
                  <a:srgbClr val="FFFFFF"/>
                </a:solidFill>
                <a:latin typeface="Abadi" panose="020B0604020104020204" pitchFamily="34" charset="0"/>
              </a:rPr>
              <a:t>Personal challenges</a:t>
            </a:r>
          </a:p>
          <a:p>
            <a:pPr marL="285750" indent="-228600">
              <a:lnSpc>
                <a:spcPct val="90000"/>
              </a:lnSpc>
              <a:spcAft>
                <a:spcPts val="600"/>
              </a:spcAft>
              <a:buFont typeface="Arial" panose="020B0604020202020204" pitchFamily="34" charset="0"/>
              <a:buChar char="•"/>
            </a:pPr>
            <a:r>
              <a:rPr lang="en-US" sz="1400" dirty="0">
                <a:solidFill>
                  <a:srgbClr val="FFFFFF"/>
                </a:solidFill>
                <a:latin typeface="Abadi" panose="020B0604020104020204" pitchFamily="34" charset="0"/>
              </a:rPr>
              <a:t>Team Challenges</a:t>
            </a:r>
          </a:p>
          <a:p>
            <a:pPr marL="285750" indent="-228600">
              <a:lnSpc>
                <a:spcPct val="90000"/>
              </a:lnSpc>
              <a:spcAft>
                <a:spcPts val="600"/>
              </a:spcAft>
              <a:buFont typeface="Arial" panose="020B0604020202020204" pitchFamily="34" charset="0"/>
              <a:buChar char="•"/>
            </a:pPr>
            <a:r>
              <a:rPr lang="en-US" sz="1400" dirty="0">
                <a:solidFill>
                  <a:srgbClr val="FFFFFF"/>
                </a:solidFill>
                <a:latin typeface="Abadi" panose="020B0604020104020204" pitchFamily="34" charset="0"/>
              </a:rPr>
              <a:t>REWARDS!</a:t>
            </a:r>
          </a:p>
          <a:p>
            <a:pPr indent="-228600">
              <a:lnSpc>
                <a:spcPct val="90000"/>
              </a:lnSpc>
              <a:spcAft>
                <a:spcPts val="600"/>
              </a:spcAft>
              <a:buFont typeface="Arial" panose="020B0604020202020204" pitchFamily="34" charset="0"/>
              <a:buChar char="•"/>
            </a:pPr>
            <a:endParaRPr lang="en-US" sz="2000" dirty="0">
              <a:solidFill>
                <a:srgbClr val="FFFFFF"/>
              </a:solidFill>
            </a:endParaRPr>
          </a:p>
          <a:p>
            <a:pPr indent="-228600">
              <a:lnSpc>
                <a:spcPct val="90000"/>
              </a:lnSpc>
              <a:spcAft>
                <a:spcPts val="600"/>
              </a:spcAft>
              <a:buFont typeface="Arial" panose="020B0604020202020204" pitchFamily="34" charset="0"/>
              <a:buChar char="•"/>
            </a:pPr>
            <a:endParaRPr lang="en-US" sz="2000" dirty="0">
              <a:solidFill>
                <a:srgbClr val="FFFFFF"/>
              </a:solidFill>
            </a:endParaRPr>
          </a:p>
        </p:txBody>
      </p:sp>
      <p:pic>
        <p:nvPicPr>
          <p:cNvPr id="4" name="Picture 3">
            <a:extLst>
              <a:ext uri="{FF2B5EF4-FFF2-40B4-BE49-F238E27FC236}">
                <a16:creationId xmlns:a16="http://schemas.microsoft.com/office/drawing/2014/main" id="{1192217D-C3C1-E198-C8E4-AE9625B8371A}"/>
              </a:ext>
            </a:extLst>
          </p:cNvPr>
          <p:cNvPicPr>
            <a:picLocks noChangeAspect="1"/>
          </p:cNvPicPr>
          <p:nvPr/>
        </p:nvPicPr>
        <p:blipFill>
          <a:blip r:embed="rId2"/>
          <a:stretch>
            <a:fillRect/>
          </a:stretch>
        </p:blipFill>
        <p:spPr>
          <a:xfrm>
            <a:off x="7027333" y="0"/>
            <a:ext cx="5164667" cy="6867274"/>
          </a:xfrm>
          <a:prstGeom prst="rect">
            <a:avLst/>
          </a:prstGeom>
        </p:spPr>
      </p:pic>
    </p:spTree>
    <p:extLst>
      <p:ext uri="{BB962C8B-B14F-4D97-AF65-F5344CB8AC3E}">
        <p14:creationId xmlns:p14="http://schemas.microsoft.com/office/powerpoint/2010/main" val="37191180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FC206-98EF-3C17-5CEC-40E888D8CE50}"/>
              </a:ext>
            </a:extLst>
          </p:cNvPr>
          <p:cNvSpPr>
            <a:spLocks noGrp="1"/>
          </p:cNvSpPr>
          <p:nvPr>
            <p:ph type="title"/>
          </p:nvPr>
        </p:nvSpPr>
        <p:spPr/>
        <p:txBody>
          <a:bodyPr/>
          <a:lstStyle/>
          <a:p>
            <a:r>
              <a:rPr lang="en-US" dirty="0"/>
              <a:t>Personify Health – NEW PROGRAM</a:t>
            </a:r>
          </a:p>
        </p:txBody>
      </p:sp>
      <p:pic>
        <p:nvPicPr>
          <p:cNvPr id="5" name="Picture 4" descr="A person laughing with text on it&#10;&#10;AI-generated content may be incorrect.">
            <a:extLst>
              <a:ext uri="{FF2B5EF4-FFF2-40B4-BE49-F238E27FC236}">
                <a16:creationId xmlns:a16="http://schemas.microsoft.com/office/drawing/2014/main" id="{0564D175-9519-89CF-80AD-24FB48988264}"/>
              </a:ext>
            </a:extLst>
          </p:cNvPr>
          <p:cNvPicPr>
            <a:picLocks noChangeAspect="1"/>
          </p:cNvPicPr>
          <p:nvPr/>
        </p:nvPicPr>
        <p:blipFill>
          <a:blip r:embed="rId2"/>
          <a:stretch>
            <a:fillRect/>
          </a:stretch>
        </p:blipFill>
        <p:spPr>
          <a:xfrm>
            <a:off x="270498" y="2133600"/>
            <a:ext cx="3357605" cy="4345136"/>
          </a:xfrm>
          <a:prstGeom prst="rect">
            <a:avLst/>
          </a:prstGeom>
        </p:spPr>
      </p:pic>
      <p:pic>
        <p:nvPicPr>
          <p:cNvPr id="7" name="Picture 6" descr="A website with text and images&#10;&#10;AI-generated content may be incorrect.">
            <a:extLst>
              <a:ext uri="{FF2B5EF4-FFF2-40B4-BE49-F238E27FC236}">
                <a16:creationId xmlns:a16="http://schemas.microsoft.com/office/drawing/2014/main" id="{AAF37997-739D-2B39-DAAD-DEB5EFA46D0A}"/>
              </a:ext>
            </a:extLst>
          </p:cNvPr>
          <p:cNvPicPr>
            <a:picLocks noChangeAspect="1"/>
          </p:cNvPicPr>
          <p:nvPr/>
        </p:nvPicPr>
        <p:blipFill>
          <a:blip r:embed="rId3"/>
          <a:stretch>
            <a:fillRect/>
          </a:stretch>
        </p:blipFill>
        <p:spPr>
          <a:xfrm>
            <a:off x="4083850" y="2133600"/>
            <a:ext cx="3357605" cy="4345136"/>
          </a:xfrm>
          <a:prstGeom prst="rect">
            <a:avLst/>
          </a:prstGeom>
        </p:spPr>
      </p:pic>
      <p:pic>
        <p:nvPicPr>
          <p:cNvPr id="9" name="Picture 8" descr="A screenshot of a web page&#10;&#10;AI-generated content may be incorrect.">
            <a:extLst>
              <a:ext uri="{FF2B5EF4-FFF2-40B4-BE49-F238E27FC236}">
                <a16:creationId xmlns:a16="http://schemas.microsoft.com/office/drawing/2014/main" id="{2133F40D-AC55-F7D1-1C79-E794DEC3DB9F}"/>
              </a:ext>
            </a:extLst>
          </p:cNvPr>
          <p:cNvPicPr>
            <a:picLocks noChangeAspect="1"/>
          </p:cNvPicPr>
          <p:nvPr/>
        </p:nvPicPr>
        <p:blipFill>
          <a:blip r:embed="rId4"/>
          <a:stretch>
            <a:fillRect/>
          </a:stretch>
        </p:blipFill>
        <p:spPr>
          <a:xfrm>
            <a:off x="7964128" y="2133600"/>
            <a:ext cx="3357605" cy="4345136"/>
          </a:xfrm>
          <a:prstGeom prst="rect">
            <a:avLst/>
          </a:prstGeom>
        </p:spPr>
      </p:pic>
    </p:spTree>
    <p:extLst>
      <p:ext uri="{BB962C8B-B14F-4D97-AF65-F5344CB8AC3E}">
        <p14:creationId xmlns:p14="http://schemas.microsoft.com/office/powerpoint/2010/main" val="12389339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15A93-89A5-41D6-B325-D2E09577529E}"/>
              </a:ext>
            </a:extLst>
          </p:cNvPr>
          <p:cNvSpPr>
            <a:spLocks noGrp="1"/>
          </p:cNvSpPr>
          <p:nvPr>
            <p:ph type="title"/>
          </p:nvPr>
        </p:nvSpPr>
        <p:spPr>
          <a:xfrm>
            <a:off x="680321" y="753228"/>
            <a:ext cx="9613861" cy="1080938"/>
          </a:xfrm>
        </p:spPr>
        <p:txBody>
          <a:bodyPr>
            <a:normAutofit/>
          </a:bodyPr>
          <a:lstStyle/>
          <a:p>
            <a:r>
              <a:rPr lang="en-US" b="1" dirty="0">
                <a:solidFill>
                  <a:srgbClr val="C00000"/>
                </a:solidFill>
                <a:latin typeface="+mn-lt"/>
              </a:rPr>
              <a:t>Stay Informed!</a:t>
            </a:r>
          </a:p>
        </p:txBody>
      </p:sp>
      <p:sp>
        <p:nvSpPr>
          <p:cNvPr id="11" name="TextBox 10"/>
          <p:cNvSpPr txBox="1"/>
          <p:nvPr/>
        </p:nvSpPr>
        <p:spPr>
          <a:xfrm>
            <a:off x="256715" y="2303429"/>
            <a:ext cx="4038636" cy="2462213"/>
          </a:xfrm>
          <a:prstGeom prst="rect">
            <a:avLst/>
          </a:prstGeom>
          <a:noFill/>
        </p:spPr>
        <p:txBody>
          <a:bodyPr wrap="square" rtlCol="0">
            <a:spAutoFit/>
          </a:bodyPr>
          <a:lstStyle/>
          <a:p>
            <a:r>
              <a:rPr lang="en-US" b="1" dirty="0">
                <a:latin typeface="Abadi" panose="020B0604020104020204" pitchFamily="34" charset="0"/>
              </a:rPr>
              <a:t>Monthly Wellness Newsletter</a:t>
            </a:r>
          </a:p>
          <a:p>
            <a:endParaRPr lang="en-US" sz="1400" dirty="0">
              <a:latin typeface="Abadi" panose="020B0604020104020204" pitchFamily="34" charset="0"/>
            </a:endParaRPr>
          </a:p>
          <a:p>
            <a:r>
              <a:rPr lang="en-US" sz="1400" dirty="0">
                <a:latin typeface="Abadi" panose="020B0604020104020204" pitchFamily="34" charset="0"/>
              </a:rPr>
              <a:t>Each month </a:t>
            </a:r>
            <a:r>
              <a:rPr lang="en-US" sz="1400" dirty="0" err="1">
                <a:latin typeface="Abadi" panose="020B0604020104020204" pitchFamily="34" charset="0"/>
              </a:rPr>
              <a:t>AzMT</a:t>
            </a:r>
            <a:r>
              <a:rPr lang="en-US" sz="1400" dirty="0">
                <a:latin typeface="Abadi" panose="020B0604020104020204" pitchFamily="34" charset="0"/>
              </a:rPr>
              <a:t> offers a free digital wellness newsletter that includes health information and upcoming events in the L.I.V.E. wellness program. </a:t>
            </a:r>
          </a:p>
          <a:p>
            <a:endParaRPr lang="en-US" sz="1400" dirty="0">
              <a:latin typeface="Abadi" panose="020B0604020104020204" pitchFamily="34" charset="0"/>
            </a:endParaRPr>
          </a:p>
          <a:p>
            <a:r>
              <a:rPr lang="en-US" sz="1400" dirty="0">
                <a:latin typeface="Abadi" panose="020B0604020104020204" pitchFamily="34" charset="0"/>
              </a:rPr>
              <a:t>Opt-in to the newsletter by scanning the QR code. </a:t>
            </a:r>
          </a:p>
          <a:p>
            <a:r>
              <a:rPr lang="en-US" sz="1400" dirty="0">
                <a:latin typeface="Abadi" panose="020B0604020104020204" pitchFamily="34" charset="0"/>
              </a:rPr>
              <a:t>Members can sign up with the email of their choice. </a:t>
            </a:r>
          </a:p>
          <a:p>
            <a:endParaRPr lang="en-US" sz="1200" dirty="0"/>
          </a:p>
          <a:p>
            <a:endParaRPr lang="en-US" sz="1200" dirty="0"/>
          </a:p>
        </p:txBody>
      </p:sp>
      <p:pic>
        <p:nvPicPr>
          <p:cNvPr id="12" name="Picture 11"/>
          <p:cNvPicPr>
            <a:picLocks noChangeAspect="1"/>
          </p:cNvPicPr>
          <p:nvPr/>
        </p:nvPicPr>
        <p:blipFill>
          <a:blip r:embed="rId2"/>
          <a:stretch>
            <a:fillRect/>
          </a:stretch>
        </p:blipFill>
        <p:spPr>
          <a:xfrm>
            <a:off x="2408026" y="5075362"/>
            <a:ext cx="1100612" cy="1121509"/>
          </a:xfrm>
          <a:prstGeom prst="rect">
            <a:avLst/>
          </a:prstGeom>
        </p:spPr>
      </p:pic>
      <p:pic>
        <p:nvPicPr>
          <p:cNvPr id="15" name="Picture 14"/>
          <p:cNvPicPr>
            <a:picLocks noChangeAspect="1"/>
          </p:cNvPicPr>
          <p:nvPr/>
        </p:nvPicPr>
        <p:blipFill>
          <a:blip r:embed="rId3"/>
          <a:stretch>
            <a:fillRect/>
          </a:stretch>
        </p:blipFill>
        <p:spPr>
          <a:xfrm>
            <a:off x="254266" y="4732639"/>
            <a:ext cx="1533739" cy="1810003"/>
          </a:xfrm>
          <a:prstGeom prst="rect">
            <a:avLst/>
          </a:prstGeom>
        </p:spPr>
      </p:pic>
      <p:pic>
        <p:nvPicPr>
          <p:cNvPr id="4" name="Picture 3">
            <a:extLst>
              <a:ext uri="{FF2B5EF4-FFF2-40B4-BE49-F238E27FC236}">
                <a16:creationId xmlns:a16="http://schemas.microsoft.com/office/drawing/2014/main" id="{6CB6205A-DE92-AA55-1B47-F00C26CA7494}"/>
              </a:ext>
            </a:extLst>
          </p:cNvPr>
          <p:cNvPicPr>
            <a:picLocks noChangeAspect="1"/>
          </p:cNvPicPr>
          <p:nvPr/>
        </p:nvPicPr>
        <p:blipFill>
          <a:blip r:embed="rId4"/>
          <a:stretch>
            <a:fillRect/>
          </a:stretch>
        </p:blipFill>
        <p:spPr>
          <a:xfrm>
            <a:off x="5815664" y="3393661"/>
            <a:ext cx="2520497" cy="3438939"/>
          </a:xfrm>
          <a:prstGeom prst="rect">
            <a:avLst/>
          </a:prstGeom>
        </p:spPr>
      </p:pic>
      <p:sp>
        <p:nvSpPr>
          <p:cNvPr id="5" name="Speech Bubble: Rectangle 4">
            <a:extLst>
              <a:ext uri="{FF2B5EF4-FFF2-40B4-BE49-F238E27FC236}">
                <a16:creationId xmlns:a16="http://schemas.microsoft.com/office/drawing/2014/main" id="{5FA546D1-3432-8080-A1E0-5F3AAFEF4A08}"/>
              </a:ext>
            </a:extLst>
          </p:cNvPr>
          <p:cNvSpPr/>
          <p:nvPr/>
        </p:nvSpPr>
        <p:spPr>
          <a:xfrm>
            <a:off x="8336161" y="2097919"/>
            <a:ext cx="3741969" cy="2188029"/>
          </a:xfrm>
          <a:prstGeom prst="wedgeRectCallout">
            <a:avLst>
              <a:gd name="adj1" fmla="val -19960"/>
              <a:gd name="adj2" fmla="val 65833"/>
            </a:avLst>
          </a:prstGeom>
          <a:solidFill>
            <a:srgbClr val="87010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Abadi" panose="020B0604020104020204" pitchFamily="34" charset="0"/>
              </a:rPr>
              <a:t>Text Message Notifications</a:t>
            </a:r>
          </a:p>
          <a:p>
            <a:endParaRPr lang="en-US" dirty="0">
              <a:solidFill>
                <a:schemeClr val="bg1"/>
              </a:solidFill>
            </a:endParaRPr>
          </a:p>
          <a:p>
            <a:r>
              <a:rPr lang="en-US" sz="1600" b="0" dirty="0">
                <a:solidFill>
                  <a:schemeClr val="bg1"/>
                </a:solidFill>
                <a:latin typeface="Abadi" panose="020B0604020104020204" pitchFamily="34" charset="0"/>
              </a:rPr>
              <a:t>Text messages are sent out as reminders for upcoming on-site screenings and services. </a:t>
            </a:r>
          </a:p>
          <a:p>
            <a:endParaRPr lang="en-US" sz="1600" b="0" dirty="0">
              <a:solidFill>
                <a:schemeClr val="bg1"/>
              </a:solidFill>
              <a:latin typeface="Abadi" panose="020B0604020104020204" pitchFamily="34" charset="0"/>
            </a:endParaRPr>
          </a:p>
          <a:p>
            <a:r>
              <a:rPr lang="en-US" sz="1600" b="0" dirty="0">
                <a:solidFill>
                  <a:schemeClr val="bg1"/>
                </a:solidFill>
                <a:latin typeface="Abadi" panose="020B0604020104020204" pitchFamily="34" charset="0"/>
              </a:rPr>
              <a:t>Text </a:t>
            </a:r>
            <a:r>
              <a:rPr lang="en-US" sz="1600" b="0" dirty="0" err="1">
                <a:solidFill>
                  <a:schemeClr val="bg1"/>
                </a:solidFill>
                <a:latin typeface="Abadi" panose="020B0604020104020204" pitchFamily="34" charset="0"/>
              </a:rPr>
              <a:t>AzMTwellness</a:t>
            </a:r>
            <a:r>
              <a:rPr lang="en-US" sz="1600" b="0" dirty="0">
                <a:solidFill>
                  <a:schemeClr val="bg1"/>
                </a:solidFill>
                <a:latin typeface="Abadi" panose="020B0604020104020204" pitchFamily="34" charset="0"/>
              </a:rPr>
              <a:t> to 833-942-4521 to opt in! </a:t>
            </a:r>
          </a:p>
        </p:txBody>
      </p:sp>
    </p:spTree>
    <p:extLst>
      <p:ext uri="{BB962C8B-B14F-4D97-AF65-F5344CB8AC3E}">
        <p14:creationId xmlns:p14="http://schemas.microsoft.com/office/powerpoint/2010/main" val="39723754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Next</a:t>
            </a:r>
          </a:p>
        </p:txBody>
      </p:sp>
      <p:sp>
        <p:nvSpPr>
          <p:cNvPr id="3" name="Content Placeholder 2"/>
          <p:cNvSpPr>
            <a:spLocks noGrp="1"/>
          </p:cNvSpPr>
          <p:nvPr>
            <p:ph idx="1"/>
          </p:nvPr>
        </p:nvSpPr>
        <p:spPr/>
        <p:txBody>
          <a:bodyPr>
            <a:normAutofit/>
          </a:bodyPr>
          <a:lstStyle/>
          <a:p>
            <a:r>
              <a:rPr lang="en-US" dirty="0"/>
              <a:t>No Action Required UNLESS…</a:t>
            </a:r>
          </a:p>
          <a:p>
            <a:pPr lvl="1"/>
            <a:r>
              <a:rPr lang="en-US" dirty="0"/>
              <a:t>You wish to make changes to current elections</a:t>
            </a:r>
          </a:p>
          <a:p>
            <a:r>
              <a:rPr lang="en-US" dirty="0"/>
              <a:t>New ID Cards for HDHP</a:t>
            </a:r>
          </a:p>
          <a:p>
            <a:r>
              <a:rPr lang="en-US" dirty="0"/>
              <a:t>Summary Plan Documents (SPDs) and Summaries of Benefits &amp; Coverage (SBCs) – Will be Mailed</a:t>
            </a:r>
          </a:p>
          <a:p>
            <a:pPr marL="0" indent="0">
              <a:buNone/>
            </a:pPr>
            <a:endParaRPr lang="en-US" dirty="0"/>
          </a:p>
          <a:p>
            <a:pPr marL="0" indent="0" algn="ctr">
              <a:buNone/>
            </a:pPr>
            <a:r>
              <a:rPr lang="en-US" b="1" dirty="0"/>
              <a:t>ALL CHANGES NEED TO BE SUBMITTED TO HUMAN RESOURCES BY 5:00PM ON MAY 05</a:t>
            </a:r>
            <a:r>
              <a:rPr lang="en-US" b="1"/>
              <a:t>, 2025</a:t>
            </a:r>
            <a:endParaRPr lang="en-US" b="1" dirty="0"/>
          </a:p>
        </p:txBody>
      </p:sp>
    </p:spTree>
    <p:extLst>
      <p:ext uri="{BB962C8B-B14F-4D97-AF65-F5344CB8AC3E}">
        <p14:creationId xmlns:p14="http://schemas.microsoft.com/office/powerpoint/2010/main" val="11222434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Content Placeholder 3"/>
          <p:cNvPicPr>
            <a:picLocks noGrp="1" noChangeAspect="1"/>
          </p:cNvPicPr>
          <p:nvPr>
            <p:ph idx="1"/>
          </p:nvPr>
        </p:nvPicPr>
        <p:blipFill>
          <a:blip r:embed="rId2"/>
          <a:stretch>
            <a:fillRect/>
          </a:stretch>
        </p:blipFill>
        <p:spPr>
          <a:xfrm>
            <a:off x="3202704" y="2641600"/>
            <a:ext cx="5453435" cy="3598863"/>
          </a:xfrm>
        </p:spPr>
      </p:pic>
    </p:spTree>
    <p:extLst>
      <p:ext uri="{BB962C8B-B14F-4D97-AF65-F5344CB8AC3E}">
        <p14:creationId xmlns:p14="http://schemas.microsoft.com/office/powerpoint/2010/main" val="491867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Domestic Partner Coverage (continued)</a:t>
            </a:r>
          </a:p>
        </p:txBody>
      </p:sp>
      <p:sp>
        <p:nvSpPr>
          <p:cNvPr id="3" name="Content Placeholder 2"/>
          <p:cNvSpPr>
            <a:spLocks noGrp="1"/>
          </p:cNvSpPr>
          <p:nvPr>
            <p:ph idx="1"/>
          </p:nvPr>
        </p:nvSpPr>
        <p:spPr>
          <a:xfrm>
            <a:off x="680321" y="2336873"/>
            <a:ext cx="9613861" cy="4417610"/>
          </a:xfrm>
        </p:spPr>
        <p:txBody>
          <a:bodyPr>
            <a:normAutofit fontScale="92500" lnSpcReduction="20000"/>
          </a:bodyPr>
          <a:lstStyle/>
          <a:p>
            <a:pPr lvl="1"/>
            <a:r>
              <a:rPr lang="en-US" dirty="0"/>
              <a:t>Each are the other’s sole domestic partner and responsible for the other’s common welfare</a:t>
            </a:r>
          </a:p>
          <a:p>
            <a:pPr lvl="1"/>
            <a:r>
              <a:rPr lang="en-US" dirty="0"/>
              <a:t>Jointly responsible for basic living expenses</a:t>
            </a:r>
          </a:p>
          <a:p>
            <a:pPr lvl="1"/>
            <a:r>
              <a:rPr lang="en-US" dirty="0"/>
              <a:t>Both mentally competent to consent to contract when the domestic partnership began and remain so for purposes of contracting for domestic partnership health insurance coverage or the dependent life benefit</a:t>
            </a:r>
          </a:p>
          <a:p>
            <a:pPr lvl="1"/>
            <a:r>
              <a:rPr lang="en-US" dirty="0"/>
              <a:t>Both financially interdependent, jointly responsible for the other’s basic living expenses and able to provide documents providing at least three of the following situations to demonstrate such interdependent has existed for a minimum of the last 12 consecutive months</a:t>
            </a:r>
          </a:p>
          <a:p>
            <a:pPr lvl="2"/>
            <a:r>
              <a:rPr lang="en-US" dirty="0"/>
              <a:t>Joint mortgage, property tax or joint tenancy on a residential lease</a:t>
            </a:r>
          </a:p>
          <a:p>
            <a:pPr lvl="2"/>
            <a:r>
              <a:rPr lang="en-US" dirty="0"/>
              <a:t>Joint bank, investment or credit account</a:t>
            </a:r>
          </a:p>
          <a:p>
            <a:pPr lvl="2"/>
            <a:r>
              <a:rPr lang="en-US" dirty="0"/>
              <a:t>Joint liabilities (e.g., credit cards, car loans)</a:t>
            </a:r>
          </a:p>
          <a:p>
            <a:pPr lvl="2"/>
            <a:r>
              <a:rPr lang="en-US" dirty="0"/>
              <a:t>Joint ownership of real property </a:t>
            </a:r>
          </a:p>
          <a:p>
            <a:pPr lvl="2"/>
            <a:r>
              <a:rPr lang="en-US" dirty="0"/>
              <a:t>Will which designates the other as the primary beneficiary or a beneficiary designation form currently in effect for a retirement plan or life insurance policy</a:t>
            </a:r>
          </a:p>
          <a:p>
            <a:pPr lvl="2"/>
            <a:r>
              <a:rPr lang="en-US" dirty="0"/>
              <a:t>Power of attorney</a:t>
            </a:r>
          </a:p>
          <a:p>
            <a:pPr lvl="2"/>
            <a:r>
              <a:rPr lang="en-US" dirty="0"/>
              <a:t>Written agreement or contract </a:t>
            </a:r>
            <a:r>
              <a:rPr lang="en-US" dirty="0" err="1"/>
              <a:t>regaring</a:t>
            </a:r>
            <a:r>
              <a:rPr lang="en-US" dirty="0"/>
              <a:t> your relationship showing mutual support obligations</a:t>
            </a:r>
          </a:p>
        </p:txBody>
      </p:sp>
    </p:spTree>
    <p:extLst>
      <p:ext uri="{BB962C8B-B14F-4D97-AF65-F5344CB8AC3E}">
        <p14:creationId xmlns:p14="http://schemas.microsoft.com/office/powerpoint/2010/main" val="1549916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Domestic Partner Coverage (continued)</a:t>
            </a:r>
          </a:p>
        </p:txBody>
      </p:sp>
      <p:sp>
        <p:nvSpPr>
          <p:cNvPr id="3" name="Content Placeholder 2"/>
          <p:cNvSpPr>
            <a:spLocks noGrp="1"/>
          </p:cNvSpPr>
          <p:nvPr>
            <p:ph idx="1"/>
          </p:nvPr>
        </p:nvSpPr>
        <p:spPr>
          <a:xfrm>
            <a:off x="680321" y="2336873"/>
            <a:ext cx="9613861" cy="4417610"/>
          </a:xfrm>
        </p:spPr>
        <p:txBody>
          <a:bodyPr>
            <a:normAutofit/>
          </a:bodyPr>
          <a:lstStyle/>
          <a:p>
            <a:pPr lvl="1"/>
            <a:r>
              <a:rPr lang="en-US" dirty="0"/>
              <a:t>You must agree to notify Arizona Metropolitan Trust (via HR) of any change to your domestic partnership and any eligible children</a:t>
            </a:r>
          </a:p>
          <a:p>
            <a:pPr lvl="1"/>
            <a:r>
              <a:rPr lang="en-US" dirty="0"/>
              <a:t>This form must be signed by both partners, notarized and provided to HR</a:t>
            </a:r>
          </a:p>
          <a:p>
            <a:pPr marL="457200" lvl="1" indent="0">
              <a:buNone/>
            </a:pPr>
            <a:endParaRPr lang="en-US" dirty="0"/>
          </a:p>
          <a:p>
            <a:pPr lvl="1"/>
            <a:r>
              <a:rPr lang="en-US" dirty="0"/>
              <a:t>Tax Acknowledgement Form</a:t>
            </a:r>
          </a:p>
          <a:p>
            <a:pPr lvl="2"/>
            <a:r>
              <a:rPr lang="en-US" dirty="0"/>
              <a:t>Benefits provided to domestic partners and their eligible children are treated as taxable income</a:t>
            </a:r>
          </a:p>
          <a:p>
            <a:pPr lvl="2"/>
            <a:r>
              <a:rPr lang="en-US" dirty="0"/>
              <a:t>Signed by both partners</a:t>
            </a:r>
          </a:p>
        </p:txBody>
      </p:sp>
    </p:spTree>
    <p:extLst>
      <p:ext uri="{BB962C8B-B14F-4D97-AF65-F5344CB8AC3E}">
        <p14:creationId xmlns:p14="http://schemas.microsoft.com/office/powerpoint/2010/main" val="1176947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A3F61-7F13-44F9-AEA3-434D6B7853B3}"/>
              </a:ext>
            </a:extLst>
          </p:cNvPr>
          <p:cNvSpPr>
            <a:spLocks noGrp="1"/>
          </p:cNvSpPr>
          <p:nvPr>
            <p:ph type="title"/>
          </p:nvPr>
        </p:nvSpPr>
        <p:spPr/>
        <p:txBody>
          <a:bodyPr/>
          <a:lstStyle/>
          <a:p>
            <a:r>
              <a:rPr lang="en-US" dirty="0"/>
              <a:t>Quick Plan Review</a:t>
            </a:r>
          </a:p>
        </p:txBody>
      </p:sp>
      <p:sp>
        <p:nvSpPr>
          <p:cNvPr id="3" name="Content Placeholder 2">
            <a:extLst>
              <a:ext uri="{FF2B5EF4-FFF2-40B4-BE49-F238E27FC236}">
                <a16:creationId xmlns:a16="http://schemas.microsoft.com/office/drawing/2014/main" id="{9DD1C382-B40C-4E97-812F-020E06F3E79E}"/>
              </a:ext>
            </a:extLst>
          </p:cNvPr>
          <p:cNvSpPr>
            <a:spLocks noGrp="1"/>
          </p:cNvSpPr>
          <p:nvPr>
            <p:ph idx="1"/>
          </p:nvPr>
        </p:nvSpPr>
        <p:spPr/>
        <p:txBody>
          <a:bodyPr/>
          <a:lstStyle/>
          <a:p>
            <a:r>
              <a:rPr lang="en-US" dirty="0"/>
              <a:t>Town of Wickenburg offers 3 Medical/Rx plans for you to choose from!</a:t>
            </a:r>
          </a:p>
          <a:p>
            <a:pPr marL="0" indent="0">
              <a:buNone/>
            </a:pPr>
            <a:endParaRPr lang="en-US" dirty="0"/>
          </a:p>
          <a:p>
            <a:r>
              <a:rPr lang="en-US" dirty="0"/>
              <a:t>High Deductible Health Plan (HDHP)</a:t>
            </a:r>
          </a:p>
          <a:p>
            <a:pPr lvl="1"/>
            <a:r>
              <a:rPr lang="en-US" dirty="0"/>
              <a:t>$3,300/$6,600 Deductible/Max Out-of-Pocket (In-Network)</a:t>
            </a:r>
          </a:p>
          <a:p>
            <a:pPr lvl="2"/>
            <a:r>
              <a:rPr lang="en-US" dirty="0"/>
              <a:t>Includes Prescriptions</a:t>
            </a:r>
          </a:p>
          <a:p>
            <a:pPr lvl="1"/>
            <a:r>
              <a:rPr lang="en-US" dirty="0"/>
              <a:t>Once Deductible Met – Eligible Expenses Paid at 100%</a:t>
            </a:r>
          </a:p>
          <a:p>
            <a:pPr lvl="1"/>
            <a:r>
              <a:rPr lang="en-US" dirty="0"/>
              <a:t>Preventive Care Provided With No Member Cost Share</a:t>
            </a:r>
          </a:p>
          <a:p>
            <a:pPr lvl="1"/>
            <a:r>
              <a:rPr lang="en-US" dirty="0"/>
              <a:t>You MUST elect the HDHP to be eligible for the Health Savings Account (HSA)</a:t>
            </a:r>
          </a:p>
        </p:txBody>
      </p:sp>
    </p:spTree>
    <p:extLst>
      <p:ext uri="{BB962C8B-B14F-4D97-AF65-F5344CB8AC3E}">
        <p14:creationId xmlns:p14="http://schemas.microsoft.com/office/powerpoint/2010/main" val="2735112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A3F61-7F13-44F9-AEA3-434D6B7853B3}"/>
              </a:ext>
            </a:extLst>
          </p:cNvPr>
          <p:cNvSpPr>
            <a:spLocks noGrp="1"/>
          </p:cNvSpPr>
          <p:nvPr>
            <p:ph type="title"/>
          </p:nvPr>
        </p:nvSpPr>
        <p:spPr/>
        <p:txBody>
          <a:bodyPr/>
          <a:lstStyle/>
          <a:p>
            <a:r>
              <a:rPr lang="en-US" dirty="0"/>
              <a:t>Quick Plan Review (continued)</a:t>
            </a:r>
          </a:p>
        </p:txBody>
      </p:sp>
      <p:sp>
        <p:nvSpPr>
          <p:cNvPr id="3" name="Content Placeholder 2">
            <a:extLst>
              <a:ext uri="{FF2B5EF4-FFF2-40B4-BE49-F238E27FC236}">
                <a16:creationId xmlns:a16="http://schemas.microsoft.com/office/drawing/2014/main" id="{9DD1C382-B40C-4E97-812F-020E06F3E79E}"/>
              </a:ext>
            </a:extLst>
          </p:cNvPr>
          <p:cNvSpPr>
            <a:spLocks noGrp="1"/>
          </p:cNvSpPr>
          <p:nvPr>
            <p:ph idx="1"/>
          </p:nvPr>
        </p:nvSpPr>
        <p:spPr/>
        <p:txBody>
          <a:bodyPr>
            <a:normAutofit/>
          </a:bodyPr>
          <a:lstStyle/>
          <a:p>
            <a:r>
              <a:rPr lang="en-US" dirty="0"/>
              <a:t>Preferred Provider Option (PPO)</a:t>
            </a:r>
          </a:p>
          <a:p>
            <a:pPr lvl="1"/>
            <a:r>
              <a:rPr lang="en-US" dirty="0"/>
              <a:t>$750/$1,500 Deductible (In-Network)</a:t>
            </a:r>
          </a:p>
          <a:p>
            <a:pPr lvl="1"/>
            <a:r>
              <a:rPr lang="en-US" dirty="0"/>
              <a:t>$3,500/$7,000 Maximum Out-of-Pocket (In-Network)</a:t>
            </a:r>
          </a:p>
          <a:p>
            <a:pPr lvl="2"/>
            <a:r>
              <a:rPr lang="en-US" dirty="0"/>
              <a:t>Excludes Prescriptions – Separate Maximum of $3,600/$7,200</a:t>
            </a:r>
          </a:p>
          <a:p>
            <a:pPr lvl="1"/>
            <a:r>
              <a:rPr lang="en-US" dirty="0"/>
              <a:t>Office Visit Co-Pays</a:t>
            </a:r>
          </a:p>
          <a:p>
            <a:pPr lvl="2"/>
            <a:r>
              <a:rPr lang="en-US" dirty="0"/>
              <a:t>$25 Primary Care Providers</a:t>
            </a:r>
          </a:p>
          <a:p>
            <a:pPr lvl="2"/>
            <a:r>
              <a:rPr lang="en-US" dirty="0"/>
              <a:t>$45 Specialist</a:t>
            </a:r>
          </a:p>
          <a:p>
            <a:pPr lvl="1"/>
            <a:r>
              <a:rPr lang="en-US" dirty="0"/>
              <a:t>Coinsurance</a:t>
            </a:r>
          </a:p>
          <a:p>
            <a:pPr lvl="2"/>
            <a:r>
              <a:rPr lang="en-US" dirty="0"/>
              <a:t>20%</a:t>
            </a:r>
          </a:p>
          <a:p>
            <a:pPr lvl="1"/>
            <a:r>
              <a:rPr lang="en-US" dirty="0"/>
              <a:t>Preventive Care Provided With No Member Cost Share</a:t>
            </a:r>
          </a:p>
        </p:txBody>
      </p:sp>
    </p:spTree>
    <p:extLst>
      <p:ext uri="{BB962C8B-B14F-4D97-AF65-F5344CB8AC3E}">
        <p14:creationId xmlns:p14="http://schemas.microsoft.com/office/powerpoint/2010/main" val="1516221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A3F61-7F13-44F9-AEA3-434D6B7853B3}"/>
              </a:ext>
            </a:extLst>
          </p:cNvPr>
          <p:cNvSpPr>
            <a:spLocks noGrp="1"/>
          </p:cNvSpPr>
          <p:nvPr>
            <p:ph type="title"/>
          </p:nvPr>
        </p:nvSpPr>
        <p:spPr/>
        <p:txBody>
          <a:bodyPr/>
          <a:lstStyle/>
          <a:p>
            <a:r>
              <a:rPr lang="en-US" dirty="0"/>
              <a:t>Quick Plan Review (continued)</a:t>
            </a:r>
          </a:p>
        </p:txBody>
      </p:sp>
      <p:sp>
        <p:nvSpPr>
          <p:cNvPr id="3" name="Content Placeholder 2">
            <a:extLst>
              <a:ext uri="{FF2B5EF4-FFF2-40B4-BE49-F238E27FC236}">
                <a16:creationId xmlns:a16="http://schemas.microsoft.com/office/drawing/2014/main" id="{9DD1C382-B40C-4E97-812F-020E06F3E79E}"/>
              </a:ext>
            </a:extLst>
          </p:cNvPr>
          <p:cNvSpPr>
            <a:spLocks noGrp="1"/>
          </p:cNvSpPr>
          <p:nvPr>
            <p:ph idx="1"/>
          </p:nvPr>
        </p:nvSpPr>
        <p:spPr/>
        <p:txBody>
          <a:bodyPr>
            <a:normAutofit/>
          </a:bodyPr>
          <a:lstStyle/>
          <a:p>
            <a:r>
              <a:rPr lang="en-US" dirty="0"/>
              <a:t>Preferred Provider Option Buy-Up (PPO Buy-Up)</a:t>
            </a:r>
          </a:p>
          <a:p>
            <a:pPr lvl="1"/>
            <a:r>
              <a:rPr lang="en-US" dirty="0"/>
              <a:t>$250/$500 Deductible (In-Network)</a:t>
            </a:r>
          </a:p>
          <a:p>
            <a:pPr lvl="1"/>
            <a:r>
              <a:rPr lang="en-US" dirty="0"/>
              <a:t>$3,000/$6,000 Maximum Out-of-Pocket (In-Network)</a:t>
            </a:r>
          </a:p>
          <a:p>
            <a:pPr lvl="2"/>
            <a:r>
              <a:rPr lang="en-US" dirty="0"/>
              <a:t>Excludes Prescriptions – Separate Maximum of $4,100/$8,200</a:t>
            </a:r>
          </a:p>
          <a:p>
            <a:pPr lvl="1"/>
            <a:r>
              <a:rPr lang="en-US" dirty="0"/>
              <a:t>Office Visit Co-Pays</a:t>
            </a:r>
          </a:p>
          <a:p>
            <a:pPr lvl="2"/>
            <a:r>
              <a:rPr lang="en-US" dirty="0"/>
              <a:t>$25 Primary Care Providers</a:t>
            </a:r>
          </a:p>
          <a:p>
            <a:pPr lvl="2"/>
            <a:r>
              <a:rPr lang="en-US" dirty="0"/>
              <a:t>$45 Specialist</a:t>
            </a:r>
          </a:p>
          <a:p>
            <a:pPr lvl="1"/>
            <a:r>
              <a:rPr lang="en-US" dirty="0"/>
              <a:t>Coinsurance</a:t>
            </a:r>
          </a:p>
          <a:p>
            <a:pPr lvl="2"/>
            <a:r>
              <a:rPr lang="en-US" dirty="0"/>
              <a:t>20%</a:t>
            </a:r>
          </a:p>
          <a:p>
            <a:pPr lvl="1"/>
            <a:r>
              <a:rPr lang="en-US" dirty="0"/>
              <a:t>Preventive Care Provided With No Member Cost Share</a:t>
            </a:r>
          </a:p>
        </p:txBody>
      </p:sp>
      <p:sp>
        <p:nvSpPr>
          <p:cNvPr id="4" name="TextBox 3">
            <a:extLst>
              <a:ext uri="{FF2B5EF4-FFF2-40B4-BE49-F238E27FC236}">
                <a16:creationId xmlns:a16="http://schemas.microsoft.com/office/drawing/2014/main" id="{98FFCD6D-4D99-4643-B16D-8B1385753156}"/>
              </a:ext>
            </a:extLst>
          </p:cNvPr>
          <p:cNvSpPr txBox="1"/>
          <p:nvPr/>
        </p:nvSpPr>
        <p:spPr>
          <a:xfrm>
            <a:off x="191589" y="6252754"/>
            <a:ext cx="9204960" cy="369332"/>
          </a:xfrm>
          <a:prstGeom prst="rect">
            <a:avLst/>
          </a:prstGeom>
          <a:noFill/>
        </p:spPr>
        <p:txBody>
          <a:bodyPr wrap="square" rtlCol="0">
            <a:spAutoFit/>
          </a:bodyPr>
          <a:lstStyle/>
          <a:p>
            <a:r>
              <a:rPr lang="en-US" dirty="0"/>
              <a:t>Refer to the Medical Plan Comparison in the Open Enrollment Guide!</a:t>
            </a:r>
          </a:p>
        </p:txBody>
      </p:sp>
    </p:spTree>
    <p:extLst>
      <p:ext uri="{BB962C8B-B14F-4D97-AF65-F5344CB8AC3E}">
        <p14:creationId xmlns:p14="http://schemas.microsoft.com/office/powerpoint/2010/main" val="19312997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663</TotalTime>
  <Words>3234</Words>
  <Application>Microsoft Office PowerPoint</Application>
  <PresentationFormat>Widescreen</PresentationFormat>
  <Paragraphs>626</Paragraphs>
  <Slides>46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Abadi</vt:lpstr>
      <vt:lpstr>Aptos</vt:lpstr>
      <vt:lpstr>Arial</vt:lpstr>
      <vt:lpstr>Calibri</vt:lpstr>
      <vt:lpstr>Trebuchet MS</vt:lpstr>
      <vt:lpstr>Wingdings</vt:lpstr>
      <vt:lpstr>Berlin</vt:lpstr>
      <vt:lpstr>WICKENBURG 2025-26 OPEN ENROLLMENT</vt:lpstr>
      <vt:lpstr>2025-26 Open Enrollment</vt:lpstr>
      <vt:lpstr>2025-26 Benefit Changes</vt:lpstr>
      <vt:lpstr>Domestic Partner Coverage</vt:lpstr>
      <vt:lpstr>Domestic Partner Coverage (continued)</vt:lpstr>
      <vt:lpstr>Domestic Partner Coverage (continued)</vt:lpstr>
      <vt:lpstr>Quick Plan Review</vt:lpstr>
      <vt:lpstr>Quick Plan Review (continued)</vt:lpstr>
      <vt:lpstr>Quick Plan Review (continued)</vt:lpstr>
      <vt:lpstr>Quick Plan Review (continued)</vt:lpstr>
      <vt:lpstr>Health Savings Account (HSA)</vt:lpstr>
      <vt:lpstr>2025-26 Medical/Rx Premiums</vt:lpstr>
      <vt:lpstr>2025-26 Medical/Rx Premiums (continued)</vt:lpstr>
      <vt:lpstr>Pre-Certification Reminder</vt:lpstr>
      <vt:lpstr>Pre-Certification Reminder (continued)</vt:lpstr>
      <vt:lpstr>Case Management</vt:lpstr>
      <vt:lpstr>Delta Dental of AZ</vt:lpstr>
      <vt:lpstr>2025-26 Dental Plan</vt:lpstr>
      <vt:lpstr>VSP Vision Plan</vt:lpstr>
      <vt:lpstr>2025-26 Plan Changes</vt:lpstr>
      <vt:lpstr>Employee Assistance Program (EAP)</vt:lpstr>
      <vt:lpstr>SupportLinc</vt:lpstr>
      <vt:lpstr>Telemedicine               </vt:lpstr>
      <vt:lpstr>Teladoc</vt:lpstr>
      <vt:lpstr>Life Insurance</vt:lpstr>
      <vt:lpstr>2025-26 Life Insurance Changes</vt:lpstr>
      <vt:lpstr>PowerPoint Presentation</vt:lpstr>
      <vt:lpstr>PowerPoint Presentation</vt:lpstr>
      <vt:lpstr>NEW BENEFITS</vt:lpstr>
      <vt:lpstr>GALLAGHER MARKETPLACE</vt:lpstr>
      <vt:lpstr>GALLAGHER MARKETPLACE</vt:lpstr>
      <vt:lpstr>VOLUNTARY BENEFITS</vt:lpstr>
      <vt:lpstr>How Your Accident Plan Works With Your Medical Insurance</vt:lpstr>
      <vt:lpstr>Group Critical Illness Plan</vt:lpstr>
      <vt:lpstr>How Your Critical Illness Plan Works With Your Medical Plan</vt:lpstr>
      <vt:lpstr>PowerPoint Presentation</vt:lpstr>
      <vt:lpstr>PowerPoint Presentation</vt:lpstr>
      <vt:lpstr>How to Enroll</vt:lpstr>
      <vt:lpstr>Wellness</vt:lpstr>
      <vt:lpstr>AzMT L.I.V.E.</vt:lpstr>
      <vt:lpstr>Digital Physical Therapy</vt:lpstr>
      <vt:lpstr>Personify Health</vt:lpstr>
      <vt:lpstr>Personify Health – NEW PROGRAM</vt:lpstr>
      <vt:lpstr>Stay Informed!</vt:lpstr>
      <vt:lpstr>What’s Next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APACHE JUNCTION 2016-17 OPEN ENROLLMENT</dc:title>
  <dc:creator>Jaime Schulenberg</dc:creator>
  <cp:lastModifiedBy>Jaime Schulenberg</cp:lastModifiedBy>
  <cp:revision>72</cp:revision>
  <cp:lastPrinted>2021-05-07T16:11:25Z</cp:lastPrinted>
  <dcterms:created xsi:type="dcterms:W3CDTF">2016-05-09T18:31:30Z</dcterms:created>
  <dcterms:modified xsi:type="dcterms:W3CDTF">2025-04-10T00:25:25Z</dcterms:modified>
</cp:coreProperties>
</file>