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304" r:id="rId4"/>
    <p:sldId id="305" r:id="rId5"/>
    <p:sldId id="306" r:id="rId6"/>
    <p:sldId id="260" r:id="rId7"/>
    <p:sldId id="290" r:id="rId8"/>
    <p:sldId id="264" r:id="rId9"/>
    <p:sldId id="307" r:id="rId10"/>
    <p:sldId id="266" r:id="rId11"/>
    <p:sldId id="267" r:id="rId12"/>
    <p:sldId id="270" r:id="rId13"/>
    <p:sldId id="271" r:id="rId14"/>
    <p:sldId id="285" r:id="rId15"/>
    <p:sldId id="276" r:id="rId16"/>
    <p:sldId id="272" r:id="rId17"/>
    <p:sldId id="273" r:id="rId18"/>
    <p:sldId id="274" r:id="rId19"/>
    <p:sldId id="308" r:id="rId20"/>
    <p:sldId id="309" r:id="rId21"/>
    <p:sldId id="310" r:id="rId22"/>
    <p:sldId id="311" r:id="rId23"/>
    <p:sldId id="292" r:id="rId24"/>
    <p:sldId id="293"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notesViewPr>
    <p:cSldViewPr snapToGrid="0">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D60BE8B-809F-4953-99D8-86E71E6254F0}" type="datetimeFigureOut">
              <a:rPr lang="en-US" smtClean="0"/>
              <a:t>4/9/2024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D06C25-9243-4D12-B13D-0B7DBF1669EC}" type="slidenum">
              <a:rPr lang="en-US" smtClean="0"/>
              <a:t>‹#›</a:t>
            </a:fld>
            <a:endParaRPr lang="en-US"/>
          </a:p>
        </p:txBody>
      </p:sp>
    </p:spTree>
    <p:extLst>
      <p:ext uri="{BB962C8B-B14F-4D97-AF65-F5344CB8AC3E}">
        <p14:creationId xmlns:p14="http://schemas.microsoft.com/office/powerpoint/2010/main" val="343562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PPIs:  Available OTC – Nexium, Prilosec, Etc.</a:t>
            </a:r>
          </a:p>
          <a:p>
            <a:r>
              <a:rPr lang="en-US" dirty="0"/>
              <a:t>Nasal:  Available OTC - </a:t>
            </a:r>
          </a:p>
        </p:txBody>
      </p:sp>
      <p:sp>
        <p:nvSpPr>
          <p:cNvPr id="4" name="Slide Number Placeholder 3"/>
          <p:cNvSpPr>
            <a:spLocks noGrp="1"/>
          </p:cNvSpPr>
          <p:nvPr>
            <p:ph type="sldNum" sz="quarter" idx="10"/>
          </p:nvPr>
        </p:nvSpPr>
        <p:spPr/>
        <p:txBody>
          <a:bodyPr/>
          <a:lstStyle/>
          <a:p>
            <a:fld id="{87D06C25-9243-4D12-B13D-0B7DBF1669EC}" type="slidenum">
              <a:rPr lang="en-US" smtClean="0"/>
              <a:t>3</a:t>
            </a:fld>
            <a:endParaRPr lang="en-US"/>
          </a:p>
        </p:txBody>
      </p:sp>
    </p:spTree>
    <p:extLst>
      <p:ext uri="{BB962C8B-B14F-4D97-AF65-F5344CB8AC3E}">
        <p14:creationId xmlns:p14="http://schemas.microsoft.com/office/powerpoint/2010/main" val="3653257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4/9/2024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4/9/2024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supportlinc.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aime_Schulenberg@ajg.com"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2596055"/>
            <a:ext cx="8824456" cy="1681842"/>
          </a:xfrm>
        </p:spPr>
        <p:txBody>
          <a:bodyPr/>
          <a:lstStyle/>
          <a:p>
            <a:r>
              <a:rPr lang="en-US" dirty="0"/>
              <a:t>YOUNGTOWN</a:t>
            </a:r>
            <a:br>
              <a:rPr lang="en-US" dirty="0"/>
            </a:br>
            <a:r>
              <a:rPr lang="en-US" dirty="0" smtClean="0"/>
              <a:t>2024-25 </a:t>
            </a:r>
            <a:r>
              <a:rPr lang="en-US" dirty="0"/>
              <a:t>OPEN ENROLLMENT</a:t>
            </a:r>
          </a:p>
        </p:txBody>
      </p:sp>
      <p:pic>
        <p:nvPicPr>
          <p:cNvPr id="4" name="Picture 3"/>
          <p:cNvPicPr>
            <a:picLocks noChangeAspect="1"/>
          </p:cNvPicPr>
          <p:nvPr/>
        </p:nvPicPr>
        <p:blipFill>
          <a:blip r:embed="rId2"/>
          <a:stretch>
            <a:fillRect/>
          </a:stretch>
        </p:blipFill>
        <p:spPr>
          <a:xfrm>
            <a:off x="0" y="0"/>
            <a:ext cx="12192000" cy="2596055"/>
          </a:xfrm>
          <a:prstGeom prst="rect">
            <a:avLst/>
          </a:prstGeom>
        </p:spPr>
      </p:pic>
      <p:pic>
        <p:nvPicPr>
          <p:cNvPr id="5" name="Picture 4" descr="A close up of a sign&#10;&#10;Description automatically generated">
            <a:extLst>
              <a:ext uri="{FF2B5EF4-FFF2-40B4-BE49-F238E27FC236}">
                <a16:creationId xmlns:a16="http://schemas.microsoft.com/office/drawing/2014/main" id="{D91A35F7-E119-4B8B-8CDC-3F9D789804A1}"/>
              </a:ext>
            </a:extLst>
          </p:cNvPr>
          <p:cNvPicPr>
            <a:picLocks noChangeAspect="1"/>
          </p:cNvPicPr>
          <p:nvPr/>
        </p:nvPicPr>
        <p:blipFill>
          <a:blip r:embed="rId3"/>
          <a:stretch>
            <a:fillRect/>
          </a:stretch>
        </p:blipFill>
        <p:spPr>
          <a:xfrm>
            <a:off x="9480058" y="4415090"/>
            <a:ext cx="2301240" cy="2301240"/>
          </a:xfrm>
          <a:prstGeom prst="rect">
            <a:avLst/>
          </a:prstGeom>
        </p:spPr>
      </p:pic>
    </p:spTree>
    <p:extLst>
      <p:ext uri="{BB962C8B-B14F-4D97-AF65-F5344CB8AC3E}">
        <p14:creationId xmlns:p14="http://schemas.microsoft.com/office/powerpoint/2010/main" val="265054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DFE6DBF9-94F5-4877-B532-D859966E9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72">
            <a:extLst>
              <a:ext uri="{FF2B5EF4-FFF2-40B4-BE49-F238E27FC236}">
                <a16:creationId xmlns:a16="http://schemas.microsoft.com/office/drawing/2014/main" id="{65EBA155-CB71-48F7-8A85-0B293C77395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078" name="Rectangle 74">
            <a:extLst>
              <a:ext uri="{FF2B5EF4-FFF2-40B4-BE49-F238E27FC236}">
                <a16:creationId xmlns:a16="http://schemas.microsoft.com/office/drawing/2014/main" id="{7A9A3980-304B-4116-B0FB-155B054B0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6">
            <a:extLst>
              <a:ext uri="{FF2B5EF4-FFF2-40B4-BE49-F238E27FC236}">
                <a16:creationId xmlns:a16="http://schemas.microsoft.com/office/drawing/2014/main" id="{924FA7CC-8015-40C6-9D92-644E30DCCA6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3080" name="Rectangle 78">
            <a:extLst>
              <a:ext uri="{FF2B5EF4-FFF2-40B4-BE49-F238E27FC236}">
                <a16:creationId xmlns:a16="http://schemas.microsoft.com/office/drawing/2014/main" id="{D146040E-7E20-4B05-9660-47E254E1A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B292C72-230E-4CC4-921B-1DAB00860A48}"/>
              </a:ext>
            </a:extLst>
          </p:cNvPr>
          <p:cNvSpPr>
            <a:spLocks noGrp="1"/>
          </p:cNvSpPr>
          <p:nvPr>
            <p:ph type="ctrTitle"/>
          </p:nvPr>
        </p:nvSpPr>
        <p:spPr>
          <a:xfrm>
            <a:off x="680322" y="2733709"/>
            <a:ext cx="6752110" cy="1373070"/>
          </a:xfrm>
        </p:spPr>
        <p:txBody>
          <a:bodyPr anchor="ctr">
            <a:normAutofit/>
          </a:bodyPr>
          <a:lstStyle/>
          <a:p>
            <a:r>
              <a:rPr lang="en-US"/>
              <a:t>VSP Vision Plan</a:t>
            </a:r>
            <a:endParaRPr lang="en-US" dirty="0"/>
          </a:p>
        </p:txBody>
      </p:sp>
      <p:pic>
        <p:nvPicPr>
          <p:cNvPr id="3074" name="Picture 2" descr="VSP Vision Care | Vision Insurance">
            <a:extLst>
              <a:ext uri="{FF2B5EF4-FFF2-40B4-BE49-F238E27FC236}">
                <a16:creationId xmlns:a16="http://schemas.microsoft.com/office/drawing/2014/main" id="{A82E53C4-614E-4D01-B8B4-788F90D303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87091" y="2017068"/>
            <a:ext cx="3358478" cy="2823863"/>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5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2B9B-40F0-4D6E-9066-5441D79EE66B}"/>
              </a:ext>
            </a:extLst>
          </p:cNvPr>
          <p:cNvSpPr>
            <a:spLocks noGrp="1"/>
          </p:cNvSpPr>
          <p:nvPr>
            <p:ph type="title"/>
          </p:nvPr>
        </p:nvSpPr>
        <p:spPr/>
        <p:txBody>
          <a:bodyPr/>
          <a:lstStyle/>
          <a:p>
            <a:r>
              <a:rPr lang="en-US" dirty="0" smtClean="0"/>
              <a:t>2024-25 </a:t>
            </a:r>
            <a:r>
              <a:rPr lang="en-US" dirty="0"/>
              <a:t>Vision Plan Changes</a:t>
            </a:r>
          </a:p>
        </p:txBody>
      </p:sp>
      <p:sp>
        <p:nvSpPr>
          <p:cNvPr id="3" name="Content Placeholder 2">
            <a:extLst>
              <a:ext uri="{FF2B5EF4-FFF2-40B4-BE49-F238E27FC236}">
                <a16:creationId xmlns:a16="http://schemas.microsoft.com/office/drawing/2014/main" id="{66B1662A-3CE5-4776-8784-8BAF84854677}"/>
              </a:ext>
            </a:extLst>
          </p:cNvPr>
          <p:cNvSpPr>
            <a:spLocks noGrp="1"/>
          </p:cNvSpPr>
          <p:nvPr>
            <p:ph idx="1"/>
          </p:nvPr>
        </p:nvSpPr>
        <p:spPr>
          <a:xfrm>
            <a:off x="680321" y="2108274"/>
            <a:ext cx="9613861" cy="2106279"/>
          </a:xfrm>
        </p:spPr>
        <p:txBody>
          <a:bodyPr>
            <a:normAutofit/>
          </a:bodyPr>
          <a:lstStyle/>
          <a:p>
            <a:r>
              <a:rPr lang="en-US" dirty="0"/>
              <a:t>No Benefit </a:t>
            </a:r>
            <a:r>
              <a:rPr lang="en-US" dirty="0" smtClean="0"/>
              <a:t>Changes</a:t>
            </a:r>
          </a:p>
          <a:p>
            <a:r>
              <a:rPr lang="en-US" dirty="0" smtClean="0"/>
              <a:t>Nominal Premium Increase</a:t>
            </a:r>
          </a:p>
          <a:p>
            <a:pPr lvl="1"/>
            <a:r>
              <a:rPr lang="en-US" dirty="0" smtClean="0"/>
              <a:t>Administrative</a:t>
            </a:r>
            <a:endParaRPr lang="en-US" dirty="0"/>
          </a:p>
          <a:p>
            <a:pPr marL="0" indent="0">
              <a:buNone/>
            </a:pPr>
            <a:endParaRPr lang="en-US" dirty="0"/>
          </a:p>
        </p:txBody>
      </p:sp>
      <p:pic>
        <p:nvPicPr>
          <p:cNvPr id="4" name="Picture 2" descr="Is Vision Insurance Worth It? [Explained] - Ben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307" y="3355676"/>
            <a:ext cx="4349887" cy="326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85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CA3-67CF-4E3F-A5DE-8CCBF152F482}"/>
              </a:ext>
            </a:extLst>
          </p:cNvPr>
          <p:cNvSpPr>
            <a:spLocks noGrp="1"/>
          </p:cNvSpPr>
          <p:nvPr>
            <p:ph type="ctrTitle"/>
          </p:nvPr>
        </p:nvSpPr>
        <p:spPr/>
        <p:txBody>
          <a:bodyPr/>
          <a:lstStyle/>
          <a:p>
            <a:r>
              <a:rPr lang="en-US" dirty="0"/>
              <a:t>Employee Assistance Program (EAP)</a:t>
            </a:r>
          </a:p>
        </p:txBody>
      </p:sp>
      <p:pic>
        <p:nvPicPr>
          <p:cNvPr id="4098" name="Picture 2" descr="Employee Assistance Program | City of Elgin, Illinois - Official ...">
            <a:extLst>
              <a:ext uri="{FF2B5EF4-FFF2-40B4-BE49-F238E27FC236}">
                <a16:creationId xmlns:a16="http://schemas.microsoft.com/office/drawing/2014/main" id="{CCE7335E-DF3A-4DE7-9B05-A2523213A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7" y="4779272"/>
            <a:ext cx="38957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1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9CD7-1638-4A66-9B3E-9F45A6D4071A}"/>
              </a:ext>
            </a:extLst>
          </p:cNvPr>
          <p:cNvSpPr>
            <a:spLocks noGrp="1"/>
          </p:cNvSpPr>
          <p:nvPr>
            <p:ph type="title"/>
          </p:nvPr>
        </p:nvSpPr>
        <p:spPr/>
        <p:txBody>
          <a:bodyPr/>
          <a:lstStyle/>
          <a:p>
            <a:r>
              <a:rPr lang="en-US" dirty="0" err="1"/>
              <a:t>SupportLinc</a:t>
            </a:r>
            <a:endParaRPr lang="en-US" dirty="0"/>
          </a:p>
        </p:txBody>
      </p:sp>
      <p:sp>
        <p:nvSpPr>
          <p:cNvPr id="3" name="Content Placeholder 2">
            <a:extLst>
              <a:ext uri="{FF2B5EF4-FFF2-40B4-BE49-F238E27FC236}">
                <a16:creationId xmlns:a16="http://schemas.microsoft.com/office/drawing/2014/main" id="{4088B6A1-BF2B-41BF-8FAF-4699230889A7}"/>
              </a:ext>
            </a:extLst>
          </p:cNvPr>
          <p:cNvSpPr>
            <a:spLocks noGrp="1"/>
          </p:cNvSpPr>
          <p:nvPr>
            <p:ph idx="1"/>
          </p:nvPr>
        </p:nvSpPr>
        <p:spPr/>
        <p:txBody>
          <a:bodyPr/>
          <a:lstStyle/>
          <a:p>
            <a:r>
              <a:rPr lang="en-US" dirty="0"/>
              <a:t>6 Free Visits per “Issue” per Year</a:t>
            </a:r>
          </a:p>
          <a:p>
            <a:r>
              <a:rPr lang="en-US" dirty="0"/>
              <a:t>Family Assist</a:t>
            </a:r>
          </a:p>
          <a:p>
            <a:r>
              <a:rPr lang="en-US" dirty="0"/>
              <a:t>Legal Assist</a:t>
            </a:r>
          </a:p>
          <a:p>
            <a:r>
              <a:rPr lang="en-US" dirty="0"/>
              <a:t>Safe Ride</a:t>
            </a:r>
          </a:p>
          <a:p>
            <a:r>
              <a:rPr lang="en-US" dirty="0"/>
              <a:t>Website:  </a:t>
            </a:r>
            <a:r>
              <a:rPr lang="en-US" dirty="0">
                <a:hlinkClick r:id="rId2"/>
              </a:rPr>
              <a:t>www.supportlinc.com</a:t>
            </a:r>
            <a:endParaRPr lang="en-US" dirty="0"/>
          </a:p>
          <a:p>
            <a:pPr lvl="1"/>
            <a:r>
              <a:rPr lang="en-US" dirty="0"/>
              <a:t>User Name – </a:t>
            </a:r>
            <a:r>
              <a:rPr lang="en-US" dirty="0" err="1"/>
              <a:t>azmt</a:t>
            </a:r>
            <a:endParaRPr lang="en-US" dirty="0"/>
          </a:p>
        </p:txBody>
      </p:sp>
    </p:spTree>
    <p:extLst>
      <p:ext uri="{BB962C8B-B14F-4D97-AF65-F5344CB8AC3E}">
        <p14:creationId xmlns:p14="http://schemas.microsoft.com/office/powerpoint/2010/main" val="47188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CA3-67CF-4E3F-A5DE-8CCBF152F482}"/>
              </a:ext>
            </a:extLst>
          </p:cNvPr>
          <p:cNvSpPr>
            <a:spLocks noGrp="1"/>
          </p:cNvSpPr>
          <p:nvPr>
            <p:ph type="ctrTitle"/>
          </p:nvPr>
        </p:nvSpPr>
        <p:spPr>
          <a:xfrm>
            <a:off x="680322" y="2463961"/>
            <a:ext cx="8144134" cy="1373070"/>
          </a:xfrm>
        </p:spPr>
        <p:txBody>
          <a:bodyPr/>
          <a:lstStyle/>
          <a:p>
            <a:r>
              <a:rPr lang="en-US" dirty="0"/>
              <a:t>Telemedicine</a:t>
            </a:r>
          </a:p>
        </p:txBody>
      </p:sp>
      <p:pic>
        <p:nvPicPr>
          <p:cNvPr id="5122" name="Picture 2" descr="Teladoc">
            <a:extLst>
              <a:ext uri="{FF2B5EF4-FFF2-40B4-BE49-F238E27FC236}">
                <a16:creationId xmlns:a16="http://schemas.microsoft.com/office/drawing/2014/main" id="{A700B614-674F-4D63-90DA-05889E070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461" y="27432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4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C4E4-0DF4-4586-AA11-4C55AC3288DB}"/>
              </a:ext>
            </a:extLst>
          </p:cNvPr>
          <p:cNvSpPr>
            <a:spLocks noGrp="1"/>
          </p:cNvSpPr>
          <p:nvPr>
            <p:ph type="title"/>
          </p:nvPr>
        </p:nvSpPr>
        <p:spPr/>
        <p:txBody>
          <a:bodyPr/>
          <a:lstStyle/>
          <a:p>
            <a:r>
              <a:rPr lang="en-US" dirty="0" err="1" smtClean="0"/>
              <a:t>Teladoc</a:t>
            </a:r>
            <a:r>
              <a:rPr lang="en-US" dirty="0" smtClean="0"/>
              <a:t> (Via AmeriBen)</a:t>
            </a:r>
            <a:endParaRPr lang="en-US" dirty="0"/>
          </a:p>
        </p:txBody>
      </p:sp>
      <p:sp>
        <p:nvSpPr>
          <p:cNvPr id="3" name="Content Placeholder 2">
            <a:extLst>
              <a:ext uri="{FF2B5EF4-FFF2-40B4-BE49-F238E27FC236}">
                <a16:creationId xmlns:a16="http://schemas.microsoft.com/office/drawing/2014/main" id="{9D61ED0D-C7B0-42E0-BFBF-1209AC1F4C0F}"/>
              </a:ext>
            </a:extLst>
          </p:cNvPr>
          <p:cNvSpPr>
            <a:spLocks noGrp="1"/>
          </p:cNvSpPr>
          <p:nvPr>
            <p:ph idx="1"/>
          </p:nvPr>
        </p:nvSpPr>
        <p:spPr>
          <a:xfrm>
            <a:off x="680321" y="2336872"/>
            <a:ext cx="9613861" cy="4014051"/>
          </a:xfrm>
        </p:spPr>
        <p:txBody>
          <a:bodyPr>
            <a:normAutofit fontScale="92500" lnSpcReduction="20000"/>
          </a:bodyPr>
          <a:lstStyle/>
          <a:p>
            <a:r>
              <a:rPr lang="en-US" dirty="0"/>
              <a:t>Telemedicine (phone or video) 24/7/365</a:t>
            </a:r>
          </a:p>
          <a:p>
            <a:r>
              <a:rPr lang="en-US" dirty="0"/>
              <a:t>Able to prescribe medications</a:t>
            </a:r>
          </a:p>
          <a:p>
            <a:r>
              <a:rPr lang="en-US" dirty="0" smtClean="0"/>
              <a:t>General Medicine Consultation Fees</a:t>
            </a:r>
          </a:p>
          <a:p>
            <a:pPr lvl="1"/>
            <a:r>
              <a:rPr lang="en-US" dirty="0" smtClean="0"/>
              <a:t>$25 – PPO (Applies to Deductible)</a:t>
            </a:r>
          </a:p>
          <a:p>
            <a:pPr lvl="1"/>
            <a:r>
              <a:rPr lang="en-US" dirty="0" smtClean="0"/>
              <a:t>$55 – HDHP (Applies to Deductible and Max Out-of-Pocket)</a:t>
            </a:r>
            <a:endParaRPr lang="en-US" b="1" dirty="0" smtClean="0"/>
          </a:p>
          <a:p>
            <a:r>
              <a:rPr lang="en-US" dirty="0" smtClean="0"/>
              <a:t>Dermatology</a:t>
            </a:r>
          </a:p>
          <a:p>
            <a:pPr lvl="1"/>
            <a:r>
              <a:rPr lang="en-US" dirty="0" smtClean="0"/>
              <a:t>Send up to 5 photos of areas of concern</a:t>
            </a:r>
          </a:p>
          <a:p>
            <a:pPr lvl="1"/>
            <a:r>
              <a:rPr lang="en-US" dirty="0" smtClean="0"/>
              <a:t>Response within 48 hours</a:t>
            </a:r>
          </a:p>
          <a:p>
            <a:pPr lvl="1"/>
            <a:r>
              <a:rPr lang="en-US" dirty="0" smtClean="0"/>
              <a:t>$85 Consultation Fee</a:t>
            </a:r>
          </a:p>
          <a:p>
            <a:r>
              <a:rPr lang="en-US" dirty="0" smtClean="0"/>
              <a:t>Nutrition Coaching</a:t>
            </a:r>
            <a:endParaRPr lang="en-US" dirty="0"/>
          </a:p>
          <a:p>
            <a:pPr lvl="1"/>
            <a:r>
              <a:rPr lang="en-US" dirty="0" smtClean="0"/>
              <a:t>Registered Dieticians</a:t>
            </a:r>
          </a:p>
          <a:p>
            <a:pPr lvl="1"/>
            <a:r>
              <a:rPr lang="en-US" dirty="0" smtClean="0"/>
              <a:t>Weight Management, Diabetes, High Blood Pressure, Prenatal Dieting, Etc.</a:t>
            </a:r>
          </a:p>
          <a:p>
            <a:pPr lvl="1"/>
            <a:r>
              <a:rPr lang="en-US" dirty="0" smtClean="0"/>
              <a:t>$59 Consultation Fee</a:t>
            </a:r>
            <a:endParaRPr lang="en-US" dirty="0"/>
          </a:p>
          <a:p>
            <a:endParaRPr lang="en-US" b="1" dirty="0"/>
          </a:p>
        </p:txBody>
      </p:sp>
    </p:spTree>
    <p:extLst>
      <p:ext uri="{BB962C8B-B14F-4D97-AF65-F5344CB8AC3E}">
        <p14:creationId xmlns:p14="http://schemas.microsoft.com/office/powerpoint/2010/main" val="344515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FE6DBF9-94F5-4877-B532-D859966E9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65EBA155-CB71-48F7-8A85-0B293C77395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75" name="Rectangle 74">
            <a:extLst>
              <a:ext uri="{FF2B5EF4-FFF2-40B4-BE49-F238E27FC236}">
                <a16:creationId xmlns:a16="http://schemas.microsoft.com/office/drawing/2014/main" id="{7A9A3980-304B-4116-B0FB-155B054B0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924FA7CC-8015-40C6-9D92-644E30DCCA6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79" name="Rectangle 78">
            <a:extLst>
              <a:ext uri="{FF2B5EF4-FFF2-40B4-BE49-F238E27FC236}">
                <a16:creationId xmlns:a16="http://schemas.microsoft.com/office/drawing/2014/main" id="{D146040E-7E20-4B05-9660-47E254E1A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22EB2E-0669-4F0D-8E13-6F767FEEAAB9}"/>
              </a:ext>
            </a:extLst>
          </p:cNvPr>
          <p:cNvSpPr>
            <a:spLocks noGrp="1"/>
          </p:cNvSpPr>
          <p:nvPr>
            <p:ph type="ctrTitle"/>
          </p:nvPr>
        </p:nvSpPr>
        <p:spPr>
          <a:xfrm>
            <a:off x="680322" y="2733709"/>
            <a:ext cx="6752110" cy="1373070"/>
          </a:xfrm>
        </p:spPr>
        <p:txBody>
          <a:bodyPr anchor="ctr">
            <a:normAutofit/>
          </a:bodyPr>
          <a:lstStyle/>
          <a:p>
            <a:r>
              <a:rPr lang="en-US" dirty="0"/>
              <a:t>Life Insurance</a:t>
            </a:r>
          </a:p>
        </p:txBody>
      </p:sp>
      <p:pic>
        <p:nvPicPr>
          <p:cNvPr id="6146" name="Picture 2" descr="securian logo">
            <a:extLst>
              <a:ext uri="{FF2B5EF4-FFF2-40B4-BE49-F238E27FC236}">
                <a16:creationId xmlns:a16="http://schemas.microsoft.com/office/drawing/2014/main" id="{D8CCAA57-7224-46D5-9642-C3B7878F8A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87091" y="2429853"/>
            <a:ext cx="3358478" cy="199829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59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4D02-7C27-4AE8-B62E-5FD4BB71DBA6}"/>
              </a:ext>
            </a:extLst>
          </p:cNvPr>
          <p:cNvSpPr>
            <a:spLocks noGrp="1"/>
          </p:cNvSpPr>
          <p:nvPr>
            <p:ph type="title"/>
          </p:nvPr>
        </p:nvSpPr>
        <p:spPr/>
        <p:txBody>
          <a:bodyPr/>
          <a:lstStyle/>
          <a:p>
            <a:r>
              <a:rPr lang="en-US" dirty="0" smtClean="0"/>
              <a:t>2024-25 </a:t>
            </a:r>
            <a:r>
              <a:rPr lang="en-US" dirty="0"/>
              <a:t>Life Insurance Changes</a:t>
            </a:r>
          </a:p>
        </p:txBody>
      </p:sp>
      <p:sp>
        <p:nvSpPr>
          <p:cNvPr id="3" name="Content Placeholder 2">
            <a:extLst>
              <a:ext uri="{FF2B5EF4-FFF2-40B4-BE49-F238E27FC236}">
                <a16:creationId xmlns:a16="http://schemas.microsoft.com/office/drawing/2014/main" id="{8E92FB10-A953-4FCF-971E-1D99FAA81038}"/>
              </a:ext>
            </a:extLst>
          </p:cNvPr>
          <p:cNvSpPr>
            <a:spLocks noGrp="1"/>
          </p:cNvSpPr>
          <p:nvPr>
            <p:ph idx="1"/>
          </p:nvPr>
        </p:nvSpPr>
        <p:spPr/>
        <p:txBody>
          <a:bodyPr/>
          <a:lstStyle/>
          <a:p>
            <a:r>
              <a:rPr lang="en-US" dirty="0" smtClean="0"/>
              <a:t>Annual Open Enrollment Opportunity!</a:t>
            </a:r>
            <a:endParaRPr lang="en-US" dirty="0"/>
          </a:p>
          <a:p>
            <a:pPr lvl="1"/>
            <a:r>
              <a:rPr lang="en-US" dirty="0"/>
              <a:t>Increase Supplemental Life coverage by </a:t>
            </a:r>
            <a:r>
              <a:rPr lang="en-US" dirty="0" smtClean="0"/>
              <a:t>$10,000 </a:t>
            </a:r>
            <a:r>
              <a:rPr lang="en-US" dirty="0"/>
              <a:t>without Evidence of Insurability (</a:t>
            </a:r>
            <a:r>
              <a:rPr lang="en-US" b="1" dirty="0"/>
              <a:t>IF you do not currently have coverage or your current coverage is less than </a:t>
            </a:r>
            <a:r>
              <a:rPr lang="en-US" b="1" dirty="0" smtClean="0"/>
              <a:t>$250,000</a:t>
            </a:r>
            <a:r>
              <a:rPr lang="en-US" dirty="0"/>
              <a:t>)</a:t>
            </a:r>
          </a:p>
          <a:p>
            <a:r>
              <a:rPr lang="en-US" dirty="0" smtClean="0"/>
              <a:t>Supplemental Life Premiums</a:t>
            </a:r>
          </a:p>
          <a:p>
            <a:pPr lvl="1"/>
            <a:r>
              <a:rPr lang="en-US" dirty="0" smtClean="0"/>
              <a:t>Age </a:t>
            </a:r>
            <a:r>
              <a:rPr lang="en-US" dirty="0" smtClean="0"/>
              <a:t>Rated – Although no premium changes, you may be subject to a rate increased based on your age!</a:t>
            </a:r>
            <a:endParaRPr lang="en-US" dirty="0" smtClean="0"/>
          </a:p>
          <a:p>
            <a:r>
              <a:rPr lang="en-US" dirty="0" smtClean="0"/>
              <a:t>Update </a:t>
            </a:r>
            <a:r>
              <a:rPr lang="en-US" dirty="0"/>
              <a:t>your Beneficiary</a:t>
            </a:r>
          </a:p>
        </p:txBody>
      </p:sp>
      <p:pic>
        <p:nvPicPr>
          <p:cNvPr id="4" name="Picture 3" descr="Beneficiary - Handwriting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199" y="4502989"/>
            <a:ext cx="3221966" cy="2147977"/>
          </a:xfrm>
          <a:prstGeom prst="rect">
            <a:avLst/>
          </a:prstGeom>
        </p:spPr>
      </p:pic>
    </p:spTree>
    <p:extLst>
      <p:ext uri="{BB962C8B-B14F-4D97-AF65-F5344CB8AC3E}">
        <p14:creationId xmlns:p14="http://schemas.microsoft.com/office/powerpoint/2010/main" val="55378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E6DBF9-94F5-4877-B532-D859966E9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5EBA155-CB71-48F7-8A85-0B293C77395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7A9A3980-304B-4116-B0FB-155B054B0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24FA7CC-8015-40C6-9D92-644E30DCCA6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18" name="Rectangle 17">
            <a:extLst>
              <a:ext uri="{FF2B5EF4-FFF2-40B4-BE49-F238E27FC236}">
                <a16:creationId xmlns:a16="http://schemas.microsoft.com/office/drawing/2014/main" id="{D146040E-7E20-4B05-9660-47E254E1A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65FF25-BDFC-44CF-BC7E-F3F8E7ECDAA1}"/>
              </a:ext>
            </a:extLst>
          </p:cNvPr>
          <p:cNvSpPr>
            <a:spLocks noGrp="1"/>
          </p:cNvSpPr>
          <p:nvPr>
            <p:ph type="ctrTitle"/>
          </p:nvPr>
        </p:nvSpPr>
        <p:spPr>
          <a:xfrm>
            <a:off x="680322" y="2733709"/>
            <a:ext cx="6752110" cy="1373070"/>
          </a:xfrm>
        </p:spPr>
        <p:txBody>
          <a:bodyPr anchor="ctr">
            <a:normAutofit/>
          </a:bodyPr>
          <a:lstStyle/>
          <a:p>
            <a:r>
              <a:rPr lang="en-US" dirty="0"/>
              <a:t>Wellness Program</a:t>
            </a:r>
          </a:p>
        </p:txBody>
      </p:sp>
      <p:pic>
        <p:nvPicPr>
          <p:cNvPr id="5" name="Picture 4" descr="A close up of a sign&#10;&#10;Description automatically generated">
            <a:extLst>
              <a:ext uri="{FF2B5EF4-FFF2-40B4-BE49-F238E27FC236}">
                <a16:creationId xmlns:a16="http://schemas.microsoft.com/office/drawing/2014/main" id="{55881F29-CAE5-48EB-A231-5B2229A81FDF}"/>
              </a:ext>
            </a:extLst>
          </p:cNvPr>
          <p:cNvPicPr>
            <a:picLocks noChangeAspect="1"/>
          </p:cNvPicPr>
          <p:nvPr/>
        </p:nvPicPr>
        <p:blipFill>
          <a:blip r:embed="rId4"/>
          <a:stretch>
            <a:fillRect/>
          </a:stretch>
        </p:blipFill>
        <p:spPr>
          <a:xfrm>
            <a:off x="8187090" y="1603740"/>
            <a:ext cx="3380023" cy="367393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4437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5A93-89A5-41D6-B325-D2E09577529E}"/>
              </a:ext>
            </a:extLst>
          </p:cNvPr>
          <p:cNvSpPr>
            <a:spLocks noGrp="1"/>
          </p:cNvSpPr>
          <p:nvPr>
            <p:ph type="title"/>
          </p:nvPr>
        </p:nvSpPr>
        <p:spPr/>
        <p:txBody>
          <a:bodyPr/>
          <a:lstStyle/>
          <a:p>
            <a:r>
              <a:rPr lang="en-US" dirty="0"/>
              <a:t>AzMT L.I.V.E.</a:t>
            </a:r>
          </a:p>
        </p:txBody>
      </p:sp>
      <p:sp>
        <p:nvSpPr>
          <p:cNvPr id="5" name="Content Placeholder 4"/>
          <p:cNvSpPr txBox="1">
            <a:spLocks noGrp="1"/>
          </p:cNvSpPr>
          <p:nvPr>
            <p:ph idx="1"/>
          </p:nvPr>
        </p:nvSpPr>
        <p:spPr>
          <a:xfrm>
            <a:off x="680321" y="2336873"/>
            <a:ext cx="7884839" cy="4671022"/>
          </a:xfrm>
          <a:prstGeom prst="rect">
            <a:avLst/>
          </a:prstGeom>
          <a:noFill/>
        </p:spPr>
        <p:txBody>
          <a:bodyPr wrap="square" rtlCol="0">
            <a:spAutoFit/>
          </a:bodyPr>
          <a:lstStyle/>
          <a:p>
            <a:pPr marL="0" indent="0">
              <a:buNone/>
            </a:pPr>
            <a:r>
              <a:rPr lang="en-US" b="1" dirty="0" smtClean="0"/>
              <a:t>Early Detection Through Preventive Screenings</a:t>
            </a:r>
          </a:p>
          <a:p>
            <a:endParaRPr lang="en-US" sz="1400" b="1" dirty="0" smtClean="0"/>
          </a:p>
          <a:p>
            <a:r>
              <a:rPr lang="en-US" sz="1600" dirty="0"/>
              <a:t>Preventive and early detection screenings are brought onsite to provide members a convenient and timely way to protect their </a:t>
            </a:r>
            <a:r>
              <a:rPr lang="en-US" sz="1600" dirty="0" smtClean="0"/>
              <a:t>health. </a:t>
            </a:r>
            <a:r>
              <a:rPr lang="en-US" sz="1600" dirty="0"/>
              <a:t>Preventive screenings and services brought onsite through the AzMT Wellness Program are covered at 100% for eligible AzMT medical plan members</a:t>
            </a:r>
            <a:r>
              <a:rPr lang="en-US" sz="1600" dirty="0" smtClean="0"/>
              <a:t>. On-site events include, </a:t>
            </a:r>
            <a:r>
              <a:rPr lang="en-US" sz="1600" dirty="0"/>
              <a:t>but not limited to, the following</a:t>
            </a:r>
            <a:r>
              <a:rPr lang="en-US" sz="1600" dirty="0" smtClean="0"/>
              <a:t>:</a:t>
            </a:r>
            <a:endParaRPr lang="en-US" sz="1600" dirty="0"/>
          </a:p>
          <a:p>
            <a:pPr marL="227013" indent="-227013">
              <a:buFont typeface="Arial" panose="020B0604020202020204" pitchFamily="34" charset="0"/>
              <a:buChar char="•"/>
            </a:pPr>
            <a:r>
              <a:rPr lang="en-US" sz="1600" dirty="0"/>
              <a:t>Health Risk Assessment</a:t>
            </a:r>
          </a:p>
          <a:p>
            <a:pPr marL="227013" indent="-227013">
              <a:buFont typeface="Arial" panose="020B0604020202020204" pitchFamily="34" charset="0"/>
              <a:buChar char="•"/>
            </a:pPr>
            <a:r>
              <a:rPr lang="en-US" sz="1600" dirty="0"/>
              <a:t>Skin Cancer Screenings</a:t>
            </a:r>
          </a:p>
          <a:p>
            <a:pPr marL="227013" indent="-227013">
              <a:buFont typeface="Arial" panose="020B0604020202020204" pitchFamily="34" charset="0"/>
              <a:buChar char="•"/>
            </a:pPr>
            <a:r>
              <a:rPr lang="en-US" sz="1600" dirty="0"/>
              <a:t>Cardiac and Organ Screenings</a:t>
            </a:r>
          </a:p>
          <a:p>
            <a:pPr marL="227013" indent="-227013">
              <a:buFont typeface="Arial" panose="020B0604020202020204" pitchFamily="34" charset="0"/>
              <a:buChar char="•"/>
            </a:pPr>
            <a:r>
              <a:rPr lang="en-US" sz="1600" dirty="0"/>
              <a:t>Mammograms</a:t>
            </a:r>
          </a:p>
          <a:p>
            <a:pPr marL="227013" indent="-227013">
              <a:buFont typeface="Arial" panose="020B0604020202020204" pitchFamily="34" charset="0"/>
              <a:buChar char="•"/>
            </a:pPr>
            <a:r>
              <a:rPr lang="en-US" sz="1600" dirty="0"/>
              <a:t>Flu </a:t>
            </a:r>
            <a:r>
              <a:rPr lang="en-US" sz="1600" dirty="0" smtClean="0"/>
              <a:t>vaccinations</a:t>
            </a:r>
          </a:p>
          <a:p>
            <a:pPr marL="285750" indent="-285750">
              <a:buFont typeface="Arial" panose="020B0604020202020204" pitchFamily="34" charset="0"/>
              <a:buChar char="•"/>
            </a:pPr>
            <a:endParaRPr lang="en-US" sz="1400" dirty="0"/>
          </a:p>
          <a:p>
            <a:endParaRPr lang="en-US" sz="1400" dirty="0"/>
          </a:p>
          <a:p>
            <a:endParaRPr lang="en-US" sz="1200" dirty="0"/>
          </a:p>
        </p:txBody>
      </p:sp>
      <p:pic>
        <p:nvPicPr>
          <p:cNvPr id="6" name="Picture 5"/>
          <p:cNvPicPr>
            <a:picLocks noChangeAspect="1"/>
          </p:cNvPicPr>
          <p:nvPr/>
        </p:nvPicPr>
        <p:blipFill>
          <a:blip r:embed="rId2"/>
          <a:stretch>
            <a:fillRect/>
          </a:stretch>
        </p:blipFill>
        <p:spPr>
          <a:xfrm>
            <a:off x="8886870" y="2462474"/>
            <a:ext cx="3138443" cy="4046820"/>
          </a:xfrm>
          <a:prstGeom prst="rect">
            <a:avLst/>
          </a:prstGeom>
        </p:spPr>
      </p:pic>
      <p:sp>
        <p:nvSpPr>
          <p:cNvPr id="8" name="TextBox 7"/>
          <p:cNvSpPr txBox="1"/>
          <p:nvPr/>
        </p:nvSpPr>
        <p:spPr>
          <a:xfrm>
            <a:off x="159390" y="6115574"/>
            <a:ext cx="7642371" cy="553998"/>
          </a:xfrm>
          <a:prstGeom prst="rect">
            <a:avLst/>
          </a:prstGeom>
          <a:noFill/>
        </p:spPr>
        <p:txBody>
          <a:bodyPr wrap="square" rtlCol="0">
            <a:spAutoFit/>
          </a:bodyPr>
          <a:lstStyle/>
          <a:p>
            <a:r>
              <a:rPr lang="en-US" sz="1200" dirty="0"/>
              <a:t>* Preventive screenings and services are subject to change. Watch for emails and flyers with more details. </a:t>
            </a:r>
          </a:p>
          <a:p>
            <a:endParaRPr lang="en-US" dirty="0"/>
          </a:p>
        </p:txBody>
      </p:sp>
    </p:spTree>
    <p:extLst>
      <p:ext uri="{BB962C8B-B14F-4D97-AF65-F5344CB8AC3E}">
        <p14:creationId xmlns:p14="http://schemas.microsoft.com/office/powerpoint/2010/main" val="84012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2024-25 </a:t>
            </a:r>
            <a:r>
              <a:rPr lang="en-US" dirty="0"/>
              <a:t>Open Enrollment</a:t>
            </a:r>
          </a:p>
        </p:txBody>
      </p:sp>
      <p:sp>
        <p:nvSpPr>
          <p:cNvPr id="3" name="Content Placeholder 2"/>
          <p:cNvSpPr>
            <a:spLocks noGrp="1"/>
          </p:cNvSpPr>
          <p:nvPr>
            <p:ph idx="1"/>
          </p:nvPr>
        </p:nvSpPr>
        <p:spPr/>
        <p:txBody>
          <a:bodyPr/>
          <a:lstStyle/>
          <a:p>
            <a:r>
              <a:rPr lang="en-US" dirty="0"/>
              <a:t>Benefits Effective July 01, </a:t>
            </a:r>
            <a:r>
              <a:rPr lang="en-US" dirty="0" smtClean="0"/>
              <a:t>2024</a:t>
            </a:r>
            <a:endParaRPr lang="en-US" dirty="0"/>
          </a:p>
          <a:p>
            <a:r>
              <a:rPr lang="en-US" dirty="0"/>
              <a:t>Open Enrollment</a:t>
            </a:r>
          </a:p>
          <a:p>
            <a:pPr lvl="1"/>
            <a:r>
              <a:rPr lang="en-US" dirty="0"/>
              <a:t>May 01, </a:t>
            </a:r>
            <a:r>
              <a:rPr lang="en-US" dirty="0" smtClean="0"/>
              <a:t>2024 </a:t>
            </a:r>
            <a:r>
              <a:rPr lang="en-US" dirty="0"/>
              <a:t>through May </a:t>
            </a:r>
            <a:r>
              <a:rPr lang="en-US" dirty="0" smtClean="0"/>
              <a:t>17, 2024</a:t>
            </a:r>
            <a:endParaRPr lang="en-US" dirty="0"/>
          </a:p>
          <a:p>
            <a:pPr lvl="1"/>
            <a:r>
              <a:rPr lang="en-US" dirty="0"/>
              <a:t>Add, change or delete current elections (including changing plans, adding or dropping dependents, etc.)</a:t>
            </a:r>
          </a:p>
          <a:p>
            <a:pPr lvl="1"/>
            <a:r>
              <a:rPr lang="en-US" dirty="0"/>
              <a:t>Annual election unless Qualified Family Status change during plan year</a:t>
            </a:r>
          </a:p>
          <a:p>
            <a:pPr lvl="2"/>
            <a:r>
              <a:rPr lang="en-US" dirty="0"/>
              <a:t>Changes to eligibility must be made within 31 days of the event; if not, must wait until the next annual open enrollment period</a:t>
            </a:r>
          </a:p>
        </p:txBody>
      </p:sp>
      <p:pic>
        <p:nvPicPr>
          <p:cNvPr id="4" name="Picture 3" descr="Health Benefits - Clipboar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8025" y="4951564"/>
            <a:ext cx="2639682" cy="1759788"/>
          </a:xfrm>
          <a:prstGeom prst="rect">
            <a:avLst/>
          </a:prstGeom>
        </p:spPr>
      </p:pic>
    </p:spTree>
    <p:extLst>
      <p:ext uri="{BB962C8B-B14F-4D97-AF65-F5344CB8AC3E}">
        <p14:creationId xmlns:p14="http://schemas.microsoft.com/office/powerpoint/2010/main" val="2159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5A93-89A5-41D6-B325-D2E09577529E}"/>
              </a:ext>
            </a:extLst>
          </p:cNvPr>
          <p:cNvSpPr>
            <a:spLocks noGrp="1"/>
          </p:cNvSpPr>
          <p:nvPr>
            <p:ph type="title"/>
          </p:nvPr>
        </p:nvSpPr>
        <p:spPr>
          <a:xfrm>
            <a:off x="680321" y="753228"/>
            <a:ext cx="9613861" cy="1080938"/>
          </a:xfrm>
        </p:spPr>
        <p:txBody>
          <a:bodyPr>
            <a:normAutofit/>
          </a:bodyPr>
          <a:lstStyle/>
          <a:p>
            <a:r>
              <a:rPr lang="en-US" dirty="0" smtClean="0"/>
              <a:t>Virgin Pulse</a:t>
            </a:r>
            <a:endParaRPr lang="en-US" dirty="0"/>
          </a:p>
        </p:txBody>
      </p:sp>
      <p:sp>
        <p:nvSpPr>
          <p:cNvPr id="6" name="Content Placeholder 5"/>
          <p:cNvSpPr txBox="1">
            <a:spLocks noGrp="1"/>
          </p:cNvSpPr>
          <p:nvPr>
            <p:ph idx="1"/>
          </p:nvPr>
        </p:nvSpPr>
        <p:spPr>
          <a:xfrm>
            <a:off x="680321" y="2043259"/>
            <a:ext cx="3220560" cy="4888518"/>
          </a:xfrm>
          <a:prstGeom prst="rect">
            <a:avLst/>
          </a:prstGeom>
          <a:noFill/>
        </p:spPr>
        <p:txBody>
          <a:bodyPr wrap="square" rtlCol="0">
            <a:spAutoFit/>
          </a:bodyPr>
          <a:lstStyle/>
          <a:p>
            <a:pPr marL="0" indent="0">
              <a:buNone/>
            </a:pPr>
            <a:r>
              <a:rPr lang="en-US" sz="1800" b="1" dirty="0" smtClean="0"/>
              <a:t>Wellness Portal Through Virgin Pulse</a:t>
            </a:r>
          </a:p>
          <a:p>
            <a:endParaRPr lang="en-US" sz="1400" dirty="0"/>
          </a:p>
          <a:p>
            <a:pPr marL="0" indent="0">
              <a:buNone/>
            </a:pPr>
            <a:r>
              <a:rPr lang="en-US" sz="1400" dirty="0" smtClean="0"/>
              <a:t>Virgin </a:t>
            </a:r>
            <a:r>
              <a:rPr lang="en-US" sz="1400" dirty="0"/>
              <a:t>Pulse is a wellness portal designed to help you track your healthy habits, create new ones, learn about health topics that are important to you, and much more! By engaging in the portal, you earn points that can be redeemed for big rewards</a:t>
            </a:r>
            <a:r>
              <a:rPr lang="en-US" sz="1400" dirty="0" smtClean="0"/>
              <a:t>.</a:t>
            </a:r>
          </a:p>
          <a:p>
            <a:pPr marL="0" indent="0">
              <a:buNone/>
            </a:pPr>
            <a:endParaRPr lang="en-US" sz="1400" dirty="0" smtClean="0"/>
          </a:p>
          <a:p>
            <a:pPr marL="285750" indent="-285750">
              <a:spcBef>
                <a:spcPts val="0"/>
              </a:spcBef>
              <a:buFont typeface="Arial" panose="020B0604020202020204" pitchFamily="34" charset="0"/>
              <a:buChar char="•"/>
            </a:pPr>
            <a:r>
              <a:rPr lang="en-US" sz="1400" dirty="0" smtClean="0"/>
              <a:t>Healthy </a:t>
            </a:r>
            <a:r>
              <a:rPr lang="en-US" sz="1400" dirty="0"/>
              <a:t>Habit Tracking</a:t>
            </a:r>
          </a:p>
          <a:p>
            <a:pPr marL="285750" indent="-285750">
              <a:spcBef>
                <a:spcPts val="0"/>
              </a:spcBef>
              <a:buFont typeface="Arial" panose="020B0604020202020204" pitchFamily="34" charset="0"/>
              <a:buChar char="•"/>
            </a:pPr>
            <a:r>
              <a:rPr lang="en-US" sz="1400" dirty="0"/>
              <a:t>Daily Cards</a:t>
            </a:r>
          </a:p>
          <a:p>
            <a:pPr marL="285750" indent="-285750">
              <a:spcBef>
                <a:spcPts val="0"/>
              </a:spcBef>
              <a:buFont typeface="Arial" panose="020B0604020202020204" pitchFamily="34" charset="0"/>
              <a:buChar char="•"/>
            </a:pPr>
            <a:r>
              <a:rPr lang="en-US" sz="1400" dirty="0"/>
              <a:t>Health Guides</a:t>
            </a:r>
          </a:p>
          <a:p>
            <a:pPr marL="285750" indent="-285750">
              <a:spcBef>
                <a:spcPts val="0"/>
              </a:spcBef>
              <a:buFont typeface="Arial" panose="020B0604020202020204" pitchFamily="34" charset="0"/>
              <a:buChar char="•"/>
            </a:pPr>
            <a:r>
              <a:rPr lang="en-US" sz="1400" dirty="0"/>
              <a:t>Health Journeys</a:t>
            </a:r>
          </a:p>
          <a:p>
            <a:pPr marL="285750" indent="-285750">
              <a:spcBef>
                <a:spcPts val="0"/>
              </a:spcBef>
              <a:buFont typeface="Arial" panose="020B0604020202020204" pitchFamily="34" charset="0"/>
              <a:buChar char="•"/>
            </a:pPr>
            <a:r>
              <a:rPr lang="en-US" sz="1400" dirty="0"/>
              <a:t>Personal challenges</a:t>
            </a:r>
          </a:p>
          <a:p>
            <a:pPr marL="285750" indent="-285750">
              <a:spcBef>
                <a:spcPts val="0"/>
              </a:spcBef>
              <a:buFont typeface="Arial" panose="020B0604020202020204" pitchFamily="34" charset="0"/>
              <a:buChar char="•"/>
            </a:pPr>
            <a:r>
              <a:rPr lang="en-US" sz="1400" dirty="0"/>
              <a:t>Team Challenges</a:t>
            </a:r>
          </a:p>
          <a:p>
            <a:pPr marL="285750" indent="-285750">
              <a:spcBef>
                <a:spcPts val="0"/>
              </a:spcBef>
              <a:buFont typeface="Arial" panose="020B0604020202020204" pitchFamily="34" charset="0"/>
              <a:buChar char="•"/>
            </a:pPr>
            <a:r>
              <a:rPr lang="en-US" sz="1400" dirty="0"/>
              <a:t>REWARDS!</a:t>
            </a:r>
          </a:p>
          <a:p>
            <a:endParaRPr lang="en-US" sz="1400" dirty="0" smtClean="0"/>
          </a:p>
          <a:p>
            <a:endParaRPr lang="en-US" sz="1200" dirty="0"/>
          </a:p>
        </p:txBody>
      </p:sp>
      <p:pic>
        <p:nvPicPr>
          <p:cNvPr id="7" name="Picture 6"/>
          <p:cNvPicPr>
            <a:picLocks noChangeAspect="1"/>
          </p:cNvPicPr>
          <p:nvPr/>
        </p:nvPicPr>
        <p:blipFill>
          <a:blip r:embed="rId2"/>
          <a:stretch>
            <a:fillRect/>
          </a:stretch>
        </p:blipFill>
        <p:spPr>
          <a:xfrm>
            <a:off x="3900881" y="2112528"/>
            <a:ext cx="8237841" cy="4611744"/>
          </a:xfrm>
          <a:prstGeom prst="rect">
            <a:avLst/>
          </a:prstGeom>
        </p:spPr>
      </p:pic>
    </p:spTree>
    <p:extLst>
      <p:ext uri="{BB962C8B-B14F-4D97-AF65-F5344CB8AC3E}">
        <p14:creationId xmlns:p14="http://schemas.microsoft.com/office/powerpoint/2010/main" val="162942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Physical Therapy</a:t>
            </a:r>
            <a:endParaRPr lang="en-US" dirty="0"/>
          </a:p>
        </p:txBody>
      </p:sp>
      <p:sp>
        <p:nvSpPr>
          <p:cNvPr id="4" name="Content Placeholder 8"/>
          <p:cNvSpPr txBox="1">
            <a:spLocks noGrp="1"/>
          </p:cNvSpPr>
          <p:nvPr>
            <p:ph idx="1"/>
          </p:nvPr>
        </p:nvSpPr>
        <p:spPr>
          <a:xfrm>
            <a:off x="680321" y="2253464"/>
            <a:ext cx="4371109" cy="2139047"/>
          </a:xfrm>
          <a:prstGeom prst="rect">
            <a:avLst/>
          </a:prstGeom>
          <a:noFill/>
        </p:spPr>
        <p:txBody>
          <a:bodyPr wrap="square" rtlCol="0">
            <a:spAutoFit/>
          </a:bodyPr>
          <a:lstStyle/>
          <a:p>
            <a:pPr marL="0" indent="0">
              <a:buNone/>
            </a:pPr>
            <a:r>
              <a:rPr lang="en-US" sz="1800" b="1" dirty="0" smtClean="0"/>
              <a:t>Sword Health</a:t>
            </a:r>
          </a:p>
          <a:p>
            <a:pPr marL="0" indent="0">
              <a:buNone/>
            </a:pPr>
            <a:endParaRPr lang="en-US" sz="1800" b="1" dirty="0" smtClean="0"/>
          </a:p>
          <a:p>
            <a:pPr marL="0" indent="0">
              <a:buNone/>
            </a:pPr>
            <a:r>
              <a:rPr lang="en-US" sz="1400" b="1" dirty="0" smtClean="0"/>
              <a:t>Digital </a:t>
            </a:r>
            <a:r>
              <a:rPr lang="en-US" sz="1400" b="1" dirty="0"/>
              <a:t>Physical Therapy</a:t>
            </a:r>
            <a:endParaRPr lang="en-US" sz="1400" dirty="0"/>
          </a:p>
          <a:p>
            <a:pPr marL="0" indent="0">
              <a:buNone/>
            </a:pPr>
            <a:r>
              <a:rPr lang="en-US" sz="1400" dirty="0"/>
              <a:t>Movement is medicine. Sword uses sensor technology to deliver a physical therapy program that can be done anywhere, anytime. All the movement data is then shared with your paired physical therapist, who adapts the program based on actual performance</a:t>
            </a:r>
            <a:r>
              <a:rPr lang="en-US" sz="1400" dirty="0" smtClean="0"/>
              <a:t>.</a:t>
            </a:r>
            <a:endParaRPr lang="en-US" sz="1400" dirty="0"/>
          </a:p>
        </p:txBody>
      </p:sp>
      <p:sp>
        <p:nvSpPr>
          <p:cNvPr id="5" name="Content Placeholder 8"/>
          <p:cNvSpPr txBox="1">
            <a:spLocks/>
          </p:cNvSpPr>
          <p:nvPr/>
        </p:nvSpPr>
        <p:spPr>
          <a:xfrm>
            <a:off x="680320" y="4850434"/>
            <a:ext cx="4371109" cy="138396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t>Bloom</a:t>
            </a:r>
            <a:endParaRPr lang="en-US" sz="1400" dirty="0" smtClean="0"/>
          </a:p>
          <a:p>
            <a:pPr marL="0" indent="0">
              <a:buFont typeface="Arial" panose="020B0604020202020204" pitchFamily="34" charset="0"/>
              <a:buNone/>
            </a:pPr>
            <a:r>
              <a:rPr lang="en-US" sz="1400" dirty="0" smtClean="0"/>
              <a:t>Bloom is a new, digital pelvic-therapy solution that can help women who have suffered from urinary leaking, bowel disorders, pelvic pain, and more. Bloom can be for women in all stages of life including pregnancy, postpartum and menopause.</a:t>
            </a:r>
            <a:endParaRPr lang="en-US" sz="1400" dirty="0"/>
          </a:p>
        </p:txBody>
      </p:sp>
      <p:pic>
        <p:nvPicPr>
          <p:cNvPr id="6" name="Picture 5"/>
          <p:cNvPicPr>
            <a:picLocks noChangeAspect="1"/>
          </p:cNvPicPr>
          <p:nvPr/>
        </p:nvPicPr>
        <p:blipFill>
          <a:blip r:embed="rId2"/>
          <a:stretch>
            <a:fillRect/>
          </a:stretch>
        </p:blipFill>
        <p:spPr>
          <a:xfrm>
            <a:off x="6870584" y="2253464"/>
            <a:ext cx="4924337" cy="4391623"/>
          </a:xfrm>
          <a:prstGeom prst="rect">
            <a:avLst/>
          </a:prstGeom>
        </p:spPr>
      </p:pic>
    </p:spTree>
    <p:extLst>
      <p:ext uri="{BB962C8B-B14F-4D97-AF65-F5344CB8AC3E}">
        <p14:creationId xmlns:p14="http://schemas.microsoft.com/office/powerpoint/2010/main" val="327521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dirty="0"/>
              <a:t>Stay Informed</a:t>
            </a:r>
          </a:p>
        </p:txBody>
      </p:sp>
      <p:sp>
        <p:nvSpPr>
          <p:cNvPr id="9" name="TextBox 8"/>
          <p:cNvSpPr txBox="1"/>
          <p:nvPr/>
        </p:nvSpPr>
        <p:spPr>
          <a:xfrm>
            <a:off x="680321" y="2380090"/>
            <a:ext cx="4667250" cy="2246769"/>
          </a:xfrm>
          <a:prstGeom prst="rect">
            <a:avLst/>
          </a:prstGeom>
          <a:noFill/>
        </p:spPr>
        <p:txBody>
          <a:bodyPr wrap="square" rtlCol="0">
            <a:spAutoFit/>
          </a:bodyPr>
          <a:lstStyle/>
          <a:p>
            <a:r>
              <a:rPr lang="en-US" b="1" dirty="0" smtClean="0"/>
              <a:t>Monthly Wellness Newsletter</a:t>
            </a:r>
          </a:p>
          <a:p>
            <a:endParaRPr lang="en-US" sz="1400" dirty="0"/>
          </a:p>
          <a:p>
            <a:r>
              <a:rPr lang="en-US" sz="1400" dirty="0"/>
              <a:t>Each month AzMT offers a free digital wellness newsletter that includes health information and upcoming events in the L.I.V.E. wellness program. </a:t>
            </a:r>
            <a:endParaRPr lang="en-US" sz="1400" dirty="0" smtClean="0"/>
          </a:p>
          <a:p>
            <a:endParaRPr lang="en-US" sz="1400" dirty="0"/>
          </a:p>
          <a:p>
            <a:r>
              <a:rPr lang="en-US" sz="1400" dirty="0"/>
              <a:t>Opt-in to the newsletter by scanning the QR </a:t>
            </a:r>
            <a:r>
              <a:rPr lang="en-US" sz="1400" dirty="0" smtClean="0"/>
              <a:t>code. </a:t>
            </a:r>
          </a:p>
          <a:p>
            <a:r>
              <a:rPr lang="en-US" sz="1400" dirty="0" smtClean="0"/>
              <a:t>Members </a:t>
            </a:r>
            <a:r>
              <a:rPr lang="en-US" sz="1400" dirty="0"/>
              <a:t>can sign up with the email of their choice. </a:t>
            </a:r>
            <a:endParaRPr lang="en-US" sz="1400" dirty="0" smtClean="0"/>
          </a:p>
          <a:p>
            <a:endParaRPr lang="en-US" sz="1200" dirty="0"/>
          </a:p>
          <a:p>
            <a:endParaRPr lang="en-US" sz="1200" dirty="0" smtClean="0"/>
          </a:p>
        </p:txBody>
      </p:sp>
      <p:pic>
        <p:nvPicPr>
          <p:cNvPr id="10" name="Picture 9"/>
          <p:cNvPicPr>
            <a:picLocks noChangeAspect="1"/>
          </p:cNvPicPr>
          <p:nvPr/>
        </p:nvPicPr>
        <p:blipFill>
          <a:blip r:embed="rId2"/>
          <a:stretch>
            <a:fillRect/>
          </a:stretch>
        </p:blipFill>
        <p:spPr>
          <a:xfrm>
            <a:off x="757219" y="4267781"/>
            <a:ext cx="1533739" cy="1810003"/>
          </a:xfrm>
          <a:prstGeom prst="rect">
            <a:avLst/>
          </a:prstGeom>
        </p:spPr>
      </p:pic>
      <p:pic>
        <p:nvPicPr>
          <p:cNvPr id="11" name="Picture 10"/>
          <p:cNvPicPr>
            <a:picLocks noChangeAspect="1"/>
          </p:cNvPicPr>
          <p:nvPr/>
        </p:nvPicPr>
        <p:blipFill>
          <a:blip r:embed="rId3"/>
          <a:stretch>
            <a:fillRect/>
          </a:stretch>
        </p:blipFill>
        <p:spPr>
          <a:xfrm>
            <a:off x="3013946" y="4626859"/>
            <a:ext cx="1100612" cy="1121509"/>
          </a:xfrm>
          <a:prstGeom prst="rect">
            <a:avLst/>
          </a:prstGeom>
        </p:spPr>
      </p:pic>
      <p:sp>
        <p:nvSpPr>
          <p:cNvPr id="12" name="TextBox 11"/>
          <p:cNvSpPr txBox="1"/>
          <p:nvPr/>
        </p:nvSpPr>
        <p:spPr>
          <a:xfrm>
            <a:off x="6897191" y="2455590"/>
            <a:ext cx="3700136" cy="1785104"/>
          </a:xfrm>
          <a:prstGeom prst="rect">
            <a:avLst/>
          </a:prstGeom>
          <a:noFill/>
        </p:spPr>
        <p:txBody>
          <a:bodyPr wrap="square" rtlCol="0">
            <a:spAutoFit/>
          </a:bodyPr>
          <a:lstStyle>
            <a:defPPr>
              <a:defRPr lang="en-US"/>
            </a:defPPr>
            <a:lvl1pPr>
              <a:defRPr b="1"/>
            </a:lvl1pPr>
          </a:lstStyle>
          <a:p>
            <a:r>
              <a:rPr lang="en-US" dirty="0"/>
              <a:t>Text Message Notifications</a:t>
            </a:r>
          </a:p>
          <a:p>
            <a:endParaRPr lang="en-US" dirty="0"/>
          </a:p>
          <a:p>
            <a:r>
              <a:rPr lang="en-US" sz="1400" b="0"/>
              <a:t>Text </a:t>
            </a:r>
            <a:r>
              <a:rPr lang="en-US" sz="1400" b="0" smtClean="0"/>
              <a:t>messages </a:t>
            </a:r>
            <a:r>
              <a:rPr lang="en-US" sz="1400" b="0" dirty="0"/>
              <a:t>are sent out as reminders for upcoming on-site screenings and services. Text </a:t>
            </a:r>
            <a:r>
              <a:rPr lang="en-US" sz="1400" b="0" dirty="0" err="1"/>
              <a:t>AzMTwellness</a:t>
            </a:r>
            <a:r>
              <a:rPr lang="en-US" sz="1400" b="0" dirty="0"/>
              <a:t> to 844-539-1233 to opt in! </a:t>
            </a:r>
          </a:p>
          <a:p>
            <a:endParaRPr lang="en-US" dirty="0"/>
          </a:p>
        </p:txBody>
      </p:sp>
      <p:grpSp>
        <p:nvGrpSpPr>
          <p:cNvPr id="13" name="Group 12">
            <a:extLst>
              <a:ext uri="{FF2B5EF4-FFF2-40B4-BE49-F238E27FC236}">
                <a16:creationId xmlns:a16="http://schemas.microsoft.com/office/drawing/2014/main" id="{EA6F84E4-1C6C-4AB4-BABB-B3BCB66D01B1}"/>
              </a:ext>
            </a:extLst>
          </p:cNvPr>
          <p:cNvGrpSpPr/>
          <p:nvPr/>
        </p:nvGrpSpPr>
        <p:grpSpPr>
          <a:xfrm rot="1110815">
            <a:off x="9882550" y="2778892"/>
            <a:ext cx="2412739" cy="2492717"/>
            <a:chOff x="5742607" y="2336800"/>
            <a:chExt cx="3463261" cy="3598863"/>
          </a:xfrm>
        </p:grpSpPr>
        <p:pic>
          <p:nvPicPr>
            <p:cNvPr id="14" name="Picture 13" descr="Graphical user interface, application, chat or text message&#10;&#10;Description automatically generated">
              <a:extLst>
                <a:ext uri="{FF2B5EF4-FFF2-40B4-BE49-F238E27FC236}">
                  <a16:creationId xmlns:a16="http://schemas.microsoft.com/office/drawing/2014/main" id="{D9EC923F-A518-40CB-9556-1224458CB0F0}"/>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r="-2" b="-2"/>
            <a:stretch/>
          </p:blipFill>
          <p:spPr>
            <a:xfrm>
              <a:off x="5742607" y="2336800"/>
              <a:ext cx="3463261" cy="3598863"/>
            </a:xfrm>
            <a:prstGeom prst="rect">
              <a:avLst/>
            </a:prstGeom>
            <a:ln>
              <a:noFill/>
            </a:ln>
            <a:effectLst>
              <a:outerShdw blurRad="76200" dist="63500" dir="5040000" algn="tl" rotWithShape="0">
                <a:srgbClr val="000000">
                  <a:alpha val="41000"/>
                </a:srgbClr>
              </a:outerShdw>
            </a:effectLst>
          </p:spPr>
        </p:pic>
        <p:pic>
          <p:nvPicPr>
            <p:cNvPr id="15" name="Picture 14" descr="Graphical user interface, application, chat or text message&#10;&#10;Description automatically generated">
              <a:extLst>
                <a:ext uri="{FF2B5EF4-FFF2-40B4-BE49-F238E27FC236}">
                  <a16:creationId xmlns:a16="http://schemas.microsoft.com/office/drawing/2014/main" id="{BDB58B50-9B76-4F9C-B48D-9A25A4E6FF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762" t="32553" r="15199" b="43335"/>
            <a:stretch/>
          </p:blipFill>
          <p:spPr>
            <a:xfrm>
              <a:off x="6858000" y="3508310"/>
              <a:ext cx="1800808" cy="867748"/>
            </a:xfrm>
            <a:prstGeom prst="rect">
              <a:avLst/>
            </a:prstGeom>
            <a:ln>
              <a:noFill/>
            </a:ln>
            <a:effectLst>
              <a:outerShdw blurRad="76200" dist="63500" dir="5040000" algn="tl" rotWithShape="0">
                <a:srgbClr val="000000">
                  <a:alpha val="41000"/>
                </a:srgbClr>
              </a:outerShdw>
            </a:effectLst>
          </p:spPr>
        </p:pic>
      </p:grpSp>
    </p:spTree>
    <p:extLst>
      <p:ext uri="{BB962C8B-B14F-4D97-AF65-F5344CB8AC3E}">
        <p14:creationId xmlns:p14="http://schemas.microsoft.com/office/powerpoint/2010/main" val="3309384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normAutofit/>
          </a:bodyPr>
          <a:lstStyle/>
          <a:p>
            <a:r>
              <a:rPr lang="en-US" dirty="0"/>
              <a:t>No New Enrollment Forms UNLESS…</a:t>
            </a:r>
          </a:p>
          <a:p>
            <a:pPr lvl="1"/>
            <a:r>
              <a:rPr lang="en-US" dirty="0"/>
              <a:t>You wish to make changes to current elections</a:t>
            </a:r>
          </a:p>
          <a:p>
            <a:r>
              <a:rPr lang="en-US" dirty="0"/>
              <a:t>New ID Cards for </a:t>
            </a:r>
            <a:r>
              <a:rPr lang="en-US" dirty="0" smtClean="0"/>
              <a:t>HDHP (or plan changes)</a:t>
            </a:r>
            <a:endParaRPr lang="en-US" dirty="0"/>
          </a:p>
          <a:p>
            <a:r>
              <a:rPr lang="en-US" dirty="0" smtClean="0"/>
              <a:t>Revised </a:t>
            </a:r>
            <a:r>
              <a:rPr lang="en-US" dirty="0"/>
              <a:t>Summary Plan Documents (SPDs) and Summaries of Benefits &amp; Coverage (SBCs)</a:t>
            </a:r>
          </a:p>
          <a:p>
            <a:pPr lvl="1"/>
            <a:r>
              <a:rPr lang="en-US" dirty="0"/>
              <a:t>Will be Mailed</a:t>
            </a:r>
          </a:p>
          <a:p>
            <a:pPr marL="0" indent="0">
              <a:buNone/>
            </a:pPr>
            <a:endParaRPr lang="en-US" dirty="0"/>
          </a:p>
          <a:p>
            <a:pPr marL="0" indent="0" algn="ctr">
              <a:buNone/>
            </a:pPr>
            <a:r>
              <a:rPr lang="en-US" b="1" dirty="0"/>
              <a:t>ENROLLMENT FORMS ARE DUE TO ADMINISTRATION BY 5:00PM ON MAY </a:t>
            </a:r>
            <a:r>
              <a:rPr lang="en-US" b="1" dirty="0" smtClean="0"/>
              <a:t>17, 2024</a:t>
            </a:r>
            <a:endParaRPr lang="en-US" b="1" dirty="0"/>
          </a:p>
        </p:txBody>
      </p:sp>
    </p:spTree>
    <p:extLst>
      <p:ext uri="{BB962C8B-B14F-4D97-AF65-F5344CB8AC3E}">
        <p14:creationId xmlns:p14="http://schemas.microsoft.com/office/powerpoint/2010/main" val="318269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14" r="25681"/>
          <a:stretch/>
        </p:blipFill>
        <p:spPr>
          <a:xfrm>
            <a:off x="4636008" y="10"/>
            <a:ext cx="7552815" cy="6856310"/>
          </a:xfrm>
          <a:prstGeom prst="rect">
            <a:avLst/>
          </a:prstGeom>
          <a:ln>
            <a:noFill/>
          </a:ln>
          <a:effectLst/>
        </p:spPr>
      </p:pic>
      <p:sp>
        <p:nvSpPr>
          <p:cNvPr id="2" name="Title 1"/>
          <p:cNvSpPr>
            <a:spLocks noGrp="1"/>
          </p:cNvSpPr>
          <p:nvPr>
            <p:ph type="title"/>
          </p:nvPr>
        </p:nvSpPr>
        <p:spPr>
          <a:xfrm>
            <a:off x="680322" y="753228"/>
            <a:ext cx="3679028" cy="1080938"/>
          </a:xfrm>
        </p:spPr>
        <p:txBody>
          <a:bodyPr vert="horz" lIns="91440" tIns="45720" rIns="91440" bIns="45720" rtlCol="0" anchor="ctr">
            <a:normAutofit/>
          </a:bodyPr>
          <a:lstStyle/>
          <a:p>
            <a:r>
              <a:rPr lang="en-US" sz="3200"/>
              <a:t>Questions?</a:t>
            </a:r>
          </a:p>
        </p:txBody>
      </p:sp>
      <p:sp>
        <p:nvSpPr>
          <p:cNvPr id="3" name="TextBox 2">
            <a:extLst>
              <a:ext uri="{FF2B5EF4-FFF2-40B4-BE49-F238E27FC236}">
                <a16:creationId xmlns:a16="http://schemas.microsoft.com/office/drawing/2014/main" id="{94841F63-F23D-47E3-8FF9-FAC77B8E098A}"/>
              </a:ext>
            </a:extLst>
          </p:cNvPr>
          <p:cNvSpPr txBox="1"/>
          <p:nvPr/>
        </p:nvSpPr>
        <p:spPr>
          <a:xfrm>
            <a:off x="680322" y="2336873"/>
            <a:ext cx="3581635"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dirty="0"/>
              <a:t>Check with Administration OR</a:t>
            </a: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r>
              <a:rPr lang="en-US" sz="1600" dirty="0"/>
              <a:t>Jaime Schulenberg, AzMT’s Pool Administrator, at </a:t>
            </a:r>
            <a:r>
              <a:rPr lang="en-US" sz="1600" dirty="0" smtClean="0">
                <a:hlinkClick r:id="rId3"/>
              </a:rPr>
              <a:t>Jaime_Schulenberg@ajg.com</a:t>
            </a:r>
            <a:r>
              <a:rPr lang="en-US" sz="1600" dirty="0" smtClean="0"/>
              <a:t> </a:t>
            </a:r>
            <a:r>
              <a:rPr lang="en-US" sz="1600" smtClean="0"/>
              <a:t>or 928.391.2297 </a:t>
            </a:r>
            <a:r>
              <a:rPr lang="en-US" sz="1600" dirty="0"/>
              <a:t>OR</a:t>
            </a: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r>
              <a:rPr lang="en-US" sz="1600" dirty="0"/>
              <a:t>Any of the Plan vendors!</a:t>
            </a:r>
          </a:p>
        </p:txBody>
      </p:sp>
    </p:spTree>
    <p:extLst>
      <p:ext uri="{BB962C8B-B14F-4D97-AF65-F5344CB8AC3E}">
        <p14:creationId xmlns:p14="http://schemas.microsoft.com/office/powerpoint/2010/main" val="406241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2024-25 Benefit </a:t>
            </a:r>
            <a:r>
              <a:rPr lang="en-US" dirty="0"/>
              <a:t>Changes</a:t>
            </a:r>
          </a:p>
        </p:txBody>
      </p:sp>
      <p:sp>
        <p:nvSpPr>
          <p:cNvPr id="5" name="Content Placeholder 2"/>
          <p:cNvSpPr txBox="1">
            <a:spLocks/>
          </p:cNvSpPr>
          <p:nvPr/>
        </p:nvSpPr>
        <p:spPr>
          <a:xfrm>
            <a:off x="746457" y="2480646"/>
            <a:ext cx="9613861" cy="3900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Medical/Rx</a:t>
            </a:r>
          </a:p>
          <a:p>
            <a:pPr lvl="1"/>
            <a:r>
              <a:rPr lang="en-US" dirty="0" smtClean="0"/>
              <a:t>Increase In-Network HDHP Deductible and Maximum Out-of-Pocket from $3,000/$6,000 to $3,200/$6,400</a:t>
            </a:r>
          </a:p>
          <a:p>
            <a:r>
              <a:rPr lang="en-US" dirty="0" smtClean="0"/>
              <a:t>Wellness</a:t>
            </a:r>
          </a:p>
          <a:p>
            <a:pPr lvl="1"/>
            <a:r>
              <a:rPr lang="en-US" dirty="0" smtClean="0"/>
              <a:t>Add Sword Digital Physical Therapy and Bloom Pelvic Health Program</a:t>
            </a:r>
          </a:p>
          <a:p>
            <a:pPr marL="457200" lvl="1" indent="0" algn="ctr">
              <a:buNone/>
            </a:pPr>
            <a:endParaRPr lang="en-US" dirty="0" smtClean="0"/>
          </a:p>
          <a:p>
            <a:pPr marL="457200" lvl="1" indent="0" algn="ctr">
              <a:buNone/>
            </a:pPr>
            <a:endParaRPr lang="en-US" dirty="0"/>
          </a:p>
          <a:p>
            <a:pPr marL="457200" lvl="1" indent="0" algn="ctr">
              <a:buNone/>
            </a:pPr>
            <a:endParaRPr lang="en-US" dirty="0" smtClean="0"/>
          </a:p>
          <a:p>
            <a:pPr marL="914400" lvl="2" indent="0">
              <a:buFont typeface="Arial" panose="020B0604020202020204" pitchFamily="34" charset="0"/>
              <a:buNone/>
            </a:pPr>
            <a:endParaRPr lang="en-US" dirty="0" smtClean="0"/>
          </a:p>
          <a:p>
            <a:pPr lvl="1"/>
            <a:endParaRPr lang="en-US" dirty="0"/>
          </a:p>
        </p:txBody>
      </p:sp>
      <p:pic>
        <p:nvPicPr>
          <p:cNvPr id="3" name="Picture 2" descr="Change List Pin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71451">
            <a:off x="8739787" y="635126"/>
            <a:ext cx="2751685" cy="1960575"/>
          </a:xfrm>
          <a:prstGeom prst="rect">
            <a:avLst/>
          </a:prstGeom>
        </p:spPr>
      </p:pic>
    </p:spTree>
    <p:extLst>
      <p:ext uri="{BB962C8B-B14F-4D97-AF65-F5344CB8AC3E}">
        <p14:creationId xmlns:p14="http://schemas.microsoft.com/office/powerpoint/2010/main" val="141659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3F61-7F13-44F9-AEA3-434D6B7853B3}"/>
              </a:ext>
            </a:extLst>
          </p:cNvPr>
          <p:cNvSpPr>
            <a:spLocks noGrp="1"/>
          </p:cNvSpPr>
          <p:nvPr>
            <p:ph type="title"/>
          </p:nvPr>
        </p:nvSpPr>
        <p:spPr/>
        <p:txBody>
          <a:bodyPr/>
          <a:lstStyle/>
          <a:p>
            <a:r>
              <a:rPr lang="en-US" dirty="0"/>
              <a:t>Quick Plan Review</a:t>
            </a:r>
          </a:p>
        </p:txBody>
      </p:sp>
      <p:sp>
        <p:nvSpPr>
          <p:cNvPr id="3" name="Content Placeholder 2">
            <a:extLst>
              <a:ext uri="{FF2B5EF4-FFF2-40B4-BE49-F238E27FC236}">
                <a16:creationId xmlns:a16="http://schemas.microsoft.com/office/drawing/2014/main" id="{9DD1C382-B40C-4E97-812F-020E06F3E79E}"/>
              </a:ext>
            </a:extLst>
          </p:cNvPr>
          <p:cNvSpPr>
            <a:spLocks noGrp="1"/>
          </p:cNvSpPr>
          <p:nvPr>
            <p:ph idx="1"/>
          </p:nvPr>
        </p:nvSpPr>
        <p:spPr/>
        <p:txBody>
          <a:bodyPr/>
          <a:lstStyle/>
          <a:p>
            <a:r>
              <a:rPr lang="en-US" dirty="0" smtClean="0"/>
              <a:t>Youngtown </a:t>
            </a:r>
            <a:r>
              <a:rPr lang="en-US" dirty="0"/>
              <a:t>offers </a:t>
            </a:r>
            <a:r>
              <a:rPr lang="en-US" dirty="0" smtClean="0"/>
              <a:t>2 </a:t>
            </a:r>
            <a:r>
              <a:rPr lang="en-US" dirty="0"/>
              <a:t>Medical/Rx plans for you to choose from!</a:t>
            </a:r>
          </a:p>
          <a:p>
            <a:pPr marL="0" indent="0">
              <a:buNone/>
            </a:pPr>
            <a:endParaRPr lang="en-US" dirty="0"/>
          </a:p>
          <a:p>
            <a:r>
              <a:rPr lang="en-US" dirty="0"/>
              <a:t>High Deductible Health Plan (HDHP)</a:t>
            </a:r>
          </a:p>
          <a:p>
            <a:pPr lvl="1"/>
            <a:r>
              <a:rPr lang="en-US" dirty="0" smtClean="0"/>
              <a:t>$3,200/$6,400 </a:t>
            </a:r>
            <a:r>
              <a:rPr lang="en-US" dirty="0"/>
              <a:t>Deductible/Max Out-of-Pocket (In-Network)</a:t>
            </a:r>
          </a:p>
          <a:p>
            <a:pPr lvl="2"/>
            <a:r>
              <a:rPr lang="en-US" dirty="0"/>
              <a:t>Includes Prescriptions</a:t>
            </a:r>
          </a:p>
          <a:p>
            <a:pPr lvl="1"/>
            <a:r>
              <a:rPr lang="en-US" dirty="0"/>
              <a:t>Once Deductible Met – Eligible Expenses Paid at 100%</a:t>
            </a:r>
          </a:p>
          <a:p>
            <a:pPr lvl="1"/>
            <a:r>
              <a:rPr lang="en-US" dirty="0"/>
              <a:t>Preventive Care Provided With No Member Cost Share</a:t>
            </a:r>
          </a:p>
          <a:p>
            <a:pPr lvl="1"/>
            <a:r>
              <a:rPr lang="en-US" dirty="0"/>
              <a:t>You MUST elect the HDHP to be eligible for the Health Savings Account (HSA)</a:t>
            </a:r>
          </a:p>
        </p:txBody>
      </p:sp>
    </p:spTree>
    <p:extLst>
      <p:ext uri="{BB962C8B-B14F-4D97-AF65-F5344CB8AC3E}">
        <p14:creationId xmlns:p14="http://schemas.microsoft.com/office/powerpoint/2010/main" val="229926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3F61-7F13-44F9-AEA3-434D6B7853B3}"/>
              </a:ext>
            </a:extLst>
          </p:cNvPr>
          <p:cNvSpPr>
            <a:spLocks noGrp="1"/>
          </p:cNvSpPr>
          <p:nvPr>
            <p:ph type="title"/>
          </p:nvPr>
        </p:nvSpPr>
        <p:spPr/>
        <p:txBody>
          <a:bodyPr/>
          <a:lstStyle/>
          <a:p>
            <a:r>
              <a:rPr lang="en-US" dirty="0"/>
              <a:t>Quick Plan Review (continued)</a:t>
            </a:r>
          </a:p>
        </p:txBody>
      </p:sp>
      <p:sp>
        <p:nvSpPr>
          <p:cNvPr id="3" name="Content Placeholder 2">
            <a:extLst>
              <a:ext uri="{FF2B5EF4-FFF2-40B4-BE49-F238E27FC236}">
                <a16:creationId xmlns:a16="http://schemas.microsoft.com/office/drawing/2014/main" id="{9DD1C382-B40C-4E97-812F-020E06F3E79E}"/>
              </a:ext>
            </a:extLst>
          </p:cNvPr>
          <p:cNvSpPr>
            <a:spLocks noGrp="1"/>
          </p:cNvSpPr>
          <p:nvPr>
            <p:ph idx="1"/>
          </p:nvPr>
        </p:nvSpPr>
        <p:spPr/>
        <p:txBody>
          <a:bodyPr>
            <a:normAutofit/>
          </a:bodyPr>
          <a:lstStyle/>
          <a:p>
            <a:r>
              <a:rPr lang="en-US" dirty="0"/>
              <a:t>Preferred Provider Option (PPO)</a:t>
            </a:r>
          </a:p>
          <a:p>
            <a:pPr lvl="1"/>
            <a:r>
              <a:rPr lang="en-US" dirty="0"/>
              <a:t>$750/$1,500 Deductible (In-Network)</a:t>
            </a:r>
          </a:p>
          <a:p>
            <a:pPr lvl="1"/>
            <a:r>
              <a:rPr lang="en-US" dirty="0"/>
              <a:t>$3,500/$7,000 Maximum Out-of-Pocket (In-Network)</a:t>
            </a:r>
          </a:p>
          <a:p>
            <a:pPr lvl="2"/>
            <a:r>
              <a:rPr lang="en-US" dirty="0"/>
              <a:t>Excludes Prescriptions – Separate Maximum of $3,600/$7,200</a:t>
            </a:r>
          </a:p>
          <a:p>
            <a:pPr lvl="1"/>
            <a:r>
              <a:rPr lang="en-US" dirty="0"/>
              <a:t>Office Visit Co-Pays</a:t>
            </a:r>
          </a:p>
          <a:p>
            <a:pPr lvl="2"/>
            <a:r>
              <a:rPr lang="en-US" dirty="0"/>
              <a:t>$25 Primary Care Providers</a:t>
            </a:r>
          </a:p>
          <a:p>
            <a:pPr lvl="2"/>
            <a:r>
              <a:rPr lang="en-US" dirty="0"/>
              <a:t>$45 Specialist</a:t>
            </a:r>
          </a:p>
          <a:p>
            <a:pPr lvl="1"/>
            <a:r>
              <a:rPr lang="en-US" dirty="0"/>
              <a:t>Coinsurance</a:t>
            </a:r>
          </a:p>
          <a:p>
            <a:pPr lvl="2"/>
            <a:r>
              <a:rPr lang="en-US" dirty="0"/>
              <a:t>20%</a:t>
            </a:r>
          </a:p>
          <a:p>
            <a:pPr lvl="1"/>
            <a:r>
              <a:rPr lang="en-US" dirty="0"/>
              <a:t>Preventive Care Provided With No Member Cost Share</a:t>
            </a:r>
          </a:p>
        </p:txBody>
      </p:sp>
    </p:spTree>
    <p:extLst>
      <p:ext uri="{BB962C8B-B14F-4D97-AF65-F5344CB8AC3E}">
        <p14:creationId xmlns:p14="http://schemas.microsoft.com/office/powerpoint/2010/main" val="402328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Savings Account (HSA)</a:t>
            </a:r>
          </a:p>
        </p:txBody>
      </p:sp>
      <p:sp>
        <p:nvSpPr>
          <p:cNvPr id="3" name="Content Placeholder 2"/>
          <p:cNvSpPr>
            <a:spLocks noGrp="1"/>
          </p:cNvSpPr>
          <p:nvPr>
            <p:ph idx="1"/>
          </p:nvPr>
        </p:nvSpPr>
        <p:spPr/>
        <p:txBody>
          <a:bodyPr/>
          <a:lstStyle/>
          <a:p>
            <a:r>
              <a:rPr lang="en-US" dirty="0"/>
              <a:t>Only available with enrollment in the HDHP</a:t>
            </a:r>
          </a:p>
          <a:p>
            <a:r>
              <a:rPr lang="en-US" dirty="0"/>
              <a:t>Maximum Contributions</a:t>
            </a:r>
          </a:p>
          <a:p>
            <a:pPr lvl="1"/>
            <a:r>
              <a:rPr lang="en-US" dirty="0" smtClean="0"/>
              <a:t>2024 </a:t>
            </a:r>
            <a:r>
              <a:rPr lang="en-US" dirty="0"/>
              <a:t>= </a:t>
            </a:r>
            <a:r>
              <a:rPr lang="en-US" dirty="0" smtClean="0"/>
              <a:t>$4,150 </a:t>
            </a:r>
            <a:r>
              <a:rPr lang="en-US" dirty="0"/>
              <a:t>/ </a:t>
            </a:r>
            <a:r>
              <a:rPr lang="en-US" dirty="0" smtClean="0"/>
              <a:t>$8,300 </a:t>
            </a:r>
            <a:r>
              <a:rPr lang="en-US" dirty="0"/>
              <a:t>($1,000 Catch-Up 55+)</a:t>
            </a:r>
          </a:p>
          <a:p>
            <a:r>
              <a:rPr lang="en-US" dirty="0"/>
              <a:t>Funds Roll Over Year-to-Year</a:t>
            </a:r>
          </a:p>
        </p:txBody>
      </p:sp>
      <p:pic>
        <p:nvPicPr>
          <p:cNvPr id="5" name="Picture 4"/>
          <p:cNvPicPr>
            <a:picLocks noChangeAspect="1"/>
          </p:cNvPicPr>
          <p:nvPr/>
        </p:nvPicPr>
        <p:blipFill>
          <a:blip r:embed="rId2"/>
          <a:stretch>
            <a:fillRect/>
          </a:stretch>
        </p:blipFill>
        <p:spPr>
          <a:xfrm>
            <a:off x="7767458" y="2620004"/>
            <a:ext cx="4032040" cy="3884314"/>
          </a:xfrm>
          <a:prstGeom prst="rect">
            <a:avLst/>
          </a:prstGeom>
        </p:spPr>
      </p:pic>
    </p:spTree>
    <p:extLst>
      <p:ext uri="{BB962C8B-B14F-4D97-AF65-F5344CB8AC3E}">
        <p14:creationId xmlns:p14="http://schemas.microsoft.com/office/powerpoint/2010/main" val="363046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A918-EC0C-411F-B823-9A7434AF7902}"/>
              </a:ext>
            </a:extLst>
          </p:cNvPr>
          <p:cNvSpPr>
            <a:spLocks noGrp="1"/>
          </p:cNvSpPr>
          <p:nvPr>
            <p:ph type="title"/>
          </p:nvPr>
        </p:nvSpPr>
        <p:spPr/>
        <p:txBody>
          <a:bodyPr/>
          <a:lstStyle/>
          <a:p>
            <a:r>
              <a:rPr lang="en-US" dirty="0" smtClean="0"/>
              <a:t>2024-25 </a:t>
            </a:r>
            <a:r>
              <a:rPr lang="en-US" dirty="0"/>
              <a:t>Medical/Rx Premiums</a:t>
            </a:r>
          </a:p>
        </p:txBody>
      </p:sp>
      <p:sp>
        <p:nvSpPr>
          <p:cNvPr id="3" name="Content Placeholder 2">
            <a:extLst>
              <a:ext uri="{FF2B5EF4-FFF2-40B4-BE49-F238E27FC236}">
                <a16:creationId xmlns:a16="http://schemas.microsoft.com/office/drawing/2014/main" id="{75112A42-92F8-42B0-B686-C121DF0210DB}"/>
              </a:ext>
            </a:extLst>
          </p:cNvPr>
          <p:cNvSpPr>
            <a:spLocks noGrp="1"/>
          </p:cNvSpPr>
          <p:nvPr>
            <p:ph idx="1"/>
          </p:nvPr>
        </p:nvSpPr>
        <p:spPr/>
        <p:txBody>
          <a:bodyPr>
            <a:normAutofit/>
          </a:bodyPr>
          <a:lstStyle/>
          <a:p>
            <a:r>
              <a:rPr lang="en-US" dirty="0"/>
              <a:t>AzMT </a:t>
            </a:r>
            <a:r>
              <a:rPr lang="en-US" dirty="0" smtClean="0"/>
              <a:t>adopted a nominal increase for </a:t>
            </a:r>
            <a:r>
              <a:rPr lang="en-US" dirty="0" smtClean="0"/>
              <a:t>2024-25 </a:t>
            </a:r>
            <a:r>
              <a:rPr lang="en-US" dirty="0" smtClean="0"/>
              <a:t>– </a:t>
            </a:r>
            <a:r>
              <a:rPr lang="en-US" dirty="0" smtClean="0"/>
              <a:t>4%</a:t>
            </a:r>
            <a:endParaRPr lang="en-US" dirty="0"/>
          </a:p>
        </p:txBody>
      </p:sp>
    </p:spTree>
    <p:extLst>
      <p:ext uri="{BB962C8B-B14F-4D97-AF65-F5344CB8AC3E}">
        <p14:creationId xmlns:p14="http://schemas.microsoft.com/office/powerpoint/2010/main" val="416485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FE6DBF9-94F5-4877-B532-D859966E9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65EBA155-CB71-48F7-8A85-0B293C77395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75" name="Rectangle 74">
            <a:extLst>
              <a:ext uri="{FF2B5EF4-FFF2-40B4-BE49-F238E27FC236}">
                <a16:creationId xmlns:a16="http://schemas.microsoft.com/office/drawing/2014/main" id="{7A9A3980-304B-4116-B0FB-155B054B0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924FA7CC-8015-40C6-9D92-644E30DCCA6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79" name="Rectangle 78">
            <a:extLst>
              <a:ext uri="{FF2B5EF4-FFF2-40B4-BE49-F238E27FC236}">
                <a16:creationId xmlns:a16="http://schemas.microsoft.com/office/drawing/2014/main" id="{D146040E-7E20-4B05-9660-47E254E1A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E6BFA7-FC1C-41CB-9770-B3ED312286BD}"/>
              </a:ext>
            </a:extLst>
          </p:cNvPr>
          <p:cNvSpPr>
            <a:spLocks noGrp="1"/>
          </p:cNvSpPr>
          <p:nvPr>
            <p:ph type="ctrTitle"/>
          </p:nvPr>
        </p:nvSpPr>
        <p:spPr>
          <a:xfrm>
            <a:off x="680322" y="2733709"/>
            <a:ext cx="6752110" cy="1373070"/>
          </a:xfrm>
        </p:spPr>
        <p:txBody>
          <a:bodyPr anchor="ctr">
            <a:normAutofit/>
          </a:bodyPr>
          <a:lstStyle/>
          <a:p>
            <a:r>
              <a:rPr lang="en-US" dirty="0"/>
              <a:t>Delta Dental of AZ</a:t>
            </a:r>
          </a:p>
        </p:txBody>
      </p:sp>
      <p:pic>
        <p:nvPicPr>
          <p:cNvPr id="2050" name="Picture 2" descr="Delta Dental Plans Association and DeltaUSA appoint new officers ...">
            <a:extLst>
              <a:ext uri="{FF2B5EF4-FFF2-40B4-BE49-F238E27FC236}">
                <a16:creationId xmlns:a16="http://schemas.microsoft.com/office/drawing/2014/main" id="{A02203AA-9CD5-4323-86BE-FA81EEB6E5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87091" y="2551598"/>
            <a:ext cx="3358478" cy="175480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0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5E72-F59A-4982-91D8-5F4C7AAEF6CF}"/>
              </a:ext>
            </a:extLst>
          </p:cNvPr>
          <p:cNvSpPr>
            <a:spLocks noGrp="1"/>
          </p:cNvSpPr>
          <p:nvPr>
            <p:ph type="title"/>
          </p:nvPr>
        </p:nvSpPr>
        <p:spPr/>
        <p:txBody>
          <a:bodyPr/>
          <a:lstStyle/>
          <a:p>
            <a:r>
              <a:rPr lang="en-US" dirty="0" smtClean="0"/>
              <a:t>2024-25 </a:t>
            </a:r>
            <a:r>
              <a:rPr lang="en-US" dirty="0"/>
              <a:t>Plan Changes</a:t>
            </a:r>
          </a:p>
        </p:txBody>
      </p:sp>
      <p:sp>
        <p:nvSpPr>
          <p:cNvPr id="5" name="Rectangle 1">
            <a:extLst>
              <a:ext uri="{FF2B5EF4-FFF2-40B4-BE49-F238E27FC236}">
                <a16:creationId xmlns:a16="http://schemas.microsoft.com/office/drawing/2014/main" id="{5201DE56-CBCF-4E6B-B215-4463A44E2917}"/>
              </a:ext>
            </a:extLst>
          </p:cNvPr>
          <p:cNvSpPr>
            <a:spLocks noChangeArrowheads="1"/>
          </p:cNvSpPr>
          <p:nvPr/>
        </p:nvSpPr>
        <p:spPr bwMode="auto">
          <a:xfrm>
            <a:off x="2519362" y="3346704"/>
            <a:ext cx="141591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609983" y="2127160"/>
            <a:ext cx="9167063" cy="400110"/>
          </a:xfrm>
          <a:prstGeom prst="rect">
            <a:avLst/>
          </a:prstGeom>
          <a:noFill/>
        </p:spPr>
        <p:txBody>
          <a:bodyPr wrap="square" rtlCol="0">
            <a:spAutoFit/>
          </a:bodyPr>
          <a:lstStyle/>
          <a:p>
            <a:r>
              <a:rPr lang="en-US" sz="2000" dirty="0" smtClean="0"/>
              <a:t>AzMT was able to enhance benefits and still offer a rate pass for 2024-25.</a:t>
            </a:r>
            <a:endParaRPr lang="en-US" sz="2000" dirty="0"/>
          </a:p>
        </p:txBody>
      </p:sp>
      <p:sp>
        <p:nvSpPr>
          <p:cNvPr id="7" name="Content Placeholder 2">
            <a:extLst>
              <a:ext uri="{FF2B5EF4-FFF2-40B4-BE49-F238E27FC236}">
                <a16:creationId xmlns:a16="http://schemas.microsoft.com/office/drawing/2014/main" id="{E105E085-0FA2-40B6-83A4-6F4044A9FE3B}"/>
              </a:ext>
            </a:extLst>
          </p:cNvPr>
          <p:cNvSpPr>
            <a:spLocks noGrp="1"/>
          </p:cNvSpPr>
          <p:nvPr>
            <p:ph idx="1"/>
          </p:nvPr>
        </p:nvSpPr>
        <p:spPr>
          <a:xfrm>
            <a:off x="680321" y="3256425"/>
            <a:ext cx="6972743" cy="1561759"/>
          </a:xfrm>
        </p:spPr>
        <p:txBody>
          <a:bodyPr>
            <a:noAutofit/>
          </a:bodyPr>
          <a:lstStyle/>
          <a:p>
            <a:pPr marL="0" indent="0">
              <a:buNone/>
            </a:pPr>
            <a:r>
              <a:rPr lang="en-US" sz="1800" dirty="0" smtClean="0"/>
              <a:t>Benefit Changes</a:t>
            </a:r>
            <a:endParaRPr lang="en-US" sz="1800" dirty="0"/>
          </a:p>
          <a:p>
            <a:pPr lvl="1"/>
            <a:r>
              <a:rPr lang="en-US" sz="1800" dirty="0"/>
              <a:t>Change Bitewing X-Rays from </a:t>
            </a:r>
            <a:r>
              <a:rPr lang="en-US" sz="1800" dirty="0" smtClean="0"/>
              <a:t>2x/Year </a:t>
            </a:r>
            <a:r>
              <a:rPr lang="en-US" sz="1800" dirty="0"/>
              <a:t>to </a:t>
            </a:r>
            <a:r>
              <a:rPr lang="en-US" sz="1800" dirty="0" smtClean="0"/>
              <a:t>1x/Year</a:t>
            </a:r>
            <a:endParaRPr lang="en-US" sz="1800" dirty="0"/>
          </a:p>
          <a:p>
            <a:pPr lvl="1"/>
            <a:r>
              <a:rPr lang="en-US" sz="1800" dirty="0"/>
              <a:t>Allow 3 </a:t>
            </a:r>
            <a:r>
              <a:rPr lang="en-US" sz="1800" dirty="0" smtClean="0"/>
              <a:t>Cleanings/Year</a:t>
            </a:r>
            <a:endParaRPr lang="en-US" sz="1800" dirty="0"/>
          </a:p>
          <a:p>
            <a:pPr lvl="1"/>
            <a:r>
              <a:rPr lang="en-US" sz="1800" dirty="0"/>
              <a:t>Add Special Healthcare Needs Program</a:t>
            </a:r>
          </a:p>
        </p:txBody>
      </p:sp>
      <p:pic>
        <p:nvPicPr>
          <p:cNvPr id="1026" name="Picture 2" descr="Emphasizing Preventative Care During National Oral Health Month | Harvard  School of Dental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074" y="2922156"/>
            <a:ext cx="4417753" cy="248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3882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954</Words>
  <Application>Microsoft Office PowerPoint</Application>
  <PresentationFormat>Widescreen</PresentationFormat>
  <Paragraphs>143</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Trebuchet MS</vt:lpstr>
      <vt:lpstr>Berlin</vt:lpstr>
      <vt:lpstr>YOUNGTOWN 2024-25 OPEN ENROLLMENT</vt:lpstr>
      <vt:lpstr>2024-25 Open Enrollment</vt:lpstr>
      <vt:lpstr>2024-25 Benefit Changes</vt:lpstr>
      <vt:lpstr>Quick Plan Review</vt:lpstr>
      <vt:lpstr>Quick Plan Review (continued)</vt:lpstr>
      <vt:lpstr>Health Savings Account (HSA)</vt:lpstr>
      <vt:lpstr>2024-25 Medical/Rx Premiums</vt:lpstr>
      <vt:lpstr>Delta Dental of AZ</vt:lpstr>
      <vt:lpstr>2024-25 Plan Changes</vt:lpstr>
      <vt:lpstr>VSP Vision Plan</vt:lpstr>
      <vt:lpstr>2024-25 Vision Plan Changes</vt:lpstr>
      <vt:lpstr>Employee Assistance Program (EAP)</vt:lpstr>
      <vt:lpstr>SupportLinc</vt:lpstr>
      <vt:lpstr>Telemedicine</vt:lpstr>
      <vt:lpstr>Teladoc (Via AmeriBen)</vt:lpstr>
      <vt:lpstr>Life Insurance</vt:lpstr>
      <vt:lpstr>2024-25 Life Insurance Changes</vt:lpstr>
      <vt:lpstr>Wellness Program</vt:lpstr>
      <vt:lpstr>AzMT L.I.V.E.</vt:lpstr>
      <vt:lpstr>Virgin Pulse</vt:lpstr>
      <vt:lpstr>Digital Physical Therapy</vt:lpstr>
      <vt:lpstr>Stay Informed</vt:lpstr>
      <vt:lpstr>What’s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YOUNGTOWN 2020-21 OPEN ENROLLMENT</dc:title>
  <dc:creator>Jaime Schulenberg</dc:creator>
  <cp:lastModifiedBy>Jaime Schulenberg</cp:lastModifiedBy>
  <cp:revision>10</cp:revision>
  <dcterms:created xsi:type="dcterms:W3CDTF">2020-04-17T19:44:04Z</dcterms:created>
  <dcterms:modified xsi:type="dcterms:W3CDTF">2024-04-09T23:44:57Z</dcterms:modified>
</cp:coreProperties>
</file>