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29"/>
  </p:notesMasterIdLst>
  <p:sldIdLst>
    <p:sldId id="256" r:id="rId2"/>
    <p:sldId id="257" r:id="rId3"/>
    <p:sldId id="284" r:id="rId4"/>
    <p:sldId id="325" r:id="rId5"/>
    <p:sldId id="326" r:id="rId6"/>
    <p:sldId id="327" r:id="rId7"/>
    <p:sldId id="328" r:id="rId8"/>
    <p:sldId id="289" r:id="rId9"/>
    <p:sldId id="290" r:id="rId10"/>
    <p:sldId id="332" r:id="rId11"/>
    <p:sldId id="264" r:id="rId12"/>
    <p:sldId id="333" r:id="rId13"/>
    <p:sldId id="266" r:id="rId14"/>
    <p:sldId id="301" r:id="rId15"/>
    <p:sldId id="270" r:id="rId16"/>
    <p:sldId id="271" r:id="rId17"/>
    <p:sldId id="329" r:id="rId18"/>
    <p:sldId id="276" r:id="rId19"/>
    <p:sldId id="330" r:id="rId20"/>
    <p:sldId id="273" r:id="rId21"/>
    <p:sldId id="274" r:id="rId22"/>
    <p:sldId id="275" r:id="rId23"/>
    <p:sldId id="334" r:id="rId24"/>
    <p:sldId id="340" r:id="rId25"/>
    <p:sldId id="338" r:id="rId26"/>
    <p:sldId id="261" r:id="rId27"/>
    <p:sldId id="262" r:id="rId28"/>
  </p:sldIdLst>
  <p:sldSz cx="12192000" cy="6858000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68" d="100"/>
          <a:sy n="68" d="100"/>
        </p:scale>
        <p:origin x="48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3" d="100"/>
          <a:sy n="83" d="100"/>
        </p:scale>
        <p:origin x="3810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60BE8B-809F-4953-99D8-86E71E6254F0}" type="datetimeFigureOut">
              <a:rPr lang="en-US" smtClean="0"/>
              <a:t>4/26/2023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D06C25-9243-4D12-B13D-0B7DBF1669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56282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PPIs:  Available OTC – Nexium, Prilosec, Etc.</a:t>
            </a:r>
          </a:p>
          <a:p>
            <a:r>
              <a:rPr lang="en-US" dirty="0"/>
              <a:t>Nasal:  Available OTC -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D06C25-9243-4D12-B13D-0B7DBF1669E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8184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BE3C1-DBE1-495D-B57B-2849774B866A}" type="datetimeFigureOut">
              <a:rPr lang="en-US" dirty="0"/>
              <a:t>4/26/2023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C117F-5CCF-4837-BE5F-2B92066CAFAF}" type="datetimeFigureOut">
              <a:rPr lang="en-US" dirty="0"/>
              <a:t>4/26/2023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B90BD-B6CE-46B7-997F-7313B992CCDC}" type="datetimeFigureOut">
              <a:rPr lang="en-US" dirty="0"/>
              <a:t>4/26/2023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9D11F-B188-461D-B23F-39381795C052}" type="datetimeFigureOut">
              <a:rPr lang="en-US" dirty="0"/>
              <a:t>4/26/2023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6D8D9-55A2-4063-B0F3-121F44549695}" type="datetimeFigureOut">
              <a:rPr lang="en-US" dirty="0"/>
              <a:t>4/26/2023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24536-994D-4021-A283-9F449C0DB509}" type="datetimeFigureOut">
              <a:rPr lang="en-US" dirty="0"/>
              <a:t>4/26/2023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BBB78-C96F-47B7-AB17-D852CA960AC9}" type="datetimeFigureOut">
              <a:rPr lang="en-US" dirty="0"/>
              <a:t>4/26/2023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3F48C-C7C6-4055-9F49-3777875E72AE}" type="datetimeFigureOut">
              <a:rPr lang="en-US" dirty="0"/>
              <a:t>4/26/2023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6178E61D-D431-422C-9764-11DAFE33AB63}" type="datetimeFigureOut">
              <a:rPr lang="en-US" dirty="0"/>
              <a:t>4/26/2023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E42F4-6EEF-4EF7-8ED4-2208F0F89A08}" type="datetimeFigureOut">
              <a:rPr lang="en-US" dirty="0"/>
              <a:t>4/26/2023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78ACC-22D6-47C1-A373-4FD133E34F3C}" type="datetimeFigureOut">
              <a:rPr lang="en-US" dirty="0"/>
              <a:t>4/26/2023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A6C69-6797-4E8A-BF37-F2C3751466E9}" type="datetimeFigureOut">
              <a:rPr lang="en-US" dirty="0"/>
              <a:t>4/26/2023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014A1-A632-4878-A0D3-F52BA7563730}" type="datetimeFigureOut">
              <a:rPr lang="en-US" dirty="0"/>
              <a:t>4/26/2023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9F462-093F-4566-844B-4C71F2739DA5}" type="datetimeFigureOut">
              <a:rPr lang="en-US" dirty="0"/>
              <a:t>4/26/2023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4A7AC-904D-4781-85BA-7D10C17ED021}" type="datetimeFigureOut">
              <a:rPr lang="en-US" dirty="0"/>
              <a:t>4/26/2023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1444B-B92B-4E27-8C94-BB93EAF5CB18}" type="datetimeFigureOut">
              <a:rPr lang="en-US" dirty="0"/>
              <a:t>4/26/2023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EFA5E-FA76-400D-B3DC-F0BA90E6D107}" type="datetimeFigureOut">
              <a:rPr lang="en-US" dirty="0"/>
              <a:t>4/26/2023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6E9DEC-419B-4CC5-A080-3B06BD5A8291}" type="datetimeFigureOut">
              <a:rPr lang="en-US" dirty="0"/>
              <a:t>4/26/2023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5.png"/><Relationship Id="rId4" Type="http://schemas.openxmlformats.org/officeDocument/2006/relationships/hyperlink" Target="http://www.supportlinc.com/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5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4" Type="http://schemas.openxmlformats.org/officeDocument/2006/relationships/image" Target="../media/image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5" Type="http://schemas.openxmlformats.org/officeDocument/2006/relationships/image" Target="../media/image5.png"/><Relationship Id="rId4" Type="http://schemas.openxmlformats.org/officeDocument/2006/relationships/image" Target="../media/image9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" y="2596055"/>
            <a:ext cx="8824456" cy="1681842"/>
          </a:xfrm>
        </p:spPr>
        <p:txBody>
          <a:bodyPr/>
          <a:lstStyle/>
          <a:p>
            <a:r>
              <a:rPr lang="en-US" dirty="0"/>
              <a:t>WICKENBURG</a:t>
            </a:r>
            <a:br>
              <a:rPr lang="en-US" dirty="0"/>
            </a:br>
            <a:r>
              <a:rPr lang="en-US" dirty="0" smtClean="0"/>
              <a:t>2023-24 </a:t>
            </a:r>
            <a:r>
              <a:rPr lang="en-US" dirty="0"/>
              <a:t>OPEN ENROLLMENT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2596055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22856" y="596587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546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0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7A5E72-F59A-4982-91D8-5F4C7AAEF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2022-23 </a:t>
            </a:r>
            <a:r>
              <a:rPr lang="en-US" dirty="0"/>
              <a:t>Medical/Rx Premiums (continued)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143EBEB8-28BE-44B5-B7F2-D66E8BCDC4E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6415325"/>
              </p:ext>
            </p:extLst>
          </p:nvPr>
        </p:nvGraphicFramePr>
        <p:xfrm>
          <a:off x="2362113" y="2151470"/>
          <a:ext cx="7156356" cy="4449626"/>
        </p:xfrm>
        <a:graphic>
          <a:graphicData uri="http://schemas.openxmlformats.org/drawingml/2006/table">
            <a:tbl>
              <a:tblPr firstRow="1" firstCol="1" bandRow="1">
                <a:tableStyleId>{16D9F66E-5EB9-4882-86FB-DCBF35E3C3E4}</a:tableStyleId>
              </a:tblPr>
              <a:tblGrid>
                <a:gridCol w="1788707">
                  <a:extLst>
                    <a:ext uri="{9D8B030D-6E8A-4147-A177-3AD203B41FA5}">
                      <a16:colId xmlns:a16="http://schemas.microsoft.com/office/drawing/2014/main" val="3950303172"/>
                    </a:ext>
                  </a:extLst>
                </a:gridCol>
                <a:gridCol w="1788707">
                  <a:extLst>
                    <a:ext uri="{9D8B030D-6E8A-4147-A177-3AD203B41FA5}">
                      <a16:colId xmlns:a16="http://schemas.microsoft.com/office/drawing/2014/main" val="1261147017"/>
                    </a:ext>
                  </a:extLst>
                </a:gridCol>
                <a:gridCol w="1789471">
                  <a:extLst>
                    <a:ext uri="{9D8B030D-6E8A-4147-A177-3AD203B41FA5}">
                      <a16:colId xmlns:a16="http://schemas.microsoft.com/office/drawing/2014/main" val="3290822739"/>
                    </a:ext>
                  </a:extLst>
                </a:gridCol>
                <a:gridCol w="1789471">
                  <a:extLst>
                    <a:ext uri="{9D8B030D-6E8A-4147-A177-3AD203B41FA5}">
                      <a16:colId xmlns:a16="http://schemas.microsoft.com/office/drawing/2014/main" val="4251973746"/>
                    </a:ext>
                  </a:extLst>
                </a:gridCol>
              </a:tblGrid>
              <a:tr h="27551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  <a:latin typeface="Trebuchet MS" panose="020B0603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2022-23 </a:t>
                      </a:r>
                      <a:r>
                        <a:rPr lang="en-US" sz="1100" dirty="0">
                          <a:effectLst/>
                          <a:latin typeface="Trebuchet MS" panose="020B0603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Premium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</a:rPr>
                        <a:t>2023-24 </a:t>
                      </a:r>
                      <a:r>
                        <a:rPr lang="en-US" sz="1100" dirty="0">
                          <a:effectLst/>
                        </a:rPr>
                        <a:t>Premium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Employee Cost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906164647"/>
                  </a:ext>
                </a:extLst>
              </a:tr>
              <a:tr h="27551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HDHP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811002149"/>
                  </a:ext>
                </a:extLst>
              </a:tr>
              <a:tr h="27551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  Employee Only</a:t>
                      </a:r>
                      <a:endParaRPr lang="en-US" sz="11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$538.82</a:t>
                      </a:r>
                      <a:endParaRPr lang="en-US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$555.04</a:t>
                      </a:r>
                      <a:endParaRPr lang="en-US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$2.50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03033549"/>
                  </a:ext>
                </a:extLst>
              </a:tr>
              <a:tr h="25157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  </a:t>
                      </a:r>
                      <a:r>
                        <a:rPr lang="en-US" sz="1100" dirty="0" err="1">
                          <a:effectLst/>
                        </a:rPr>
                        <a:t>Employee+Spouse</a:t>
                      </a:r>
                      <a:endParaRPr lang="en-US" sz="11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$</a:t>
                      </a:r>
                      <a:r>
                        <a:rPr lang="en-US" sz="11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1,059.88</a:t>
                      </a:r>
                      <a:endParaRPr lang="en-US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$</a:t>
                      </a:r>
                      <a:r>
                        <a:rPr lang="en-US" sz="11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1,091.79</a:t>
                      </a:r>
                      <a:endParaRPr lang="en-US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$</a:t>
                      </a:r>
                      <a:r>
                        <a:rPr lang="en-US" sz="11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163.53</a:t>
                      </a:r>
                      <a:endParaRPr lang="en-US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751151322"/>
                  </a:ext>
                </a:extLst>
              </a:tr>
              <a:tr h="27551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  </a:t>
                      </a:r>
                      <a:r>
                        <a:rPr lang="en-US" sz="1100" dirty="0" err="1">
                          <a:effectLst/>
                        </a:rPr>
                        <a:t>Employee+Child</a:t>
                      </a:r>
                      <a:r>
                        <a:rPr lang="en-US" sz="1100" dirty="0">
                          <a:effectLst/>
                        </a:rPr>
                        <a:t>(ren)</a:t>
                      </a:r>
                      <a:endParaRPr lang="en-US" sz="11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$</a:t>
                      </a:r>
                      <a:r>
                        <a:rPr lang="en-US" sz="11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975.15</a:t>
                      </a:r>
                      <a:endParaRPr lang="en-US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$1,004.50</a:t>
                      </a:r>
                      <a:endParaRPr lang="en-US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$137.34</a:t>
                      </a:r>
                      <a:endParaRPr lang="en-US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178837623"/>
                  </a:ext>
                </a:extLst>
              </a:tr>
              <a:tr h="27551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  </a:t>
                      </a:r>
                      <a:r>
                        <a:rPr lang="en-US" sz="1100" dirty="0" err="1">
                          <a:effectLst/>
                        </a:rPr>
                        <a:t>Employee+Family</a:t>
                      </a:r>
                      <a:endParaRPr lang="en-US" sz="11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$</a:t>
                      </a:r>
                      <a:r>
                        <a:rPr lang="en-US" sz="11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1,441.10</a:t>
                      </a:r>
                      <a:endParaRPr lang="en-US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$</a:t>
                      </a:r>
                      <a:r>
                        <a:rPr lang="en-US" sz="11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1,484.48</a:t>
                      </a:r>
                      <a:endParaRPr lang="en-US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$281.33</a:t>
                      </a:r>
                      <a:endParaRPr lang="en-US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696899835"/>
                  </a:ext>
                </a:extLst>
              </a:tr>
              <a:tr h="34083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PPO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b="0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502750503"/>
                  </a:ext>
                </a:extLst>
              </a:tr>
              <a:tr h="27551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+mn-lt"/>
                        </a:rPr>
                        <a:t>  Employee Only</a:t>
                      </a:r>
                      <a:endParaRPr lang="en-US" sz="11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$</a:t>
                      </a:r>
                      <a:r>
                        <a:rPr lang="en-US" sz="11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587.98</a:t>
                      </a:r>
                      <a:endParaRPr lang="en-US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$605.68</a:t>
                      </a:r>
                      <a:endParaRPr lang="en-US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$0.00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668540620"/>
                  </a:ext>
                </a:extLst>
              </a:tr>
              <a:tr h="27551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+mn-lt"/>
                        </a:rPr>
                        <a:t>  </a:t>
                      </a:r>
                      <a:r>
                        <a:rPr lang="en-US" sz="1100" dirty="0" err="1">
                          <a:effectLst/>
                          <a:latin typeface="+mn-lt"/>
                        </a:rPr>
                        <a:t>Employee+Spouse</a:t>
                      </a:r>
                      <a:endParaRPr lang="en-US" sz="11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$</a:t>
                      </a:r>
                      <a:r>
                        <a:rPr lang="en-US" sz="11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1,174.41</a:t>
                      </a:r>
                      <a:endParaRPr lang="en-US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$</a:t>
                      </a:r>
                      <a:r>
                        <a:rPr lang="en-US" sz="11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1,209.76</a:t>
                      </a:r>
                      <a:endParaRPr lang="en-US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$</a:t>
                      </a:r>
                      <a:r>
                        <a:rPr lang="en-US" sz="11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181.22</a:t>
                      </a:r>
                      <a:endParaRPr lang="en-US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824720471"/>
                  </a:ext>
                </a:extLst>
              </a:tr>
              <a:tr h="27551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+mn-lt"/>
                        </a:rPr>
                        <a:t>  </a:t>
                      </a:r>
                      <a:r>
                        <a:rPr lang="en-US" sz="1100" dirty="0" err="1">
                          <a:effectLst/>
                          <a:latin typeface="+mn-lt"/>
                        </a:rPr>
                        <a:t>Employee+Child</a:t>
                      </a:r>
                      <a:r>
                        <a:rPr lang="en-US" sz="1100" dirty="0">
                          <a:effectLst/>
                          <a:latin typeface="+mn-lt"/>
                        </a:rPr>
                        <a:t>(ren)</a:t>
                      </a:r>
                      <a:endParaRPr lang="en-US" sz="11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$</a:t>
                      </a:r>
                      <a:r>
                        <a:rPr lang="en-US" sz="11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1,081.30</a:t>
                      </a:r>
                      <a:endParaRPr lang="en-US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$</a:t>
                      </a:r>
                      <a:r>
                        <a:rPr lang="en-US" sz="11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1,113.85</a:t>
                      </a:r>
                      <a:endParaRPr lang="en-US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$</a:t>
                      </a:r>
                      <a:r>
                        <a:rPr lang="en-US" sz="11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152.45</a:t>
                      </a:r>
                      <a:endParaRPr lang="en-US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603386567"/>
                  </a:ext>
                </a:extLst>
              </a:tr>
              <a:tr h="27551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+mn-lt"/>
                        </a:rPr>
                        <a:t>  </a:t>
                      </a:r>
                      <a:r>
                        <a:rPr lang="en-US" sz="1100" dirty="0" err="1">
                          <a:effectLst/>
                          <a:latin typeface="+mn-lt"/>
                        </a:rPr>
                        <a:t>Employee+Family</a:t>
                      </a:r>
                      <a:endParaRPr lang="en-US" sz="11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$</a:t>
                      </a:r>
                      <a:r>
                        <a:rPr lang="en-US" sz="11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1,593.21</a:t>
                      </a:r>
                      <a:endParaRPr lang="en-US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$</a:t>
                      </a:r>
                      <a:r>
                        <a:rPr lang="en-US" sz="11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1,641.17</a:t>
                      </a:r>
                      <a:endParaRPr lang="en-US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$310.65</a:t>
                      </a:r>
                      <a:endParaRPr lang="en-US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602980714"/>
                  </a:ext>
                </a:extLst>
              </a:tr>
              <a:tr h="27551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PPO Buy-Up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273448449"/>
                  </a:ext>
                </a:extLst>
              </a:tr>
              <a:tr h="27551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+mn-lt"/>
                        </a:rPr>
                        <a:t>  Employee Only</a:t>
                      </a:r>
                      <a:endParaRPr lang="en-US" sz="11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$601.17</a:t>
                      </a:r>
                      <a:endParaRPr lang="en-US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$619.27</a:t>
                      </a:r>
                      <a:endParaRPr lang="en-US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$13.59</a:t>
                      </a:r>
                      <a:endParaRPr lang="en-US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978770075"/>
                  </a:ext>
                </a:extLst>
              </a:tr>
              <a:tr h="27551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+mn-lt"/>
                        </a:rPr>
                        <a:t>  </a:t>
                      </a:r>
                      <a:r>
                        <a:rPr lang="en-US" sz="1100" dirty="0" err="1">
                          <a:effectLst/>
                          <a:latin typeface="+mn-lt"/>
                        </a:rPr>
                        <a:t>Employee+Spouse</a:t>
                      </a:r>
                      <a:endParaRPr lang="en-US" sz="11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$1,199.81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$1,235.93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$207.39</a:t>
                      </a:r>
                      <a:endParaRPr lang="en-US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31227902"/>
                  </a:ext>
                </a:extLst>
              </a:tr>
              <a:tr h="27551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+mn-lt"/>
                        </a:rPr>
                        <a:t>  </a:t>
                      </a:r>
                      <a:r>
                        <a:rPr lang="en-US" sz="1100" dirty="0" err="1">
                          <a:effectLst/>
                          <a:latin typeface="+mn-lt"/>
                        </a:rPr>
                        <a:t>Employee+Child</a:t>
                      </a:r>
                      <a:r>
                        <a:rPr lang="en-US" sz="1100" dirty="0">
                          <a:effectLst/>
                          <a:latin typeface="+mn-lt"/>
                        </a:rPr>
                        <a:t>(ren)</a:t>
                      </a:r>
                      <a:endParaRPr lang="en-US" sz="11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$</a:t>
                      </a:r>
                      <a:r>
                        <a:rPr kumimoji="0" lang="en-US" sz="11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1,106.50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$</a:t>
                      </a:r>
                      <a:r>
                        <a:rPr kumimoji="0" lang="en-US" sz="11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1,139.81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$178.14</a:t>
                      </a:r>
                      <a:endParaRPr lang="en-US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290737360"/>
                  </a:ext>
                </a:extLst>
              </a:tr>
              <a:tr h="27551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+mn-lt"/>
                        </a:rPr>
                        <a:t>  </a:t>
                      </a:r>
                      <a:r>
                        <a:rPr lang="en-US" sz="1100" dirty="0" err="1">
                          <a:effectLst/>
                          <a:latin typeface="+mn-lt"/>
                        </a:rPr>
                        <a:t>Employee+Family</a:t>
                      </a:r>
                      <a:endParaRPr lang="en-US" sz="11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$</a:t>
                      </a:r>
                      <a:r>
                        <a:rPr kumimoji="0" lang="en-US" sz="11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1,623.99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$</a:t>
                      </a:r>
                      <a:r>
                        <a:rPr kumimoji="0" lang="en-US" sz="11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1,682.15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$351.63</a:t>
                      </a:r>
                      <a:endParaRPr lang="en-US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841069612"/>
                  </a:ext>
                </a:extLst>
              </a:tr>
            </a:tbl>
          </a:graphicData>
        </a:graphic>
      </p:graphicFrame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60480" y="59914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513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2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E6BFA7-FC1C-41CB-9770-B3ED312286B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Delta Dental of AZ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3CA9087-061E-4572-867C-C35A4B388B7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79126" y="597994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005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7A5E72-F59A-4982-91D8-5F4C7AAEF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2023-24 </a:t>
            </a:r>
            <a:r>
              <a:rPr lang="en-US" dirty="0"/>
              <a:t>Plan Changes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05E085-0FA2-40B6-83A4-6F4044A9FE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2166717"/>
            <a:ext cx="9892428" cy="877972"/>
          </a:xfrm>
        </p:spPr>
        <p:txBody>
          <a:bodyPr>
            <a:normAutofit/>
          </a:bodyPr>
          <a:lstStyle/>
          <a:p>
            <a:r>
              <a:rPr lang="en-US" dirty="0"/>
              <a:t>No Benefit </a:t>
            </a:r>
            <a:r>
              <a:rPr lang="en-US" dirty="0" smtClean="0"/>
              <a:t>or Premium Changes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143EBEB8-28BE-44B5-B7F2-D66E8BCDC4E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536338"/>
              </p:ext>
            </p:extLst>
          </p:nvPr>
        </p:nvGraphicFramePr>
        <p:xfrm>
          <a:off x="2413046" y="3203463"/>
          <a:ext cx="6426975" cy="3126431"/>
        </p:xfrm>
        <a:graphic>
          <a:graphicData uri="http://schemas.openxmlformats.org/drawingml/2006/table">
            <a:tbl>
              <a:tblPr firstRow="1" firstCol="1" bandRow="1">
                <a:tableStyleId>{16D9F66E-5EB9-4882-86FB-DCBF35E3C3E4}</a:tableStyleId>
              </a:tblPr>
              <a:tblGrid>
                <a:gridCol w="1669002">
                  <a:extLst>
                    <a:ext uri="{9D8B030D-6E8A-4147-A177-3AD203B41FA5}">
                      <a16:colId xmlns:a16="http://schemas.microsoft.com/office/drawing/2014/main" val="3950303172"/>
                    </a:ext>
                  </a:extLst>
                </a:gridCol>
                <a:gridCol w="1543799">
                  <a:extLst>
                    <a:ext uri="{9D8B030D-6E8A-4147-A177-3AD203B41FA5}">
                      <a16:colId xmlns:a16="http://schemas.microsoft.com/office/drawing/2014/main" val="1261147017"/>
                    </a:ext>
                  </a:extLst>
                </a:gridCol>
                <a:gridCol w="1607087">
                  <a:extLst>
                    <a:ext uri="{9D8B030D-6E8A-4147-A177-3AD203B41FA5}">
                      <a16:colId xmlns:a16="http://schemas.microsoft.com/office/drawing/2014/main" val="3290822739"/>
                    </a:ext>
                  </a:extLst>
                </a:gridCol>
                <a:gridCol w="1607087">
                  <a:extLst>
                    <a:ext uri="{9D8B030D-6E8A-4147-A177-3AD203B41FA5}">
                      <a16:colId xmlns:a16="http://schemas.microsoft.com/office/drawing/2014/main" val="1488959829"/>
                    </a:ext>
                  </a:extLst>
                </a:gridCol>
              </a:tblGrid>
              <a:tr h="28422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+mn-lt"/>
                        </a:rPr>
                        <a:t> </a:t>
                      </a:r>
                      <a:endParaRPr lang="en-US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  <a:latin typeface="+mn-lt"/>
                        </a:rPr>
                        <a:t>2022-23 </a:t>
                      </a:r>
                      <a:r>
                        <a:rPr lang="en-US" sz="1100" dirty="0">
                          <a:effectLst/>
                          <a:latin typeface="+mn-lt"/>
                        </a:rPr>
                        <a:t>Premium</a:t>
                      </a:r>
                      <a:endParaRPr lang="en-US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  <a:latin typeface="+mn-lt"/>
                        </a:rPr>
                        <a:t>2023-24 </a:t>
                      </a:r>
                      <a:r>
                        <a:rPr lang="en-US" sz="1100" dirty="0">
                          <a:effectLst/>
                          <a:latin typeface="+mn-lt"/>
                        </a:rPr>
                        <a:t>Premium</a:t>
                      </a:r>
                      <a:endParaRPr lang="en-US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+mn-lt"/>
                        </a:rPr>
                        <a:t>Employee Cost</a:t>
                      </a:r>
                      <a:endParaRPr lang="en-US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906164647"/>
                  </a:ext>
                </a:extLst>
              </a:tr>
              <a:tr h="284221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+mn-lt"/>
                        </a:rPr>
                        <a:t>Basic Plan*</a:t>
                      </a:r>
                      <a:endParaRPr lang="en-US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+mn-lt"/>
                        </a:rPr>
                        <a:t> </a:t>
                      </a:r>
                      <a:endParaRPr lang="en-US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+mn-lt"/>
                        </a:rPr>
                        <a:t> </a:t>
                      </a:r>
                      <a:endParaRPr lang="en-US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11002149"/>
                  </a:ext>
                </a:extLst>
              </a:tr>
              <a:tr h="28422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+mn-lt"/>
                        </a:rPr>
                        <a:t>  Employee Only</a:t>
                      </a:r>
                      <a:endParaRPr lang="en-US" sz="11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$40.96</a:t>
                      </a:r>
                      <a:endParaRPr lang="en-US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$40.96</a:t>
                      </a:r>
                      <a:endParaRPr lang="en-US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$0.00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03033549"/>
                  </a:ext>
                </a:extLst>
              </a:tr>
              <a:tr h="28422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+mn-lt"/>
                        </a:rPr>
                        <a:t>  </a:t>
                      </a:r>
                      <a:r>
                        <a:rPr lang="en-US" sz="1100" dirty="0" err="1">
                          <a:effectLst/>
                          <a:latin typeface="+mn-lt"/>
                        </a:rPr>
                        <a:t>Employee+Spouse</a:t>
                      </a:r>
                      <a:endParaRPr lang="en-US" sz="11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$78.86</a:t>
                      </a:r>
                      <a:endParaRPr lang="en-US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$78.86</a:t>
                      </a:r>
                      <a:endParaRPr lang="en-US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$11.37</a:t>
                      </a:r>
                      <a:endParaRPr lang="en-US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751151322"/>
                  </a:ext>
                </a:extLst>
              </a:tr>
              <a:tr h="28422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+mn-lt"/>
                        </a:rPr>
                        <a:t>  </a:t>
                      </a:r>
                      <a:r>
                        <a:rPr lang="en-US" sz="1100" dirty="0" err="1">
                          <a:effectLst/>
                          <a:latin typeface="+mn-lt"/>
                        </a:rPr>
                        <a:t>Employee+Child</a:t>
                      </a:r>
                      <a:r>
                        <a:rPr lang="en-US" sz="1100" dirty="0">
                          <a:effectLst/>
                          <a:latin typeface="+mn-lt"/>
                        </a:rPr>
                        <a:t>(ren)</a:t>
                      </a:r>
                      <a:endParaRPr lang="en-US" sz="11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$88.27</a:t>
                      </a:r>
                      <a:endParaRPr lang="en-US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$88.27</a:t>
                      </a:r>
                      <a:endParaRPr lang="en-US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$14.19</a:t>
                      </a:r>
                      <a:endParaRPr lang="en-US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178837623"/>
                  </a:ext>
                </a:extLst>
              </a:tr>
              <a:tr h="28422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+mn-lt"/>
                        </a:rPr>
                        <a:t>  </a:t>
                      </a:r>
                      <a:r>
                        <a:rPr lang="en-US" sz="1100" dirty="0" err="1">
                          <a:effectLst/>
                          <a:latin typeface="+mn-lt"/>
                        </a:rPr>
                        <a:t>Employee+Family</a:t>
                      </a:r>
                      <a:endParaRPr lang="en-US" sz="11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$130.16</a:t>
                      </a:r>
                      <a:endParaRPr lang="en-US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$130.16</a:t>
                      </a:r>
                      <a:endParaRPr lang="en-US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$26.76</a:t>
                      </a:r>
                      <a:endParaRPr lang="en-US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696899835"/>
                  </a:ext>
                </a:extLst>
              </a:tr>
              <a:tr h="28422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+mn-lt"/>
                        </a:rPr>
                        <a:t>Buy-Up Plan*</a:t>
                      </a:r>
                      <a:endParaRPr lang="en-US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502750503"/>
                  </a:ext>
                </a:extLst>
              </a:tr>
              <a:tr h="28422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+mn-lt"/>
                        </a:rPr>
                        <a:t>  Employee Only</a:t>
                      </a:r>
                      <a:endParaRPr lang="en-US" sz="11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$42.41</a:t>
                      </a:r>
                      <a:endParaRPr lang="en-US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$42.41</a:t>
                      </a:r>
                      <a:endParaRPr lang="en-US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$1.45</a:t>
                      </a:r>
                      <a:endParaRPr lang="en-US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668540620"/>
                  </a:ext>
                </a:extLst>
              </a:tr>
              <a:tr h="28422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+mn-lt"/>
                        </a:rPr>
                        <a:t>  </a:t>
                      </a:r>
                      <a:r>
                        <a:rPr lang="en-US" sz="1100" dirty="0" err="1">
                          <a:effectLst/>
                          <a:latin typeface="+mn-lt"/>
                        </a:rPr>
                        <a:t>Employee+Spouse</a:t>
                      </a:r>
                      <a:endParaRPr lang="en-US" sz="11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$81.80</a:t>
                      </a:r>
                      <a:endParaRPr lang="en-US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$81.80</a:t>
                      </a:r>
                      <a:endParaRPr lang="en-US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$14.31</a:t>
                      </a:r>
                      <a:endParaRPr lang="en-US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824720471"/>
                  </a:ext>
                </a:extLst>
              </a:tr>
              <a:tr h="28422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+mn-lt"/>
                        </a:rPr>
                        <a:t>  </a:t>
                      </a:r>
                      <a:r>
                        <a:rPr lang="en-US" sz="1100" dirty="0" err="1">
                          <a:effectLst/>
                          <a:latin typeface="+mn-lt"/>
                        </a:rPr>
                        <a:t>Employee+Child</a:t>
                      </a:r>
                      <a:r>
                        <a:rPr lang="en-US" sz="1100" dirty="0">
                          <a:effectLst/>
                          <a:latin typeface="+mn-lt"/>
                        </a:rPr>
                        <a:t>(ren)</a:t>
                      </a:r>
                      <a:endParaRPr lang="en-US" sz="11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$96.07</a:t>
                      </a:r>
                      <a:endParaRPr lang="en-US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$96.07</a:t>
                      </a:r>
                      <a:endParaRPr lang="en-US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$21.99</a:t>
                      </a:r>
                      <a:endParaRPr lang="en-US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603386567"/>
                  </a:ext>
                </a:extLst>
              </a:tr>
              <a:tr h="28422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+mn-lt"/>
                        </a:rPr>
                        <a:t>  </a:t>
                      </a:r>
                      <a:r>
                        <a:rPr lang="en-US" sz="1100" dirty="0" err="1">
                          <a:effectLst/>
                          <a:latin typeface="+mn-lt"/>
                        </a:rPr>
                        <a:t>Employee+Family</a:t>
                      </a:r>
                      <a:endParaRPr lang="en-US" sz="11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$141.80</a:t>
                      </a:r>
                      <a:endParaRPr lang="en-US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$141.80</a:t>
                      </a:r>
                      <a:endParaRPr lang="en-US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$38.40</a:t>
                      </a:r>
                      <a:endParaRPr lang="en-US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602980714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F199B712-3BE9-4613-82A0-0FE658E2C518}"/>
              </a:ext>
            </a:extLst>
          </p:cNvPr>
          <p:cNvSpPr txBox="1"/>
          <p:nvPr/>
        </p:nvSpPr>
        <p:spPr>
          <a:xfrm>
            <a:off x="680320" y="6488668"/>
            <a:ext cx="98924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*Basic Plan = Dependents to Age 19 / Buy-Up Plan = Dependents to Age 26</a:t>
            </a:r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93194" y="602509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28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62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292C72-230E-4CC4-921B-1DAB00860A4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VSP Vision Plan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7F52BB5-383C-48FF-9E39-FE84D7AC9FB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77600" y="595180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852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2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1A2B9B-40F0-4D6E-9066-5441D79EE6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2023-24 Plan </a:t>
            </a:r>
            <a:r>
              <a:rPr lang="en-US" dirty="0"/>
              <a:t>Changes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B1662A-3CE5-4776-8784-8BAF848546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2108274"/>
            <a:ext cx="9613861" cy="865491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No Benefit </a:t>
            </a:r>
            <a:r>
              <a:rPr lang="en-US" dirty="0" smtClean="0"/>
              <a:t>Changes</a:t>
            </a:r>
          </a:p>
          <a:p>
            <a:r>
              <a:rPr lang="en-US" dirty="0" smtClean="0"/>
              <a:t>Slight Premium Increase</a:t>
            </a:r>
          </a:p>
          <a:p>
            <a:pPr lvl="1"/>
            <a:r>
              <a:rPr lang="en-US" dirty="0" smtClean="0"/>
              <a:t>Administrative Cost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60C58908-7A5B-4FED-9B4C-52907FD3747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3276274"/>
              </p:ext>
            </p:extLst>
          </p:nvPr>
        </p:nvGraphicFramePr>
        <p:xfrm>
          <a:off x="2168583" y="2973765"/>
          <a:ext cx="6507380" cy="3309262"/>
        </p:xfrm>
        <a:graphic>
          <a:graphicData uri="http://schemas.openxmlformats.org/drawingml/2006/table">
            <a:tbl>
              <a:tblPr firstRow="1" firstCol="1" bandRow="1">
                <a:tableStyleId>{16D9F66E-5EB9-4882-86FB-DCBF35E3C3E4}</a:tableStyleId>
              </a:tblPr>
              <a:tblGrid>
                <a:gridCol w="1626498">
                  <a:extLst>
                    <a:ext uri="{9D8B030D-6E8A-4147-A177-3AD203B41FA5}">
                      <a16:colId xmlns:a16="http://schemas.microsoft.com/office/drawing/2014/main" val="2209952877"/>
                    </a:ext>
                  </a:extLst>
                </a:gridCol>
                <a:gridCol w="1626498">
                  <a:extLst>
                    <a:ext uri="{9D8B030D-6E8A-4147-A177-3AD203B41FA5}">
                      <a16:colId xmlns:a16="http://schemas.microsoft.com/office/drawing/2014/main" val="527906444"/>
                    </a:ext>
                  </a:extLst>
                </a:gridCol>
                <a:gridCol w="1627192">
                  <a:extLst>
                    <a:ext uri="{9D8B030D-6E8A-4147-A177-3AD203B41FA5}">
                      <a16:colId xmlns:a16="http://schemas.microsoft.com/office/drawing/2014/main" val="3998407886"/>
                    </a:ext>
                  </a:extLst>
                </a:gridCol>
                <a:gridCol w="1627192">
                  <a:extLst>
                    <a:ext uri="{9D8B030D-6E8A-4147-A177-3AD203B41FA5}">
                      <a16:colId xmlns:a16="http://schemas.microsoft.com/office/drawing/2014/main" val="2742836789"/>
                    </a:ext>
                  </a:extLst>
                </a:gridCol>
              </a:tblGrid>
              <a:tr h="30084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+mn-lt"/>
                        </a:rPr>
                        <a:t> </a:t>
                      </a:r>
                      <a:endParaRPr lang="en-US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  <a:latin typeface="+mn-lt"/>
                        </a:rPr>
                        <a:t>2022-23 </a:t>
                      </a:r>
                      <a:r>
                        <a:rPr lang="en-US" sz="1100" dirty="0">
                          <a:effectLst/>
                          <a:latin typeface="+mn-lt"/>
                        </a:rPr>
                        <a:t>Premium</a:t>
                      </a:r>
                      <a:endParaRPr lang="en-US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  <a:latin typeface="+mn-lt"/>
                        </a:rPr>
                        <a:t>2023-24 </a:t>
                      </a:r>
                      <a:r>
                        <a:rPr lang="en-US" sz="1100" dirty="0">
                          <a:effectLst/>
                          <a:latin typeface="+mn-lt"/>
                        </a:rPr>
                        <a:t>Premium</a:t>
                      </a:r>
                      <a:endParaRPr lang="en-US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+mn-lt"/>
                        </a:rPr>
                        <a:t>Employee Cost</a:t>
                      </a:r>
                      <a:endParaRPr lang="en-US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828232574"/>
                  </a:ext>
                </a:extLst>
              </a:tr>
              <a:tr h="30084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+mn-lt"/>
                        </a:rPr>
                        <a:t>Basic Plan*</a:t>
                      </a:r>
                      <a:endParaRPr lang="en-US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+mn-lt"/>
                        </a:rPr>
                        <a:t> </a:t>
                      </a:r>
                      <a:endParaRPr lang="en-US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+mn-lt"/>
                        </a:rPr>
                        <a:t> </a:t>
                      </a:r>
                      <a:endParaRPr lang="en-US" sz="1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583986053"/>
                  </a:ext>
                </a:extLst>
              </a:tr>
              <a:tr h="30084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+mn-lt"/>
                        </a:rPr>
                        <a:t>  Employee Only</a:t>
                      </a:r>
                      <a:endParaRPr lang="en-US" sz="11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  <a:latin typeface="+mn-lt"/>
                        </a:rPr>
                        <a:t>$7.27</a:t>
                      </a:r>
                      <a:endParaRPr lang="en-US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  <a:latin typeface="+mn-lt"/>
                        </a:rPr>
                        <a:t>$7.31</a:t>
                      </a:r>
                      <a:endParaRPr lang="en-US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  <a:latin typeface="+mn-lt"/>
                        </a:rPr>
                        <a:t>$7.31</a:t>
                      </a:r>
                      <a:endParaRPr lang="en-US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592955272"/>
                  </a:ext>
                </a:extLst>
              </a:tr>
              <a:tr h="30084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+mn-lt"/>
                        </a:rPr>
                        <a:t>  </a:t>
                      </a:r>
                      <a:r>
                        <a:rPr lang="en-US" sz="1100" dirty="0" err="1">
                          <a:effectLst/>
                          <a:latin typeface="+mn-lt"/>
                        </a:rPr>
                        <a:t>Employee+Spouse</a:t>
                      </a:r>
                      <a:endParaRPr lang="en-US" sz="11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  <a:latin typeface="+mn-lt"/>
                        </a:rPr>
                        <a:t>$16.02</a:t>
                      </a:r>
                      <a:endParaRPr lang="en-US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  <a:latin typeface="+mn-lt"/>
                        </a:rPr>
                        <a:t>$16.06</a:t>
                      </a:r>
                      <a:endParaRPr lang="en-US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  <a:latin typeface="+mn-lt"/>
                        </a:rPr>
                        <a:t>$16.06</a:t>
                      </a:r>
                      <a:endParaRPr lang="en-US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642399917"/>
                  </a:ext>
                </a:extLst>
              </a:tr>
              <a:tr h="30084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+mn-lt"/>
                        </a:rPr>
                        <a:t>  </a:t>
                      </a:r>
                      <a:r>
                        <a:rPr lang="en-US" sz="1100" dirty="0" err="1">
                          <a:effectLst/>
                          <a:latin typeface="+mn-lt"/>
                        </a:rPr>
                        <a:t>Employee+Child</a:t>
                      </a:r>
                      <a:r>
                        <a:rPr lang="en-US" sz="1100" dirty="0">
                          <a:effectLst/>
                          <a:latin typeface="+mn-lt"/>
                        </a:rPr>
                        <a:t>(ren)</a:t>
                      </a:r>
                      <a:endParaRPr lang="en-US" sz="11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  <a:latin typeface="+mn-lt"/>
                        </a:rPr>
                        <a:t>$14.13</a:t>
                      </a:r>
                      <a:endParaRPr lang="en-US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  <a:latin typeface="+mn-lt"/>
                        </a:rPr>
                        <a:t>$14.17</a:t>
                      </a:r>
                      <a:endParaRPr lang="en-US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  <a:latin typeface="+mn-lt"/>
                        </a:rPr>
                        <a:t>$14.17</a:t>
                      </a:r>
                      <a:endParaRPr lang="en-US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695987404"/>
                  </a:ext>
                </a:extLst>
              </a:tr>
              <a:tr h="30084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+mn-lt"/>
                        </a:rPr>
                        <a:t>  </a:t>
                      </a:r>
                      <a:r>
                        <a:rPr lang="en-US" sz="1100" dirty="0" err="1">
                          <a:effectLst/>
                          <a:latin typeface="+mn-lt"/>
                        </a:rPr>
                        <a:t>Employee+Family</a:t>
                      </a:r>
                      <a:endParaRPr lang="en-US" sz="11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  <a:latin typeface="+mn-lt"/>
                        </a:rPr>
                        <a:t>$22.77</a:t>
                      </a:r>
                      <a:endParaRPr lang="en-US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  <a:latin typeface="+mn-lt"/>
                        </a:rPr>
                        <a:t>$22.81</a:t>
                      </a:r>
                      <a:endParaRPr lang="en-US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  <a:latin typeface="+mn-lt"/>
                        </a:rPr>
                        <a:t>$22.81</a:t>
                      </a:r>
                      <a:endParaRPr lang="en-US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666428253"/>
                  </a:ext>
                </a:extLst>
              </a:tr>
              <a:tr h="30084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+mn-lt"/>
                        </a:rPr>
                        <a:t>Buy-Up Plan*</a:t>
                      </a:r>
                      <a:endParaRPr lang="en-US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+mn-lt"/>
                        </a:rPr>
                        <a:t> </a:t>
                      </a:r>
                      <a:endParaRPr lang="en-US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+mn-lt"/>
                        </a:rPr>
                        <a:t> </a:t>
                      </a:r>
                      <a:endParaRPr lang="en-US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+mn-lt"/>
                        </a:rPr>
                        <a:t> </a:t>
                      </a:r>
                      <a:endParaRPr lang="en-US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865504094"/>
                  </a:ext>
                </a:extLst>
              </a:tr>
              <a:tr h="30084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+mn-lt"/>
                        </a:rPr>
                        <a:t>  Employee Only</a:t>
                      </a:r>
                      <a:endParaRPr lang="en-US" sz="11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  <a:latin typeface="+mn-lt"/>
                        </a:rPr>
                        <a:t>$10.45</a:t>
                      </a:r>
                      <a:endParaRPr lang="en-US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  <a:latin typeface="+mn-lt"/>
                        </a:rPr>
                        <a:t>$10.51</a:t>
                      </a:r>
                      <a:endParaRPr lang="en-US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  <a:latin typeface="+mn-lt"/>
                        </a:rPr>
                        <a:t>$10.51</a:t>
                      </a:r>
                      <a:endParaRPr lang="en-US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3715891"/>
                  </a:ext>
                </a:extLst>
              </a:tr>
              <a:tr h="30084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+mn-lt"/>
                        </a:rPr>
                        <a:t>  </a:t>
                      </a:r>
                      <a:r>
                        <a:rPr lang="en-US" sz="1100" dirty="0" err="1">
                          <a:effectLst/>
                          <a:latin typeface="+mn-lt"/>
                        </a:rPr>
                        <a:t>Employee+Spouse</a:t>
                      </a:r>
                      <a:endParaRPr lang="en-US" sz="11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  <a:latin typeface="+mn-lt"/>
                        </a:rPr>
                        <a:t>$23.45</a:t>
                      </a:r>
                      <a:endParaRPr lang="en-US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  <a:latin typeface="+mn-lt"/>
                        </a:rPr>
                        <a:t>$23.51</a:t>
                      </a:r>
                      <a:endParaRPr lang="en-US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  <a:latin typeface="+mn-lt"/>
                        </a:rPr>
                        <a:t>$23.51</a:t>
                      </a:r>
                      <a:endParaRPr lang="en-US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587146619"/>
                  </a:ext>
                </a:extLst>
              </a:tr>
              <a:tr h="30084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+mn-lt"/>
                        </a:rPr>
                        <a:t>  </a:t>
                      </a:r>
                      <a:r>
                        <a:rPr lang="en-US" sz="1100" dirty="0" err="1">
                          <a:effectLst/>
                          <a:latin typeface="+mn-lt"/>
                        </a:rPr>
                        <a:t>Employee+Child</a:t>
                      </a:r>
                      <a:r>
                        <a:rPr lang="en-US" sz="1100" dirty="0">
                          <a:effectLst/>
                          <a:latin typeface="+mn-lt"/>
                        </a:rPr>
                        <a:t>(ren)</a:t>
                      </a:r>
                      <a:endParaRPr lang="en-US" sz="11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  <a:latin typeface="+mn-lt"/>
                        </a:rPr>
                        <a:t>$21.73</a:t>
                      </a:r>
                      <a:endParaRPr lang="en-US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  <a:latin typeface="+mn-lt"/>
                        </a:rPr>
                        <a:t>$21.79</a:t>
                      </a:r>
                      <a:endParaRPr lang="en-US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  <a:latin typeface="+mn-lt"/>
                        </a:rPr>
                        <a:t>$21.79</a:t>
                      </a:r>
                      <a:endParaRPr lang="en-US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68619859"/>
                  </a:ext>
                </a:extLst>
              </a:tr>
              <a:tr h="30084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+mn-lt"/>
                        </a:rPr>
                        <a:t>  </a:t>
                      </a:r>
                      <a:r>
                        <a:rPr lang="en-US" sz="1100" dirty="0" err="1">
                          <a:effectLst/>
                          <a:latin typeface="+mn-lt"/>
                        </a:rPr>
                        <a:t>Employee+Family</a:t>
                      </a:r>
                      <a:endParaRPr lang="en-US" sz="11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  <a:latin typeface="+mn-lt"/>
                        </a:rPr>
                        <a:t>$35.33</a:t>
                      </a:r>
                      <a:endParaRPr lang="en-US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  <a:latin typeface="+mn-lt"/>
                        </a:rPr>
                        <a:t>$35.39</a:t>
                      </a:r>
                      <a:endParaRPr lang="en-US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  <a:latin typeface="+mn-lt"/>
                        </a:rPr>
                        <a:t>$35.39</a:t>
                      </a:r>
                      <a:endParaRPr lang="en-US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184776547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03C6E377-37E4-4C08-9C46-C660A197D0FF}"/>
              </a:ext>
            </a:extLst>
          </p:cNvPr>
          <p:cNvSpPr txBox="1"/>
          <p:nvPr/>
        </p:nvSpPr>
        <p:spPr>
          <a:xfrm>
            <a:off x="179070" y="6463898"/>
            <a:ext cx="944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*Basic Plan = Dependents to Age 19 / Buy-Up Plan = Dependents to Age 26</a:t>
            </a:r>
          </a:p>
        </p:txBody>
      </p:sp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16132" y="60389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238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08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15CCA3-67CF-4E3F-A5DE-8CCBF152F48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Employee Assistance Program (EAP)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4671134-2DBA-4F3E-91D8-67EF150EDFC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08788" y="596587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812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0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19CD7-1638-4A66-9B3E-9F45A6D407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SupportLinc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88B6A1-BF2B-41BF-8FAF-4699230889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6 Free Visits per “Issue” per Year</a:t>
            </a:r>
          </a:p>
          <a:p>
            <a:r>
              <a:rPr lang="en-US" dirty="0"/>
              <a:t>Family Assist</a:t>
            </a:r>
          </a:p>
          <a:p>
            <a:r>
              <a:rPr lang="en-US" dirty="0"/>
              <a:t>Legal Assist</a:t>
            </a:r>
          </a:p>
          <a:p>
            <a:r>
              <a:rPr lang="en-US" dirty="0"/>
              <a:t>Safe Ride</a:t>
            </a:r>
          </a:p>
          <a:p>
            <a:r>
              <a:rPr lang="en-US" dirty="0"/>
              <a:t>Website:  </a:t>
            </a:r>
            <a:r>
              <a:rPr lang="en-US" dirty="0">
                <a:hlinkClick r:id="rId4"/>
              </a:rPr>
              <a:t>www.supportlinc.com</a:t>
            </a:r>
            <a:endParaRPr lang="en-US" dirty="0"/>
          </a:p>
          <a:p>
            <a:pPr lvl="1"/>
            <a:r>
              <a:rPr lang="en-US" dirty="0"/>
              <a:t>User Name – </a:t>
            </a:r>
            <a:r>
              <a:rPr lang="en-US" dirty="0" err="1"/>
              <a:t>azmt</a:t>
            </a:r>
            <a:endParaRPr lang="en-US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66584" y="593618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882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70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15CCA3-67CF-4E3F-A5DE-8CCBF152F48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Telemedicine              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4671134-2DBA-4F3E-91D8-67EF150EDFC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36923" y="59377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206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E0C4E4-0DF4-4586-AA11-4C55AC3288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Teladoc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61ED0D-C7B0-42E0-BFBF-1209AC1F4C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2336872"/>
            <a:ext cx="9613861" cy="3856109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Telemedicine (phone or video) 24/7/365</a:t>
            </a:r>
          </a:p>
          <a:p>
            <a:r>
              <a:rPr lang="en-US" dirty="0"/>
              <a:t>Able to prescribe medications</a:t>
            </a:r>
          </a:p>
          <a:p>
            <a:r>
              <a:rPr lang="en-US" dirty="0" smtClean="0"/>
              <a:t>General Medicine Consultation Fee</a:t>
            </a:r>
          </a:p>
          <a:p>
            <a:pPr lvl="1"/>
            <a:r>
              <a:rPr lang="en-US" dirty="0" smtClean="0"/>
              <a:t>$25 Co-Pay PPO and PPO Buy-Up Plans (Applies to Deductible)</a:t>
            </a:r>
          </a:p>
          <a:p>
            <a:pPr lvl="1"/>
            <a:r>
              <a:rPr lang="en-US" dirty="0" smtClean="0"/>
              <a:t>$55 Consultation Fee HDHP (Applies to Deductible and Max Out-of-Pocket)$50</a:t>
            </a:r>
            <a:endParaRPr lang="en-US" b="1" dirty="0" smtClean="0"/>
          </a:p>
          <a:p>
            <a:r>
              <a:rPr lang="en-US" dirty="0" smtClean="0"/>
              <a:t>Dermatology</a:t>
            </a:r>
          </a:p>
          <a:p>
            <a:pPr lvl="2"/>
            <a:r>
              <a:rPr lang="en-US" dirty="0"/>
              <a:t>Send up to 5 photos of areas of concern</a:t>
            </a:r>
          </a:p>
          <a:p>
            <a:pPr lvl="2"/>
            <a:r>
              <a:rPr lang="en-US" dirty="0"/>
              <a:t>Response within 48 hours</a:t>
            </a:r>
          </a:p>
          <a:p>
            <a:pPr lvl="2"/>
            <a:r>
              <a:rPr lang="en-US" dirty="0"/>
              <a:t>$85 Consultation </a:t>
            </a:r>
            <a:r>
              <a:rPr lang="en-US" dirty="0" smtClean="0"/>
              <a:t>Fee</a:t>
            </a:r>
          </a:p>
          <a:p>
            <a:r>
              <a:rPr lang="en-US" dirty="0" smtClean="0"/>
              <a:t>Nutritional Coaching</a:t>
            </a:r>
            <a:endParaRPr lang="en-US" dirty="0"/>
          </a:p>
          <a:p>
            <a:pPr lvl="2"/>
            <a:r>
              <a:rPr lang="en-US" dirty="0"/>
              <a:t>Registered Dieticians</a:t>
            </a:r>
          </a:p>
          <a:p>
            <a:pPr lvl="2"/>
            <a:r>
              <a:rPr lang="en-US" dirty="0"/>
              <a:t>Weight Management, Diabetes, High Blood Pressure, Prenatal Dieting, Etc.</a:t>
            </a:r>
          </a:p>
          <a:p>
            <a:pPr lvl="2"/>
            <a:r>
              <a:rPr lang="en-US" dirty="0"/>
              <a:t>$59 Consultation Fee</a:t>
            </a:r>
          </a:p>
          <a:p>
            <a:pPr lvl="1"/>
            <a:endParaRPr lang="en-US" dirty="0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79126" y="60080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158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62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22EB2E-0669-4F0D-8E13-6F767FEEAAB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2023-24 </a:t>
            </a:r>
            <a:r>
              <a:rPr lang="en-US" dirty="0"/>
              <a:t>Life Insurance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C68AB41-CD37-462D-ADE3-E94D8421952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93193" y="60362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63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2023-24 </a:t>
            </a:r>
            <a:r>
              <a:rPr lang="en-US" dirty="0"/>
              <a:t>Open Enrollment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Benefits Effective July 01, </a:t>
            </a:r>
            <a:r>
              <a:rPr lang="en-US" dirty="0" smtClean="0"/>
              <a:t>2023</a:t>
            </a:r>
            <a:endParaRPr lang="en-US" dirty="0"/>
          </a:p>
          <a:p>
            <a:r>
              <a:rPr lang="en-US" dirty="0"/>
              <a:t>Open Enrollment</a:t>
            </a:r>
          </a:p>
          <a:p>
            <a:pPr lvl="1"/>
            <a:r>
              <a:rPr lang="en-US" dirty="0" smtClean="0"/>
              <a:t>April 19 through </a:t>
            </a:r>
            <a:r>
              <a:rPr lang="en-US" dirty="0"/>
              <a:t>May </a:t>
            </a:r>
            <a:r>
              <a:rPr lang="en-US" dirty="0" smtClean="0"/>
              <a:t>03, 2023</a:t>
            </a:r>
            <a:endParaRPr lang="en-US" dirty="0"/>
          </a:p>
          <a:p>
            <a:pPr lvl="1"/>
            <a:r>
              <a:rPr lang="en-US" dirty="0"/>
              <a:t>Add, change or delete current elections (including changing plans, adding or dropping dependents, etc.)</a:t>
            </a:r>
          </a:p>
          <a:p>
            <a:pPr lvl="1"/>
            <a:r>
              <a:rPr lang="en-US" dirty="0"/>
              <a:t>Annual election unless Qualified Family Status change during plan year</a:t>
            </a:r>
          </a:p>
          <a:p>
            <a:pPr lvl="2"/>
            <a:r>
              <a:rPr lang="en-US" dirty="0"/>
              <a:t>Changes to eligibility must be made within 31 days of the event; if not, must wait until the next annual open enrollment period</a:t>
            </a: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052517" y="593618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0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15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1E4D02-7C27-4AE8-B62E-5FD4BB71DB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2023-24 Plan Changes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92FB10-A953-4FCF-971E-1D99FAA810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No Plan or Premium Changes</a:t>
            </a:r>
            <a:endParaRPr lang="en-US" dirty="0"/>
          </a:p>
          <a:p>
            <a:r>
              <a:rPr lang="en-US" dirty="0" smtClean="0"/>
              <a:t>Update </a:t>
            </a:r>
            <a:r>
              <a:rPr lang="en-US" dirty="0"/>
              <a:t>your Beneficiary</a:t>
            </a: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77600" y="593618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781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7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65FF25-BDFC-44CF-BC7E-F3F8E7ECDAA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2023-24 </a:t>
            </a:r>
            <a:r>
              <a:rPr lang="en-US" dirty="0"/>
              <a:t>Wellness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BC0F0C8-8BBA-4EA1-9DD0-0A1909B1462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36923" y="599400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372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15A93-89A5-41D6-B325-D2E0957752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AzMT L.I.V.E.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B28D68-DF73-457D-BE81-77C5A80B81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Still to come 2022-23</a:t>
            </a:r>
          </a:p>
          <a:p>
            <a:pPr lvl="1"/>
            <a:r>
              <a:rPr lang="en-US" dirty="0"/>
              <a:t>Skin Cancer Screenings (May)</a:t>
            </a:r>
          </a:p>
          <a:p>
            <a:pPr lvl="1"/>
            <a:r>
              <a:rPr lang="en-US" dirty="0"/>
              <a:t>Happy Feet </a:t>
            </a:r>
            <a:r>
              <a:rPr lang="en-US" dirty="0" err="1"/>
              <a:t>MoveSpring</a:t>
            </a:r>
            <a:r>
              <a:rPr lang="en-US" dirty="0"/>
              <a:t> Step Challenge (May)</a:t>
            </a:r>
          </a:p>
          <a:p>
            <a:pPr lvl="1"/>
            <a:r>
              <a:rPr lang="en-US" dirty="0"/>
              <a:t>Wellness Seminar (June)</a:t>
            </a:r>
          </a:p>
          <a:p>
            <a:r>
              <a:rPr lang="en-US" dirty="0"/>
              <a:t>Going away in 2023-24</a:t>
            </a:r>
          </a:p>
          <a:p>
            <a:pPr lvl="1"/>
            <a:r>
              <a:rPr lang="en-US" dirty="0" err="1"/>
              <a:t>Omada</a:t>
            </a:r>
            <a:endParaRPr lang="en-US" dirty="0"/>
          </a:p>
          <a:p>
            <a:pPr lvl="1"/>
            <a:r>
              <a:rPr lang="en-US" dirty="0" err="1"/>
              <a:t>Livongo</a:t>
            </a:r>
            <a:endParaRPr lang="en-US" dirty="0"/>
          </a:p>
          <a:p>
            <a:pPr lvl="1"/>
            <a:r>
              <a:rPr lang="en-US" dirty="0" err="1"/>
              <a:t>MoveSpring</a:t>
            </a:r>
            <a:endParaRPr lang="en-US" dirty="0"/>
          </a:p>
          <a:p>
            <a:r>
              <a:rPr lang="en-US" dirty="0"/>
              <a:t>New in 2023-24</a:t>
            </a:r>
          </a:p>
          <a:p>
            <a:pPr lvl="1"/>
            <a:r>
              <a:rPr lang="en-US" dirty="0"/>
              <a:t>Virgin Pulse</a:t>
            </a:r>
          </a:p>
          <a:p>
            <a:pPr lvl="2"/>
            <a:r>
              <a:rPr lang="en-US" dirty="0"/>
              <a:t>Comprehensive and interactive program</a:t>
            </a:r>
          </a:p>
          <a:p>
            <a:pPr lvl="2"/>
            <a:r>
              <a:rPr lang="en-US" dirty="0"/>
              <a:t>Engage in healthy behaviors and get rewards and incentives!</a:t>
            </a: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21329" y="60643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032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82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15A93-89A5-41D6-B325-D2E0957752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2023-2024 </a:t>
            </a:r>
            <a:r>
              <a:rPr lang="en-US" dirty="0"/>
              <a:t>Wellness Calendar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76838BE7-D029-4DBF-9F66-8B7996780D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2" y="2336873"/>
            <a:ext cx="4656788" cy="3599316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1800" i="0" u="none" strike="noStrike" dirty="0">
                <a:effectLst/>
              </a:rPr>
              <a:t>Preventive screenings and services are subject to change. Watch for emails and flyers with more details. </a:t>
            </a:r>
          </a:p>
          <a:p>
            <a:pPr marL="0" indent="0">
              <a:buNone/>
            </a:pPr>
            <a:endParaRPr lang="en-US" sz="1800" dirty="0">
              <a:effectLst/>
            </a:endParaRPr>
          </a:p>
          <a:p>
            <a:pPr marL="0" indent="0">
              <a:buNone/>
            </a:pPr>
            <a:r>
              <a:rPr lang="en-US" sz="1800" i="0" u="none" strike="noStrike" dirty="0">
                <a:effectLst/>
              </a:rPr>
              <a:t>Preventive screenings and services brought onsite through the AzMT Wellness Program are covered at 100% for eligible AzMT medical plan members.</a:t>
            </a:r>
            <a:endParaRPr lang="en-US" sz="1800" dirty="0">
              <a:effectLst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72008" y="2096061"/>
            <a:ext cx="3582069" cy="460325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76665" y="608971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276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37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15A93-89A5-41D6-B325-D2E0957752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</p:spPr>
        <p:txBody>
          <a:bodyPr>
            <a:normAutofit/>
          </a:bodyPr>
          <a:lstStyle/>
          <a:p>
            <a:r>
              <a:rPr lang="en-US" dirty="0" smtClean="0"/>
              <a:t>Virgin Pulse</a:t>
            </a:r>
            <a:endParaRPr lang="en-US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60B28D68-DF73-457D-BE81-77C5A80B81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64769" y="2336873"/>
            <a:ext cx="3733642" cy="4151850"/>
          </a:xfrm>
        </p:spPr>
        <p:txBody>
          <a:bodyPr>
            <a:normAutofit/>
          </a:bodyPr>
          <a:lstStyle/>
          <a:p>
            <a:r>
              <a:rPr lang="en-US" dirty="0" smtClean="0"/>
              <a:t>Healthy Habit Tracking</a:t>
            </a:r>
          </a:p>
          <a:p>
            <a:r>
              <a:rPr lang="en-US" dirty="0" smtClean="0"/>
              <a:t>Daily Cards</a:t>
            </a:r>
          </a:p>
          <a:p>
            <a:r>
              <a:rPr lang="en-US" dirty="0" smtClean="0"/>
              <a:t>Health </a:t>
            </a:r>
            <a:r>
              <a:rPr lang="en-US" dirty="0"/>
              <a:t>Guides</a:t>
            </a:r>
          </a:p>
          <a:p>
            <a:r>
              <a:rPr lang="en-US" dirty="0"/>
              <a:t>Health Journeys</a:t>
            </a:r>
          </a:p>
          <a:p>
            <a:r>
              <a:rPr lang="en-US" dirty="0" smtClean="0"/>
              <a:t>Personal challenges</a:t>
            </a:r>
          </a:p>
          <a:p>
            <a:r>
              <a:rPr lang="en-US" dirty="0" smtClean="0"/>
              <a:t>Team Challenges</a:t>
            </a:r>
          </a:p>
          <a:p>
            <a:r>
              <a:rPr lang="en-US" dirty="0" smtClean="0"/>
              <a:t>REWARDS!</a:t>
            </a:r>
          </a:p>
          <a:p>
            <a:pPr lvl="2"/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1717" y="2105158"/>
            <a:ext cx="8043052" cy="4615280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88811" y="61108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144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2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</p:spPr>
        <p:txBody>
          <a:bodyPr>
            <a:normAutofit/>
          </a:bodyPr>
          <a:lstStyle/>
          <a:p>
            <a:r>
              <a:rPr lang="en-US" dirty="0"/>
              <a:t>Stay Informed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0322" y="2336873"/>
            <a:ext cx="5415678" cy="359931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400" dirty="0"/>
              <a:t>Opt-in to receive text message notifications!</a:t>
            </a:r>
            <a:endParaRPr lang="en-US" sz="4400" b="1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A6F84E4-1C6C-4AB4-BABB-B3BCB66D01B1}"/>
              </a:ext>
            </a:extLst>
          </p:cNvPr>
          <p:cNvGrpSpPr/>
          <p:nvPr/>
        </p:nvGrpSpPr>
        <p:grpSpPr>
          <a:xfrm>
            <a:off x="5487251" y="1834166"/>
            <a:ext cx="4868760" cy="4851860"/>
            <a:chOff x="5742607" y="2336800"/>
            <a:chExt cx="3463261" cy="3598863"/>
          </a:xfrm>
        </p:grpSpPr>
        <p:pic>
          <p:nvPicPr>
            <p:cNvPr id="6" name="Picture 5" descr="Graphical user interface, application, chat or text message&#10;&#10;Description automatically generated">
              <a:extLst>
                <a:ext uri="{FF2B5EF4-FFF2-40B4-BE49-F238E27FC236}">
                  <a16:creationId xmlns:a16="http://schemas.microsoft.com/office/drawing/2014/main" id="{D9EC923F-A518-40CB-9556-1224458CB0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68" r="-2" b="-2"/>
            <a:stretch/>
          </p:blipFill>
          <p:spPr>
            <a:xfrm>
              <a:off x="5742607" y="2336800"/>
              <a:ext cx="3463261" cy="3598863"/>
            </a:xfrm>
            <a:prstGeom prst="rect">
              <a:avLst/>
            </a:prstGeom>
            <a:ln>
              <a:noFill/>
            </a:ln>
            <a:effectLst>
              <a:outerShdw blurRad="76200" dist="63500" dir="5040000" algn="tl" rotWithShape="0">
                <a:srgbClr val="000000">
                  <a:alpha val="41000"/>
                </a:srgbClr>
              </a:outerShdw>
            </a:effectLst>
          </p:spPr>
        </p:pic>
        <p:pic>
          <p:nvPicPr>
            <p:cNvPr id="7" name="Picture 6" descr="Graphical user interface, application, chat or text message&#10;&#10;Description automatically generated">
              <a:extLst>
                <a:ext uri="{FF2B5EF4-FFF2-40B4-BE49-F238E27FC236}">
                  <a16:creationId xmlns:a16="http://schemas.microsoft.com/office/drawing/2014/main" id="{BDB58B50-9B76-4F9C-B48D-9A25A4E6FF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762" t="32553" r="15199" b="43335"/>
            <a:stretch/>
          </p:blipFill>
          <p:spPr>
            <a:xfrm>
              <a:off x="6858000" y="3508310"/>
              <a:ext cx="1800808" cy="867748"/>
            </a:xfrm>
            <a:prstGeom prst="rect">
              <a:avLst/>
            </a:prstGeom>
            <a:ln>
              <a:noFill/>
            </a:ln>
            <a:effectLst>
              <a:outerShdw blurRad="76200" dist="63500" dir="5040000" algn="tl" rotWithShape="0">
                <a:srgbClr val="000000">
                  <a:alpha val="41000"/>
                </a:srgbClr>
              </a:outerShdw>
            </a:effectLst>
          </p:spPr>
        </p:pic>
      </p:grp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49465" y="60574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455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0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What’s Next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No Action Required UNLESS…</a:t>
            </a:r>
          </a:p>
          <a:p>
            <a:pPr lvl="1"/>
            <a:r>
              <a:rPr lang="en-US" dirty="0"/>
              <a:t>You wish to make changes to current elections</a:t>
            </a:r>
          </a:p>
          <a:p>
            <a:r>
              <a:rPr lang="en-US" dirty="0" smtClean="0"/>
              <a:t>New ID Cards</a:t>
            </a:r>
            <a:endParaRPr lang="en-US" dirty="0"/>
          </a:p>
          <a:p>
            <a:r>
              <a:rPr lang="en-US" dirty="0" smtClean="0"/>
              <a:t>Summary Plan Documents (SPDs) and Summaries </a:t>
            </a:r>
            <a:r>
              <a:rPr lang="en-US" dirty="0"/>
              <a:t>of Benefits &amp; Coverage (SBCs) – Will be Mailed</a:t>
            </a:r>
          </a:p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b="1" dirty="0"/>
              <a:t>ALL CHANGES NEED TO BE SUBMITTED TO HUMAN RESOURCES BY 5:00PM ON MAY </a:t>
            </a:r>
            <a:r>
              <a:rPr lang="en-US" b="1" dirty="0" smtClean="0"/>
              <a:t>03, 2023</a:t>
            </a:r>
            <a:endParaRPr lang="en-US" b="1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35397" y="593618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243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75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202704" y="2641600"/>
            <a:ext cx="5453435" cy="3598863"/>
          </a:xfr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5059" y="59356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867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2023-24 Benefit </a:t>
            </a:r>
            <a:r>
              <a:rPr lang="en-US" dirty="0"/>
              <a:t>Changes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680320" y="2511439"/>
            <a:ext cx="9613861" cy="39000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Increase HDHP Deductible and Maximum Out-of-Pocket from $2,900/$5,800 to $3,000/$6,000</a:t>
            </a:r>
          </a:p>
          <a:p>
            <a:r>
              <a:rPr lang="en-US" dirty="0"/>
              <a:t>Add Coverage for Updated Preventive Guidelines</a:t>
            </a:r>
          </a:p>
          <a:p>
            <a:r>
              <a:rPr lang="en-US" dirty="0"/>
              <a:t>Cover COVID Testing In-Network ONLY (Subject to applicable co-pay)</a:t>
            </a:r>
          </a:p>
          <a:p>
            <a:r>
              <a:rPr lang="en-US" dirty="0"/>
              <a:t>Reduce </a:t>
            </a:r>
            <a:r>
              <a:rPr lang="en-US" dirty="0" err="1"/>
              <a:t>Teladoc</a:t>
            </a:r>
            <a:r>
              <a:rPr lang="en-US" dirty="0"/>
              <a:t> Consultation Fees:</a:t>
            </a:r>
          </a:p>
          <a:p>
            <a:pPr lvl="1"/>
            <a:r>
              <a:rPr lang="en-US" dirty="0"/>
              <a:t>PPO/PPO Buy-Up - $25</a:t>
            </a:r>
          </a:p>
          <a:p>
            <a:pPr lvl="1"/>
            <a:r>
              <a:rPr lang="en-US" dirty="0"/>
              <a:t>HDHP - $55</a:t>
            </a:r>
          </a:p>
          <a:p>
            <a:r>
              <a:rPr lang="en-US" dirty="0"/>
              <a:t>Add Virgin Pulse to Wellness</a:t>
            </a:r>
          </a:p>
          <a:p>
            <a:pPr marL="914400" lvl="2" indent="0">
              <a:buFont typeface="Arial" panose="020B0604020202020204" pitchFamily="34" charset="0"/>
              <a:buNone/>
            </a:pPr>
            <a:endParaRPr lang="en-US" dirty="0" smtClean="0"/>
          </a:p>
          <a:p>
            <a:pPr lvl="1"/>
            <a:endParaRPr lang="en-US" dirty="0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08788" y="599400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672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80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9A3F61-7F13-44F9-AEA3-434D6B7853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Quick Plan Review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D1C382-B40C-4E97-812F-020E06F3E7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Town of Wickenburg offers 3 Medical/Rx plans for you to choose from!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High Deductible Health Plan (HDHP)</a:t>
            </a:r>
          </a:p>
          <a:p>
            <a:pPr lvl="1"/>
            <a:r>
              <a:rPr lang="en-US" dirty="0" smtClean="0"/>
              <a:t>$3,000/$6,000 </a:t>
            </a:r>
            <a:r>
              <a:rPr lang="en-US" dirty="0"/>
              <a:t>Deductible/Max Out-of-Pocket (In-Network)</a:t>
            </a:r>
          </a:p>
          <a:p>
            <a:pPr lvl="2"/>
            <a:r>
              <a:rPr lang="en-US" dirty="0"/>
              <a:t>Includes Prescriptions</a:t>
            </a:r>
          </a:p>
          <a:p>
            <a:pPr lvl="1"/>
            <a:r>
              <a:rPr lang="en-US" dirty="0"/>
              <a:t>Once Deductible Met – Eligible Expenses Paid at 100%</a:t>
            </a:r>
          </a:p>
          <a:p>
            <a:pPr lvl="1"/>
            <a:r>
              <a:rPr lang="en-US" dirty="0"/>
              <a:t>Preventive Care Provided With No Member Cost Share</a:t>
            </a:r>
          </a:p>
          <a:p>
            <a:pPr lvl="1"/>
            <a:r>
              <a:rPr lang="en-US" dirty="0"/>
              <a:t>You MUST elect the HDHP to be eligible for the Health Savings Account (HSA)</a:t>
            </a: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49465" y="593618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112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7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9A3F61-7F13-44F9-AEA3-434D6B7853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Quick Plan Review (continued)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D1C382-B40C-4E97-812F-020E06F3E7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Preferred Provider Option (PPO)</a:t>
            </a:r>
          </a:p>
          <a:p>
            <a:pPr lvl="1"/>
            <a:r>
              <a:rPr lang="en-US" dirty="0"/>
              <a:t>$750/$1,500 Deductible (In-Network)</a:t>
            </a:r>
          </a:p>
          <a:p>
            <a:pPr lvl="1"/>
            <a:r>
              <a:rPr lang="en-US" dirty="0"/>
              <a:t>$3,500/$7,000 Maximum Out-of-Pocket (In-Network)</a:t>
            </a:r>
          </a:p>
          <a:p>
            <a:pPr lvl="2"/>
            <a:r>
              <a:rPr lang="en-US" dirty="0"/>
              <a:t>Excludes Prescriptions – Separate Maximum of $3,600/$7,200</a:t>
            </a:r>
          </a:p>
          <a:p>
            <a:pPr lvl="1"/>
            <a:r>
              <a:rPr lang="en-US" dirty="0"/>
              <a:t>Office Visit Co-Pays</a:t>
            </a:r>
          </a:p>
          <a:p>
            <a:pPr lvl="2"/>
            <a:r>
              <a:rPr lang="en-US" dirty="0"/>
              <a:t>$25 Primary Care Providers</a:t>
            </a:r>
          </a:p>
          <a:p>
            <a:pPr lvl="2"/>
            <a:r>
              <a:rPr lang="en-US" dirty="0"/>
              <a:t>$45 Specialist</a:t>
            </a:r>
          </a:p>
          <a:p>
            <a:pPr lvl="1"/>
            <a:r>
              <a:rPr lang="en-US" dirty="0"/>
              <a:t>Coinsurance</a:t>
            </a:r>
          </a:p>
          <a:p>
            <a:pPr lvl="2"/>
            <a:r>
              <a:rPr lang="en-US" dirty="0"/>
              <a:t>20%</a:t>
            </a:r>
          </a:p>
          <a:p>
            <a:pPr lvl="1"/>
            <a:r>
              <a:rPr lang="en-US" dirty="0"/>
              <a:t>Preventive Care Provided With No Member Cost Share</a:t>
            </a: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79126" y="593618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221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07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9A3F61-7F13-44F9-AEA3-434D6B7853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Quick Plan Review (continued)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D1C382-B40C-4E97-812F-020E06F3E7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Preferred Provider Option Buy-Up (PPO Buy-Up)</a:t>
            </a:r>
          </a:p>
          <a:p>
            <a:pPr lvl="1"/>
            <a:r>
              <a:rPr lang="en-US" dirty="0"/>
              <a:t>$250/$500 Deductible (In-Network)</a:t>
            </a:r>
          </a:p>
          <a:p>
            <a:pPr lvl="1"/>
            <a:r>
              <a:rPr lang="en-US" dirty="0"/>
              <a:t>$3,000/$6,000 Maximum Out-of-Pocket (In-Network)</a:t>
            </a:r>
          </a:p>
          <a:p>
            <a:pPr lvl="2"/>
            <a:r>
              <a:rPr lang="en-US" dirty="0"/>
              <a:t>Excludes Prescriptions – Separate Maximum of $4,100/$8,200</a:t>
            </a:r>
          </a:p>
          <a:p>
            <a:pPr lvl="1"/>
            <a:r>
              <a:rPr lang="en-US" dirty="0"/>
              <a:t>Office Visit Co-Pays</a:t>
            </a:r>
          </a:p>
          <a:p>
            <a:pPr lvl="2"/>
            <a:r>
              <a:rPr lang="en-US" dirty="0"/>
              <a:t>$25 Primary Care Providers</a:t>
            </a:r>
          </a:p>
          <a:p>
            <a:pPr lvl="2"/>
            <a:r>
              <a:rPr lang="en-US" dirty="0"/>
              <a:t>$45 Specialist</a:t>
            </a:r>
          </a:p>
          <a:p>
            <a:pPr lvl="1"/>
            <a:r>
              <a:rPr lang="en-US" dirty="0"/>
              <a:t>Coinsurance</a:t>
            </a:r>
          </a:p>
          <a:p>
            <a:pPr lvl="2"/>
            <a:r>
              <a:rPr lang="en-US" dirty="0"/>
              <a:t>20%</a:t>
            </a:r>
          </a:p>
          <a:p>
            <a:pPr lvl="1"/>
            <a:r>
              <a:rPr lang="en-US" dirty="0"/>
              <a:t>Preventive Care Provided With No Member Cost Share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8FFCD6D-4D99-4643-B16D-8B1385753156}"/>
              </a:ext>
            </a:extLst>
          </p:cNvPr>
          <p:cNvSpPr txBox="1"/>
          <p:nvPr/>
        </p:nvSpPr>
        <p:spPr>
          <a:xfrm>
            <a:off x="191589" y="6252754"/>
            <a:ext cx="9204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Refer to the Medical Plan Comparison on Pages 14-16 of the Open Enrollment Guide!</a:t>
            </a:r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21329" y="594795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29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70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9A3F61-7F13-44F9-AEA3-434D6B785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</p:spPr>
        <p:txBody>
          <a:bodyPr>
            <a:normAutofit/>
          </a:bodyPr>
          <a:lstStyle/>
          <a:p>
            <a:r>
              <a:rPr lang="en-US"/>
              <a:t>Quick Plan Review (continued)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D1C382-B40C-4E97-812F-020E06F3E7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2" y="2336873"/>
            <a:ext cx="3489341" cy="3599316"/>
          </a:xfrm>
        </p:spPr>
        <p:txBody>
          <a:bodyPr>
            <a:normAutofit/>
          </a:bodyPr>
          <a:lstStyle/>
          <a:p>
            <a:r>
              <a:rPr lang="en-US" sz="1800"/>
              <a:t>PPO and PPO Buy-Up – Prescription Co-Pays</a:t>
            </a:r>
          </a:p>
          <a:p>
            <a:pPr marL="457200" lvl="1" indent="0">
              <a:buNone/>
            </a:pPr>
            <a:endParaRPr lang="en-US" sz="1800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9472BA94-EC26-4225-B017-97843D9436D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7335669"/>
              </p:ext>
            </p:extLst>
          </p:nvPr>
        </p:nvGraphicFramePr>
        <p:xfrm>
          <a:off x="3528203" y="2335984"/>
          <a:ext cx="8402129" cy="4332234"/>
        </p:xfrm>
        <a:graphic>
          <a:graphicData uri="http://schemas.openxmlformats.org/drawingml/2006/table">
            <a:tbl>
              <a:tblPr/>
              <a:tblGrid>
                <a:gridCol w="2128454">
                  <a:extLst>
                    <a:ext uri="{9D8B030D-6E8A-4147-A177-3AD203B41FA5}">
                      <a16:colId xmlns:a16="http://schemas.microsoft.com/office/drawing/2014/main" val="1672783461"/>
                    </a:ext>
                  </a:extLst>
                </a:gridCol>
                <a:gridCol w="1585970">
                  <a:extLst>
                    <a:ext uri="{9D8B030D-6E8A-4147-A177-3AD203B41FA5}">
                      <a16:colId xmlns:a16="http://schemas.microsoft.com/office/drawing/2014/main" val="3814539207"/>
                    </a:ext>
                  </a:extLst>
                </a:gridCol>
                <a:gridCol w="4687705">
                  <a:extLst>
                    <a:ext uri="{9D8B030D-6E8A-4147-A177-3AD203B41FA5}">
                      <a16:colId xmlns:a16="http://schemas.microsoft.com/office/drawing/2014/main" val="3986995535"/>
                    </a:ext>
                  </a:extLst>
                </a:gridCol>
              </a:tblGrid>
              <a:tr h="221791">
                <a:tc>
                  <a:txBody>
                    <a:bodyPr/>
                    <a:lstStyle/>
                    <a:p>
                      <a:pPr algn="just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n-US" sz="15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32" marR="8032" marT="80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PPO &amp; PPO Buy-Up</a:t>
                      </a:r>
                      <a:endParaRPr lang="en-US" sz="15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32" marR="8032" marT="80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PPO &amp; PPO Buy-Up</a:t>
                      </a:r>
                      <a:endParaRPr lang="en-US" sz="1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32" marR="8032" marT="80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1488404"/>
                  </a:ext>
                </a:extLst>
              </a:tr>
              <a:tr h="221791">
                <a:tc>
                  <a:txBody>
                    <a:bodyPr/>
                    <a:lstStyle/>
                    <a:p>
                      <a:pPr algn="just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n-US" sz="15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32" marR="8032" marT="80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Network Benefit</a:t>
                      </a:r>
                      <a:endParaRPr lang="en-US" sz="15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32" marR="8032" marT="80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Out-of-Network Benefit</a:t>
                      </a:r>
                      <a:endParaRPr lang="en-US" sz="15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32" marR="8032" marT="80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8387504"/>
                  </a:ext>
                </a:extLst>
              </a:tr>
              <a:tr h="306790">
                <a:tc gridSpan="3">
                  <a:txBody>
                    <a:bodyPr/>
                    <a:lstStyle/>
                    <a:p>
                      <a:pPr algn="l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Plan Year Out-of-Pocket Maximum</a:t>
                      </a:r>
                      <a:endParaRPr lang="en-US" sz="1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112" marR="77112" marT="38556" marB="3855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80106650"/>
                  </a:ext>
                </a:extLst>
              </a:tr>
              <a:tr h="221791">
                <a:tc>
                  <a:txBody>
                    <a:bodyPr/>
                    <a:lstStyle/>
                    <a:p>
                      <a:pPr algn="just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  Single</a:t>
                      </a:r>
                      <a:endParaRPr lang="en-US" sz="15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32" marR="8032" marT="80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  <a:lumOff val="3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$3,600 / $4,100</a:t>
                      </a:r>
                    </a:p>
                  </a:txBody>
                  <a:tcPr marL="8032" marR="8032" marT="80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  <a:lumOff val="3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$3,600 / $4,100</a:t>
                      </a:r>
                      <a:endParaRPr lang="en-US" sz="15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32" marR="8032" marT="80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76965602"/>
                  </a:ext>
                </a:extLst>
              </a:tr>
              <a:tr h="221791">
                <a:tc>
                  <a:txBody>
                    <a:bodyPr/>
                    <a:lstStyle/>
                    <a:p>
                      <a:pPr algn="just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  Family</a:t>
                      </a:r>
                      <a:endParaRPr lang="en-US" sz="15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32" marR="8032" marT="80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  <a:lumOff val="3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$7,200 / $8,200</a:t>
                      </a:r>
                      <a:endParaRPr lang="en-US" sz="15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32" marR="8032" marT="80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  <a:lumOff val="3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5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32" marR="8032" marT="80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99040590"/>
                  </a:ext>
                </a:extLst>
              </a:tr>
              <a:tr h="306790">
                <a:tc gridSpan="3">
                  <a:txBody>
                    <a:bodyPr/>
                    <a:lstStyle/>
                    <a:p>
                      <a:pPr algn="just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Retail Pharmacy: 30-Day Supply</a:t>
                      </a:r>
                      <a:endParaRPr lang="en-US" sz="1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112" marR="77112" marT="38556" marB="3855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7314010"/>
                  </a:ext>
                </a:extLst>
              </a:tr>
              <a:tr h="221791">
                <a:tc>
                  <a:txBody>
                    <a:bodyPr/>
                    <a:lstStyle/>
                    <a:p>
                      <a:pPr algn="just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Generic Drug (Tier 1)</a:t>
                      </a:r>
                      <a:endParaRPr lang="en-US" sz="15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32" marR="8032" marT="80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$15 Copay</a:t>
                      </a:r>
                      <a:endParaRPr lang="en-US" sz="15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32" marR="8032" marT="80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  <a:lumOff val="3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Member pays the network pharmacy copay plus the difference between the non-network and network pharmacy amount.</a:t>
                      </a:r>
                      <a:endParaRPr lang="en-US" sz="15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112" marR="77112" marT="38556" marB="3855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3318326"/>
                  </a:ext>
                </a:extLst>
              </a:tr>
              <a:tr h="221791">
                <a:tc>
                  <a:txBody>
                    <a:bodyPr/>
                    <a:lstStyle/>
                    <a:p>
                      <a:pPr algn="just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Preferred Drug (Tier 2)</a:t>
                      </a:r>
                      <a:endParaRPr lang="en-US" sz="15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32" marR="8032" marT="80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$35 Copay</a:t>
                      </a:r>
                      <a:endParaRPr lang="en-US" sz="15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32" marR="8032" marT="80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  <a:lumOff val="3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84275752"/>
                  </a:ext>
                </a:extLst>
              </a:tr>
              <a:tr h="221791">
                <a:tc>
                  <a:txBody>
                    <a:bodyPr/>
                    <a:lstStyle/>
                    <a:p>
                      <a:pPr algn="just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Non-Preferred Drug (Tier 3)</a:t>
                      </a:r>
                      <a:endParaRPr lang="en-US" sz="15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32" marR="8032" marT="80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$55 Copay</a:t>
                      </a:r>
                      <a:endParaRPr lang="en-US" sz="15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32" marR="8032" marT="80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  <a:lumOff val="3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27479451"/>
                  </a:ext>
                </a:extLst>
              </a:tr>
              <a:tr h="221791">
                <a:tc>
                  <a:txBody>
                    <a:bodyPr/>
                    <a:lstStyle/>
                    <a:p>
                      <a:pPr algn="just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Specialty</a:t>
                      </a:r>
                      <a:endParaRPr lang="en-US" sz="15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32" marR="8032" marT="80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20% to Max of $300</a:t>
                      </a:r>
                      <a:endParaRPr lang="en-US" sz="15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32" marR="8032" marT="80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N/A</a:t>
                      </a:r>
                      <a:endParaRPr lang="en-US" sz="15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32" marR="8032" marT="80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7510119"/>
                  </a:ext>
                </a:extLst>
              </a:tr>
              <a:tr h="306790">
                <a:tc gridSpan="3">
                  <a:txBody>
                    <a:bodyPr/>
                    <a:lstStyle/>
                    <a:p>
                      <a:pPr algn="just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Retail Pharmacy: 90-Day Supply</a:t>
                      </a:r>
                      <a:endParaRPr lang="en-US" sz="15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112" marR="77112" marT="38556" marB="3855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81991143"/>
                  </a:ext>
                </a:extLst>
              </a:tr>
              <a:tr h="221791">
                <a:tc>
                  <a:txBody>
                    <a:bodyPr/>
                    <a:lstStyle/>
                    <a:p>
                      <a:pPr algn="just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Generic Drug (Tier 1)</a:t>
                      </a:r>
                      <a:endParaRPr lang="en-US" sz="15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32" marR="8032" marT="80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$30 Copay</a:t>
                      </a:r>
                      <a:endParaRPr lang="en-US" sz="15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32" marR="8032" marT="80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  <a:lumOff val="3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Member pays the network pharmacy copay plus the difference between the non-network and network pharmacy amount.</a:t>
                      </a:r>
                      <a:endParaRPr lang="en-US" sz="15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112" marR="77112" marT="38556" marB="3855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2040416"/>
                  </a:ext>
                </a:extLst>
              </a:tr>
              <a:tr h="221791">
                <a:tc>
                  <a:txBody>
                    <a:bodyPr/>
                    <a:lstStyle/>
                    <a:p>
                      <a:pPr algn="just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Preferred Drug (Tier 2)</a:t>
                      </a:r>
                      <a:endParaRPr lang="en-US" sz="15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32" marR="8032" marT="80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$80 Copay</a:t>
                      </a:r>
                      <a:endParaRPr lang="en-US" sz="15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32" marR="8032" marT="80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  <a:lumOff val="3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1765107"/>
                  </a:ext>
                </a:extLst>
              </a:tr>
              <a:tr h="221791">
                <a:tc>
                  <a:txBody>
                    <a:bodyPr/>
                    <a:lstStyle/>
                    <a:p>
                      <a:pPr algn="just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Non-Preferred Drug (Tier 3)</a:t>
                      </a:r>
                      <a:endParaRPr lang="en-US" sz="15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32" marR="8032" marT="80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$130 Copay</a:t>
                      </a:r>
                      <a:endParaRPr lang="en-US" sz="15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32" marR="8032" marT="80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  <a:lumOff val="3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65156554"/>
                  </a:ext>
                </a:extLst>
              </a:tr>
              <a:tr h="306790">
                <a:tc gridSpan="3">
                  <a:txBody>
                    <a:bodyPr/>
                    <a:lstStyle/>
                    <a:p>
                      <a:pPr algn="just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Mail Order Pharmacy: 90-Day Supply</a:t>
                      </a:r>
                      <a:endParaRPr lang="en-US" sz="1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112" marR="77112" marT="38556" marB="3855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5860308"/>
                  </a:ext>
                </a:extLst>
              </a:tr>
              <a:tr h="221791">
                <a:tc>
                  <a:txBody>
                    <a:bodyPr/>
                    <a:lstStyle/>
                    <a:p>
                      <a:pPr algn="just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Generic Drug (Tier 1)</a:t>
                      </a:r>
                      <a:endParaRPr lang="en-US" sz="15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32" marR="8032" marT="80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$30 Copay</a:t>
                      </a:r>
                      <a:endParaRPr lang="en-US" sz="15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32" marR="8032" marT="80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N/A</a:t>
                      </a:r>
                      <a:endParaRPr lang="en-US" sz="15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32" marR="8032" marT="80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1813467"/>
                  </a:ext>
                </a:extLst>
              </a:tr>
              <a:tr h="221791">
                <a:tc>
                  <a:txBody>
                    <a:bodyPr/>
                    <a:lstStyle/>
                    <a:p>
                      <a:pPr algn="just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Preferred Drug (Tier 2)</a:t>
                      </a:r>
                      <a:endParaRPr lang="en-US" sz="15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32" marR="8032" marT="80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$80 Copay</a:t>
                      </a:r>
                      <a:endParaRPr lang="en-US" sz="15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32" marR="8032" marT="80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N/A</a:t>
                      </a:r>
                      <a:endParaRPr lang="en-US" sz="15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32" marR="8032" marT="80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0063361"/>
                  </a:ext>
                </a:extLst>
              </a:tr>
              <a:tr h="221791">
                <a:tc>
                  <a:txBody>
                    <a:bodyPr/>
                    <a:lstStyle/>
                    <a:p>
                      <a:pPr algn="just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Non-Preferred Drug (Tier 3)</a:t>
                      </a:r>
                      <a:endParaRPr lang="en-US" sz="15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32" marR="8032" marT="80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$130 Copay</a:t>
                      </a:r>
                      <a:endParaRPr lang="en-US" sz="15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32" marR="8032" marT="80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N/A</a:t>
                      </a:r>
                      <a:endParaRPr lang="en-US" sz="15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32" marR="8032" marT="80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5531201"/>
                  </a:ext>
                </a:extLst>
              </a:tr>
            </a:tbl>
          </a:graphicData>
        </a:graphic>
      </p:graphicFrame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75521" y="61340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205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95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Health Savings Account (HSA)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Only available with enrollment in the HDHP</a:t>
            </a:r>
          </a:p>
          <a:p>
            <a:r>
              <a:rPr lang="en-US" dirty="0"/>
              <a:t>Maximum Contributions</a:t>
            </a:r>
          </a:p>
          <a:p>
            <a:pPr lvl="1"/>
            <a:r>
              <a:rPr lang="en-US" dirty="0" smtClean="0"/>
              <a:t>2023 </a:t>
            </a:r>
            <a:r>
              <a:rPr lang="en-US" dirty="0"/>
              <a:t>= $</a:t>
            </a:r>
            <a:r>
              <a:rPr lang="en-US" dirty="0" smtClean="0"/>
              <a:t>3,850 </a:t>
            </a:r>
            <a:r>
              <a:rPr lang="en-US" dirty="0"/>
              <a:t>/ $</a:t>
            </a:r>
            <a:r>
              <a:rPr lang="en-US" dirty="0" smtClean="0"/>
              <a:t>7,750 </a:t>
            </a:r>
            <a:r>
              <a:rPr lang="en-US" dirty="0"/>
              <a:t>($1,000 Catch-Up 55+)</a:t>
            </a:r>
          </a:p>
          <a:p>
            <a:r>
              <a:rPr lang="en-US" dirty="0"/>
              <a:t>Funds Roll Over Year-to-Year</a:t>
            </a: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35397" y="60362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55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19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1240EE-D8DC-4C6F-982E-89B2323704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2023-24 </a:t>
            </a:r>
            <a:r>
              <a:rPr lang="en-US" dirty="0"/>
              <a:t>Medical/Rx Premiums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1F55AC-9D49-437D-B6A2-A127161492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For </a:t>
            </a:r>
            <a:r>
              <a:rPr lang="en-US" dirty="0" smtClean="0"/>
              <a:t>2023-24 AzMT adopted a nominal 3% increase</a:t>
            </a:r>
            <a:endParaRPr lang="en-US" dirty="0"/>
          </a:p>
          <a:p>
            <a:pPr lvl="1"/>
            <a:r>
              <a:rPr lang="en-US" dirty="0"/>
              <a:t>Employee premiums will </a:t>
            </a:r>
            <a:r>
              <a:rPr lang="en-US" dirty="0" smtClean="0"/>
              <a:t>experience slight increases for 2023-24</a:t>
            </a:r>
            <a:endParaRPr lang="en-US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93193" y="593618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742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0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Berlin">
  <a:themeElements>
    <a:clrScheme name="Berlin">
      <a:dk1>
        <a:sysClr val="windowText" lastClr="000000"/>
      </a:dk1>
      <a:lt1>
        <a:sysClr val="window" lastClr="FFFFFF"/>
      </a:lt1>
      <a:dk2>
        <a:srgbClr val="9D360E"/>
      </a:dk2>
      <a:lt2>
        <a:srgbClr val="E7E6E6"/>
      </a:lt2>
      <a:accent1>
        <a:srgbClr val="F09415"/>
      </a:accent1>
      <a:accent2>
        <a:srgbClr val="C1B56B"/>
      </a:accent2>
      <a:accent3>
        <a:srgbClr val="4BAF73"/>
      </a:accent3>
      <a:accent4>
        <a:srgbClr val="5AA6C0"/>
      </a:accent4>
      <a:accent5>
        <a:srgbClr val="D17DF9"/>
      </a:accent5>
      <a:accent6>
        <a:srgbClr val="FA7E5C"/>
      </a:accent6>
      <a:hlink>
        <a:srgbClr val="FFAE3E"/>
      </a:hlink>
      <a:folHlink>
        <a:srgbClr val="FCC77E"/>
      </a:folHlink>
    </a:clrScheme>
    <a:fontScheme name="Berlin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C0CBE056-4EF4-4D92-969E-947779DA7AA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TM04033917[[fn=Berlin]]</Template>
  <TotalTime>621</TotalTime>
  <Words>1248</Words>
  <Application>Microsoft Office PowerPoint</Application>
  <PresentationFormat>Widescreen</PresentationFormat>
  <Paragraphs>314</Paragraphs>
  <Slides>27</Slides>
  <Notes>1</Notes>
  <HiddenSlides>0</HiddenSlides>
  <MMClips>27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2" baseType="lpstr">
      <vt:lpstr>Arial</vt:lpstr>
      <vt:lpstr>Calibri</vt:lpstr>
      <vt:lpstr>Times New Roman</vt:lpstr>
      <vt:lpstr>Trebuchet MS</vt:lpstr>
      <vt:lpstr>Berlin</vt:lpstr>
      <vt:lpstr>WICKENBURG 2023-24 OPEN ENROLLMENT</vt:lpstr>
      <vt:lpstr>2023-24 Open Enrollment</vt:lpstr>
      <vt:lpstr>2023-24 Benefit Changes</vt:lpstr>
      <vt:lpstr>Quick Plan Review</vt:lpstr>
      <vt:lpstr>Quick Plan Review (continued)</vt:lpstr>
      <vt:lpstr>Quick Plan Review (continued)</vt:lpstr>
      <vt:lpstr>Quick Plan Review (continued)</vt:lpstr>
      <vt:lpstr>Health Savings Account (HSA)</vt:lpstr>
      <vt:lpstr>2023-24 Medical/Rx Premiums</vt:lpstr>
      <vt:lpstr>2022-23 Medical/Rx Premiums (continued)</vt:lpstr>
      <vt:lpstr>Delta Dental of AZ</vt:lpstr>
      <vt:lpstr>2023-24 Plan Changes</vt:lpstr>
      <vt:lpstr>VSP Vision Plan</vt:lpstr>
      <vt:lpstr>2023-24 Plan Changes</vt:lpstr>
      <vt:lpstr>Employee Assistance Program (EAP)</vt:lpstr>
      <vt:lpstr>SupportLinc</vt:lpstr>
      <vt:lpstr>Telemedicine               </vt:lpstr>
      <vt:lpstr>Teladoc</vt:lpstr>
      <vt:lpstr>2023-24 Life Insurance</vt:lpstr>
      <vt:lpstr>2023-24 Plan Changes</vt:lpstr>
      <vt:lpstr>2023-24 Wellness</vt:lpstr>
      <vt:lpstr>AzMT L.I.V.E.</vt:lpstr>
      <vt:lpstr>2023-2024 Wellness Calendar</vt:lpstr>
      <vt:lpstr>Virgin Pulse</vt:lpstr>
      <vt:lpstr>Stay Informed</vt:lpstr>
      <vt:lpstr>What’s Next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APACHE JUNCTION 2016-17 OPEN ENROLLMENT</dc:title>
  <dc:creator>Jaime Schulenberg</dc:creator>
  <cp:lastModifiedBy>Jaime Schulenberg</cp:lastModifiedBy>
  <cp:revision>64</cp:revision>
  <cp:lastPrinted>2021-05-07T16:11:25Z</cp:lastPrinted>
  <dcterms:created xsi:type="dcterms:W3CDTF">2016-05-09T18:31:30Z</dcterms:created>
  <dcterms:modified xsi:type="dcterms:W3CDTF">2023-04-26T19:23:59Z</dcterms:modified>
</cp:coreProperties>
</file>