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3"/>
  </p:notesMasterIdLst>
  <p:sldIdLst>
    <p:sldId id="256" r:id="rId2"/>
    <p:sldId id="257" r:id="rId3"/>
    <p:sldId id="341" r:id="rId4"/>
    <p:sldId id="348" r:id="rId5"/>
    <p:sldId id="349" r:id="rId6"/>
    <p:sldId id="350" r:id="rId7"/>
    <p:sldId id="325" r:id="rId8"/>
    <p:sldId id="326" r:id="rId9"/>
    <p:sldId id="327" r:id="rId10"/>
    <p:sldId id="328" r:id="rId11"/>
    <p:sldId id="289" r:id="rId12"/>
    <p:sldId id="290" r:id="rId13"/>
    <p:sldId id="332" r:id="rId14"/>
    <p:sldId id="264" r:id="rId15"/>
    <p:sldId id="342" r:id="rId16"/>
    <p:sldId id="333" r:id="rId17"/>
    <p:sldId id="266" r:id="rId18"/>
    <p:sldId id="301" r:id="rId19"/>
    <p:sldId id="270" r:id="rId20"/>
    <p:sldId id="271" r:id="rId21"/>
    <p:sldId id="329" r:id="rId22"/>
    <p:sldId id="276" r:id="rId23"/>
    <p:sldId id="330" r:id="rId24"/>
    <p:sldId id="343" r:id="rId25"/>
    <p:sldId id="274" r:id="rId26"/>
    <p:sldId id="344" r:id="rId27"/>
    <p:sldId id="345" r:id="rId28"/>
    <p:sldId id="346" r:id="rId29"/>
    <p:sldId id="347" r:id="rId30"/>
    <p:sldId id="261" r:id="rId31"/>
    <p:sldId id="262" r:id="rId3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0" d="100"/>
          <a:sy n="110" d="100"/>
        </p:scale>
        <p:origin x="492" y="108"/>
      </p:cViewPr>
      <p:guideLst/>
    </p:cSldViewPr>
  </p:slideViewPr>
  <p:notesTextViewPr>
    <p:cViewPr>
      <p:scale>
        <a:sx n="3" d="2"/>
        <a:sy n="3" d="2"/>
      </p:scale>
      <p:origin x="0" y="0"/>
    </p:cViewPr>
  </p:notesTextViewPr>
  <p:notesViewPr>
    <p:cSldViewPr snapToGrid="0">
      <p:cViewPr varScale="1">
        <p:scale>
          <a:sx n="83" d="100"/>
          <a:sy n="83" d="100"/>
        </p:scale>
        <p:origin x="381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7D60BE8B-809F-4953-99D8-86E71E6254F0}" type="datetimeFigureOut">
              <a:rPr lang="en-US" smtClean="0"/>
              <a:t>4/19/2024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87D06C25-9243-4D12-B13D-0B7DBF1669EC}" type="slidenum">
              <a:rPr lang="en-US" smtClean="0"/>
              <a:t>‹#›</a:t>
            </a:fld>
            <a:endParaRPr lang="en-US"/>
          </a:p>
        </p:txBody>
      </p:sp>
    </p:spTree>
    <p:extLst>
      <p:ext uri="{BB962C8B-B14F-4D97-AF65-F5344CB8AC3E}">
        <p14:creationId xmlns:p14="http://schemas.microsoft.com/office/powerpoint/2010/main" val="3435628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PPIs:  Available OTC – Nexium, Prilosec, Etc.</a:t>
            </a:r>
          </a:p>
          <a:p>
            <a:r>
              <a:rPr lang="en-US" dirty="0"/>
              <a:t>Nasal:  Available OTC - </a:t>
            </a:r>
          </a:p>
        </p:txBody>
      </p:sp>
      <p:sp>
        <p:nvSpPr>
          <p:cNvPr id="4" name="Slide Number Placeholder 3"/>
          <p:cNvSpPr>
            <a:spLocks noGrp="1"/>
          </p:cNvSpPr>
          <p:nvPr>
            <p:ph type="sldNum" sz="quarter" idx="10"/>
          </p:nvPr>
        </p:nvSpPr>
        <p:spPr/>
        <p:txBody>
          <a:bodyPr/>
          <a:lstStyle/>
          <a:p>
            <a:fld id="{87D06C25-9243-4D12-B13D-0B7DBF1669EC}" type="slidenum">
              <a:rPr lang="en-US" smtClean="0"/>
              <a:t>3</a:t>
            </a:fld>
            <a:endParaRPr lang="en-US"/>
          </a:p>
        </p:txBody>
      </p:sp>
    </p:spTree>
    <p:extLst>
      <p:ext uri="{BB962C8B-B14F-4D97-AF65-F5344CB8AC3E}">
        <p14:creationId xmlns:p14="http://schemas.microsoft.com/office/powerpoint/2010/main" val="20140075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4/19/2024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4/19/2024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4/19/2024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4/19/2024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4/19/2024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4/19/2024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4/19/2024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4/19/2024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4/19/2024</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4/19/2024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4/19/2024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4/19/2024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4/19/2024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4/19/2024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4/19/2024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4/19/2024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4/19/2024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4/19/2024</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6.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6.png"/><Relationship Id="rId4" Type="http://schemas.openxmlformats.org/officeDocument/2006/relationships/hyperlink" Target="http://www.supportlinc.com/"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6.png"/><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6.png"/><Relationship Id="rId4" Type="http://schemas.openxmlformats.org/officeDocument/2006/relationships/image" Target="../media/image16.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6.png"/><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6.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6.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6.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8.jp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6.png"/><Relationship Id="rId4" Type="http://schemas.openxmlformats.org/officeDocument/2006/relationships/image" Target="../media/image24.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 y="2596055"/>
            <a:ext cx="8824456" cy="1681842"/>
          </a:xfrm>
        </p:spPr>
        <p:txBody>
          <a:bodyPr/>
          <a:lstStyle/>
          <a:p>
            <a:r>
              <a:rPr lang="en-US" dirty="0"/>
              <a:t>WICKENBURG</a:t>
            </a:r>
            <a:br>
              <a:rPr lang="en-US" dirty="0"/>
            </a:br>
            <a:r>
              <a:rPr lang="en-US" dirty="0"/>
              <a:t>2024-25 OPEN ENROLLMENT</a:t>
            </a:r>
          </a:p>
        </p:txBody>
      </p:sp>
      <p:pic>
        <p:nvPicPr>
          <p:cNvPr id="4" name="Picture 3"/>
          <p:cNvPicPr>
            <a:picLocks noChangeAspect="1"/>
          </p:cNvPicPr>
          <p:nvPr/>
        </p:nvPicPr>
        <p:blipFill>
          <a:blip r:embed="rId4"/>
          <a:stretch>
            <a:fillRect/>
          </a:stretch>
        </p:blipFill>
        <p:spPr>
          <a:xfrm>
            <a:off x="0" y="0"/>
            <a:ext cx="12192000" cy="259605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8851" y="4498025"/>
            <a:ext cx="6559771" cy="2204699"/>
          </a:xfrm>
          <a:prstGeom prst="rect">
            <a:avLst/>
          </a:prstGeom>
        </p:spPr>
      </p:pic>
      <p:pic>
        <p:nvPicPr>
          <p:cNvPr id="7" name="Recorded Sound">
            <a:hlinkClick r:id="" action="ppaction://media"/>
            <a:extLst>
              <a:ext uri="{FF2B5EF4-FFF2-40B4-BE49-F238E27FC236}">
                <a16:creationId xmlns:a16="http://schemas.microsoft.com/office/drawing/2014/main" id="{13E1522C-272B-E373-DF1A-79176C9251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5760" y="6024154"/>
            <a:ext cx="609600" cy="609600"/>
          </a:xfrm>
          <a:prstGeom prst="rect">
            <a:avLst/>
          </a:prstGeom>
        </p:spPr>
      </p:pic>
    </p:spTree>
    <p:extLst>
      <p:ext uri="{BB962C8B-B14F-4D97-AF65-F5344CB8AC3E}">
        <p14:creationId xmlns:p14="http://schemas.microsoft.com/office/powerpoint/2010/main" val="265054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A3F61-7F13-44F9-AEA3-434D6B7853B3}"/>
              </a:ext>
            </a:extLst>
          </p:cNvPr>
          <p:cNvSpPr>
            <a:spLocks noGrp="1"/>
          </p:cNvSpPr>
          <p:nvPr>
            <p:ph type="title"/>
          </p:nvPr>
        </p:nvSpPr>
        <p:spPr>
          <a:xfrm>
            <a:off x="680321" y="753228"/>
            <a:ext cx="9613861" cy="1080938"/>
          </a:xfrm>
        </p:spPr>
        <p:txBody>
          <a:bodyPr>
            <a:normAutofit/>
          </a:bodyPr>
          <a:lstStyle/>
          <a:p>
            <a:r>
              <a:rPr lang="en-US"/>
              <a:t>Quick Plan Review (continued)</a:t>
            </a:r>
            <a:endParaRPr lang="en-US" dirty="0"/>
          </a:p>
        </p:txBody>
      </p:sp>
      <p:sp>
        <p:nvSpPr>
          <p:cNvPr id="3" name="Content Placeholder 2">
            <a:extLst>
              <a:ext uri="{FF2B5EF4-FFF2-40B4-BE49-F238E27FC236}">
                <a16:creationId xmlns:a16="http://schemas.microsoft.com/office/drawing/2014/main" id="{9DD1C382-B40C-4E97-812F-020E06F3E79E}"/>
              </a:ext>
            </a:extLst>
          </p:cNvPr>
          <p:cNvSpPr>
            <a:spLocks noGrp="1"/>
          </p:cNvSpPr>
          <p:nvPr>
            <p:ph idx="1"/>
          </p:nvPr>
        </p:nvSpPr>
        <p:spPr>
          <a:xfrm>
            <a:off x="680322" y="2336873"/>
            <a:ext cx="3489341" cy="3599316"/>
          </a:xfrm>
        </p:spPr>
        <p:txBody>
          <a:bodyPr>
            <a:normAutofit/>
          </a:bodyPr>
          <a:lstStyle/>
          <a:p>
            <a:r>
              <a:rPr lang="en-US" sz="1800"/>
              <a:t>PPO and PPO Buy-Up – Prescription Co-Pays</a:t>
            </a:r>
          </a:p>
          <a:p>
            <a:pPr marL="457200" lvl="1" indent="0">
              <a:buNone/>
            </a:pPr>
            <a:endParaRPr lang="en-US" sz="1800"/>
          </a:p>
        </p:txBody>
      </p:sp>
      <p:graphicFrame>
        <p:nvGraphicFramePr>
          <p:cNvPr id="6" name="Table 5">
            <a:extLst>
              <a:ext uri="{FF2B5EF4-FFF2-40B4-BE49-F238E27FC236}">
                <a16:creationId xmlns:a16="http://schemas.microsoft.com/office/drawing/2014/main" id="{9472BA94-EC26-4225-B017-97843D9436DE}"/>
              </a:ext>
            </a:extLst>
          </p:cNvPr>
          <p:cNvGraphicFramePr>
            <a:graphicFrameLocks noGrp="1"/>
          </p:cNvGraphicFramePr>
          <p:nvPr>
            <p:extLst>
              <p:ext uri="{D42A27DB-BD31-4B8C-83A1-F6EECF244321}">
                <p14:modId xmlns:p14="http://schemas.microsoft.com/office/powerpoint/2010/main" val="667335669"/>
              </p:ext>
            </p:extLst>
          </p:nvPr>
        </p:nvGraphicFramePr>
        <p:xfrm>
          <a:off x="3528203" y="2335984"/>
          <a:ext cx="8402129" cy="4332234"/>
        </p:xfrm>
        <a:graphic>
          <a:graphicData uri="http://schemas.openxmlformats.org/drawingml/2006/table">
            <a:tbl>
              <a:tblPr/>
              <a:tblGrid>
                <a:gridCol w="2128454">
                  <a:extLst>
                    <a:ext uri="{9D8B030D-6E8A-4147-A177-3AD203B41FA5}">
                      <a16:colId xmlns:a16="http://schemas.microsoft.com/office/drawing/2014/main" val="1672783461"/>
                    </a:ext>
                  </a:extLst>
                </a:gridCol>
                <a:gridCol w="1585970">
                  <a:extLst>
                    <a:ext uri="{9D8B030D-6E8A-4147-A177-3AD203B41FA5}">
                      <a16:colId xmlns:a16="http://schemas.microsoft.com/office/drawing/2014/main" val="3814539207"/>
                    </a:ext>
                  </a:extLst>
                </a:gridCol>
                <a:gridCol w="4687705">
                  <a:extLst>
                    <a:ext uri="{9D8B030D-6E8A-4147-A177-3AD203B41FA5}">
                      <a16:colId xmlns:a16="http://schemas.microsoft.com/office/drawing/2014/main" val="3986995535"/>
                    </a:ext>
                  </a:extLst>
                </a:gridCol>
              </a:tblGrid>
              <a:tr h="221791">
                <a:tc>
                  <a:txBody>
                    <a:bodyPr/>
                    <a:lstStyle/>
                    <a:p>
                      <a:pPr algn="just" fontAlgn="ctr">
                        <a:spcBef>
                          <a:spcPts val="0"/>
                        </a:spcBef>
                        <a:spcAft>
                          <a:spcPts val="0"/>
                        </a:spcAft>
                      </a:pPr>
                      <a:r>
                        <a:rPr lang="en-US" sz="900" b="1" i="0" u="none" strike="noStrike" dirty="0">
                          <a:solidFill>
                            <a:srgbClr val="FFFFFF"/>
                          </a:solidFill>
                          <a:effectLst/>
                          <a:latin typeface="Calibri" panose="020F0502020204030204" pitchFamily="34" charset="0"/>
                        </a:rPr>
                        <a:t> </a:t>
                      </a:r>
                      <a:endParaRPr lang="en-US" sz="1500" b="0" i="0" u="none" strike="noStrike" dirty="0">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65000"/>
                        <a:lumOff val="35000"/>
                      </a:schemeClr>
                    </a:solidFill>
                  </a:tcPr>
                </a:tc>
                <a:tc>
                  <a:txBody>
                    <a:bodyPr/>
                    <a:lstStyle/>
                    <a:p>
                      <a:pPr algn="ctr" fontAlgn="ctr">
                        <a:spcBef>
                          <a:spcPts val="0"/>
                        </a:spcBef>
                        <a:spcAft>
                          <a:spcPts val="0"/>
                        </a:spcAft>
                      </a:pPr>
                      <a:r>
                        <a:rPr lang="en-US" sz="900" b="1" i="0" u="none" strike="noStrike" dirty="0">
                          <a:solidFill>
                            <a:srgbClr val="FFFFFF"/>
                          </a:solidFill>
                          <a:effectLst/>
                          <a:latin typeface="Calibri" panose="020F0502020204030204" pitchFamily="34" charset="0"/>
                        </a:rPr>
                        <a:t>PPO &amp; PPO Buy-Up</a:t>
                      </a:r>
                      <a:endParaRPr lang="en-US" sz="1500" b="0" i="0" u="none" strike="noStrike" dirty="0">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1" i="0" u="none" strike="noStrike">
                          <a:solidFill>
                            <a:srgbClr val="FFFFFF"/>
                          </a:solidFill>
                          <a:effectLst/>
                          <a:latin typeface="Calibri" panose="020F0502020204030204" pitchFamily="34" charset="0"/>
                        </a:rPr>
                        <a:t>PPO &amp; PPO Buy-Up</a:t>
                      </a:r>
                      <a:endParaRPr lang="en-US" sz="1500" b="0" i="0" u="none" strike="noStrike">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1361488404"/>
                  </a:ext>
                </a:extLst>
              </a:tr>
              <a:tr h="221791">
                <a:tc>
                  <a:txBody>
                    <a:bodyPr/>
                    <a:lstStyle/>
                    <a:p>
                      <a:pPr algn="just" fontAlgn="ctr">
                        <a:spcBef>
                          <a:spcPts val="0"/>
                        </a:spcBef>
                        <a:spcAft>
                          <a:spcPts val="0"/>
                        </a:spcAft>
                      </a:pPr>
                      <a:r>
                        <a:rPr lang="en-US" sz="900" b="1" i="0" u="none" strike="noStrike" dirty="0">
                          <a:solidFill>
                            <a:srgbClr val="FFFFFF"/>
                          </a:solidFill>
                          <a:effectLst/>
                          <a:latin typeface="Calibri" panose="020F0502020204030204" pitchFamily="34" charset="0"/>
                        </a:rPr>
                        <a:t> </a:t>
                      </a:r>
                      <a:endParaRPr lang="en-US" sz="1500" b="0" i="0" u="none" strike="noStrike" dirty="0">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1" i="0" u="none" strike="noStrike" dirty="0">
                          <a:solidFill>
                            <a:srgbClr val="FFFFFF"/>
                          </a:solidFill>
                          <a:effectLst/>
                          <a:latin typeface="Calibri" panose="020F0502020204030204" pitchFamily="34" charset="0"/>
                        </a:rPr>
                        <a:t>Network Benefit</a:t>
                      </a:r>
                      <a:endParaRPr lang="en-US" sz="1500" b="0" i="0" u="none" strike="noStrike" dirty="0">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1" i="0" u="none" strike="noStrike" dirty="0">
                          <a:solidFill>
                            <a:srgbClr val="FFFFFF"/>
                          </a:solidFill>
                          <a:effectLst/>
                          <a:latin typeface="Calibri" panose="020F0502020204030204" pitchFamily="34" charset="0"/>
                        </a:rPr>
                        <a:t>Out-of-Network Benefit</a:t>
                      </a:r>
                      <a:endParaRPr lang="en-US" sz="1500" b="0" i="0" u="none" strike="noStrike" dirty="0">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4248387504"/>
                  </a:ext>
                </a:extLst>
              </a:tr>
              <a:tr h="306790">
                <a:tc gridSpan="3">
                  <a:txBody>
                    <a:bodyPr/>
                    <a:lstStyle/>
                    <a:p>
                      <a:pPr algn="l" fontAlgn="ctr">
                        <a:spcBef>
                          <a:spcPts val="0"/>
                        </a:spcBef>
                        <a:spcAft>
                          <a:spcPts val="0"/>
                        </a:spcAft>
                      </a:pPr>
                      <a:r>
                        <a:rPr lang="en-US" sz="900" b="0" i="0" u="none" strike="noStrike">
                          <a:solidFill>
                            <a:srgbClr val="000000"/>
                          </a:solidFill>
                          <a:effectLst/>
                          <a:latin typeface="Calibri" panose="020F0502020204030204" pitchFamily="34" charset="0"/>
                        </a:rPr>
                        <a:t>Plan Year Out-of-Pocket Maximum</a:t>
                      </a:r>
                      <a:endParaRPr lang="en-US" sz="1500" b="0" i="0" u="none" strike="noStrike">
                        <a:effectLst/>
                        <a:latin typeface="Arial" panose="020B0604020202020204" pitchFamily="34" charset="0"/>
                      </a:endParaRPr>
                    </a:p>
                  </a:txBody>
                  <a:tcPr marL="77112" marR="77112" marT="38556" marB="385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80106650"/>
                  </a:ext>
                </a:extLst>
              </a:tr>
              <a:tr h="221791">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   Single</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gridSpan="2">
                  <a:txBody>
                    <a:bodyPr/>
                    <a:lstStyle/>
                    <a:p>
                      <a:pPr algn="ctr" fontAlgn="ctr">
                        <a:spcBef>
                          <a:spcPts val="0"/>
                        </a:spcBef>
                        <a:spcAft>
                          <a:spcPts val="0"/>
                        </a:spcAft>
                      </a:pPr>
                      <a:r>
                        <a:rPr lang="en-US" sz="900" b="0" i="0" u="none" strike="noStrike" dirty="0">
                          <a:solidFill>
                            <a:schemeClr val="tx1"/>
                          </a:solidFill>
                          <a:effectLst/>
                          <a:latin typeface="Calibri" panose="020F0502020204030204" pitchFamily="34" charset="0"/>
                        </a:rPr>
                        <a:t>$3,600 / $4,100</a:t>
                      </a: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hMerge="1">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$3,600 / $4,100</a:t>
                      </a:r>
                      <a:endParaRPr lang="en-US" sz="1500" b="0" i="0" u="none" strike="noStrike" dirty="0">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6965602"/>
                  </a:ext>
                </a:extLst>
              </a:tr>
              <a:tr h="221791">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   Family</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gridSpan="2">
                  <a:txBody>
                    <a:bodyPr/>
                    <a:lstStyle/>
                    <a:p>
                      <a:pPr algn="ctr" fontAlgn="ctr">
                        <a:spcBef>
                          <a:spcPts val="0"/>
                        </a:spcBef>
                        <a:spcAft>
                          <a:spcPts val="0"/>
                        </a:spcAft>
                      </a:pPr>
                      <a:r>
                        <a:rPr lang="en-US" sz="900" b="0" i="0" u="none" strike="noStrike" dirty="0">
                          <a:solidFill>
                            <a:schemeClr val="tx1"/>
                          </a:solidFill>
                          <a:effectLst/>
                          <a:latin typeface="Calibri" panose="020F0502020204030204" pitchFamily="34" charset="0"/>
                        </a:rPr>
                        <a:t>$7,200 / $8,200</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hMerge="1">
                  <a:txBody>
                    <a:bodyPr/>
                    <a:lstStyle/>
                    <a:p>
                      <a:pPr algn="ctr" fontAlgn="ctr">
                        <a:spcBef>
                          <a:spcPts val="0"/>
                        </a:spcBef>
                        <a:spcAft>
                          <a:spcPts val="0"/>
                        </a:spcAft>
                      </a:pPr>
                      <a:endParaRPr lang="en-US" sz="1500" b="0" i="0" u="none" strike="noStrike" dirty="0">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9040590"/>
                  </a:ext>
                </a:extLst>
              </a:tr>
              <a:tr h="306790">
                <a:tc gridSpan="3">
                  <a:txBody>
                    <a:bodyPr/>
                    <a:lstStyle/>
                    <a:p>
                      <a:pPr algn="just" fontAlgn="ctr">
                        <a:spcBef>
                          <a:spcPts val="0"/>
                        </a:spcBef>
                        <a:spcAft>
                          <a:spcPts val="0"/>
                        </a:spcAft>
                      </a:pPr>
                      <a:r>
                        <a:rPr lang="en-US" sz="900" b="0" i="0" u="none" strike="noStrike">
                          <a:solidFill>
                            <a:srgbClr val="000000"/>
                          </a:solidFill>
                          <a:effectLst/>
                          <a:latin typeface="Calibri" panose="020F0502020204030204" pitchFamily="34" charset="0"/>
                        </a:rPr>
                        <a:t>Retail Pharmacy: 30-Day Supply</a:t>
                      </a:r>
                      <a:endParaRPr lang="en-US" sz="1500" b="0" i="0" u="none" strike="noStrike">
                        <a:effectLst/>
                        <a:latin typeface="Arial" panose="020B0604020202020204" pitchFamily="34" charset="0"/>
                      </a:endParaRPr>
                    </a:p>
                  </a:txBody>
                  <a:tcPr marL="77112" marR="77112" marT="38556" marB="385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97314010"/>
                  </a:ext>
                </a:extLst>
              </a:tr>
              <a:tr h="221791">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Generic Drug (Tier 1)</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a:solidFill>
                            <a:schemeClr val="tx1"/>
                          </a:solidFill>
                          <a:effectLst/>
                          <a:latin typeface="Calibri" panose="020F0502020204030204" pitchFamily="34" charset="0"/>
                        </a:rPr>
                        <a:t>$15 Copay</a:t>
                      </a:r>
                      <a:endParaRPr lang="en-US" sz="1500" b="0" i="0" u="none" strike="noStrike">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rowSpan="3">
                  <a:txBody>
                    <a:bodyPr/>
                    <a:lstStyle/>
                    <a:p>
                      <a:pPr algn="ctr" fontAlgn="ctr">
                        <a:spcBef>
                          <a:spcPts val="0"/>
                        </a:spcBef>
                        <a:spcAft>
                          <a:spcPts val="0"/>
                        </a:spcAft>
                      </a:pPr>
                      <a:r>
                        <a:rPr lang="en-US" sz="900" b="0" i="0" u="none" strike="noStrike">
                          <a:solidFill>
                            <a:schemeClr val="tx1"/>
                          </a:solidFill>
                          <a:effectLst/>
                          <a:latin typeface="Calibri" panose="020F0502020204030204" pitchFamily="34" charset="0"/>
                        </a:rPr>
                        <a:t>Member pays the network pharmacy copay plus the difference between the non-network and network pharmacy amount.</a:t>
                      </a:r>
                      <a:endParaRPr lang="en-US" sz="1500" b="0" i="0" u="none" strike="noStrike">
                        <a:solidFill>
                          <a:schemeClr val="tx1"/>
                        </a:solidFill>
                        <a:effectLst/>
                        <a:latin typeface="Arial" panose="020B0604020202020204" pitchFamily="34" charset="0"/>
                      </a:endParaRPr>
                    </a:p>
                  </a:txBody>
                  <a:tcPr marL="77112" marR="77112" marT="38556" marB="385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2393318326"/>
                  </a:ext>
                </a:extLst>
              </a:tr>
              <a:tr h="221791">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Preferred Drug (Tier 2)</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a:solidFill>
                            <a:schemeClr val="tx1"/>
                          </a:solidFill>
                          <a:effectLst/>
                          <a:latin typeface="Calibri" panose="020F0502020204030204" pitchFamily="34" charset="0"/>
                        </a:rPr>
                        <a:t>$35 Copay</a:t>
                      </a:r>
                      <a:endParaRPr lang="en-US" sz="1500" b="0" i="0" u="none" strike="noStrike">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vMerge="1">
                  <a:txBody>
                    <a:bodyPr/>
                    <a:lstStyle/>
                    <a:p>
                      <a:endParaRPr lang="en-US"/>
                    </a:p>
                  </a:txBody>
                  <a:tcPr/>
                </a:tc>
                <a:extLst>
                  <a:ext uri="{0D108BD9-81ED-4DB2-BD59-A6C34878D82A}">
                    <a16:rowId xmlns:a16="http://schemas.microsoft.com/office/drawing/2014/main" val="2284275752"/>
                  </a:ext>
                </a:extLst>
              </a:tr>
              <a:tr h="221791">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Non-Preferred Drug (Tier 3)</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dirty="0">
                          <a:solidFill>
                            <a:schemeClr val="tx1"/>
                          </a:solidFill>
                          <a:effectLst/>
                          <a:latin typeface="Calibri" panose="020F0502020204030204" pitchFamily="34" charset="0"/>
                        </a:rPr>
                        <a:t>$55 Copay</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vMerge="1">
                  <a:txBody>
                    <a:bodyPr/>
                    <a:lstStyle/>
                    <a:p>
                      <a:endParaRPr lang="en-US"/>
                    </a:p>
                  </a:txBody>
                  <a:tcPr/>
                </a:tc>
                <a:extLst>
                  <a:ext uri="{0D108BD9-81ED-4DB2-BD59-A6C34878D82A}">
                    <a16:rowId xmlns:a16="http://schemas.microsoft.com/office/drawing/2014/main" val="3127479451"/>
                  </a:ext>
                </a:extLst>
              </a:tr>
              <a:tr h="221791">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Specialty</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dirty="0">
                          <a:solidFill>
                            <a:schemeClr val="tx1"/>
                          </a:solidFill>
                          <a:effectLst/>
                          <a:latin typeface="Calibri" panose="020F0502020204030204" pitchFamily="34" charset="0"/>
                        </a:rPr>
                        <a:t>20% to Max of $300</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dirty="0">
                          <a:solidFill>
                            <a:schemeClr val="tx1"/>
                          </a:solidFill>
                          <a:effectLst/>
                          <a:latin typeface="Calibri" panose="020F0502020204030204" pitchFamily="34" charset="0"/>
                        </a:rPr>
                        <a:t>N/A</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2707510119"/>
                  </a:ext>
                </a:extLst>
              </a:tr>
              <a:tr h="306790">
                <a:tc gridSpan="3">
                  <a:txBody>
                    <a:bodyPr/>
                    <a:lstStyle/>
                    <a:p>
                      <a:pPr algn="just" fontAlgn="ctr">
                        <a:spcBef>
                          <a:spcPts val="0"/>
                        </a:spcBef>
                        <a:spcAft>
                          <a:spcPts val="0"/>
                        </a:spcAft>
                      </a:pPr>
                      <a:r>
                        <a:rPr lang="en-US" sz="900" b="0" i="0" u="none" strike="noStrike" dirty="0">
                          <a:solidFill>
                            <a:srgbClr val="000000"/>
                          </a:solidFill>
                          <a:effectLst/>
                          <a:latin typeface="Calibri" panose="020F0502020204030204" pitchFamily="34" charset="0"/>
                        </a:rPr>
                        <a:t>Retail Pharmacy: 90-Day Supply</a:t>
                      </a:r>
                      <a:endParaRPr lang="en-US" sz="1500" b="0" i="0" u="none" strike="noStrike" dirty="0">
                        <a:effectLst/>
                        <a:latin typeface="Arial" panose="020B0604020202020204" pitchFamily="34" charset="0"/>
                      </a:endParaRPr>
                    </a:p>
                  </a:txBody>
                  <a:tcPr marL="77112" marR="77112" marT="38556" marB="385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81991143"/>
                  </a:ext>
                </a:extLst>
              </a:tr>
              <a:tr h="221791">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Generic Drug (Tier 1)</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a:solidFill>
                            <a:schemeClr val="tx1"/>
                          </a:solidFill>
                          <a:effectLst/>
                          <a:latin typeface="Calibri" panose="020F0502020204030204" pitchFamily="34" charset="0"/>
                        </a:rPr>
                        <a:t>$30 Copay</a:t>
                      </a:r>
                      <a:endParaRPr lang="en-US" sz="1500" b="0" i="0" u="none" strike="noStrike">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rowSpan="3">
                  <a:txBody>
                    <a:bodyPr/>
                    <a:lstStyle/>
                    <a:p>
                      <a:pPr algn="ctr" fontAlgn="ctr">
                        <a:spcBef>
                          <a:spcPts val="0"/>
                        </a:spcBef>
                        <a:spcAft>
                          <a:spcPts val="0"/>
                        </a:spcAft>
                      </a:pPr>
                      <a:r>
                        <a:rPr lang="en-US" sz="900" b="0" i="0" u="none" strike="noStrike">
                          <a:solidFill>
                            <a:schemeClr val="tx1"/>
                          </a:solidFill>
                          <a:effectLst/>
                          <a:latin typeface="Calibri" panose="020F0502020204030204" pitchFamily="34" charset="0"/>
                        </a:rPr>
                        <a:t>Member pays the network pharmacy copay plus the difference between the non-network and network pharmacy amount.</a:t>
                      </a:r>
                      <a:endParaRPr lang="en-US" sz="1500" b="0" i="0" u="none" strike="noStrike">
                        <a:solidFill>
                          <a:schemeClr val="tx1"/>
                        </a:solidFill>
                        <a:effectLst/>
                        <a:latin typeface="Arial" panose="020B0604020202020204" pitchFamily="34" charset="0"/>
                      </a:endParaRPr>
                    </a:p>
                  </a:txBody>
                  <a:tcPr marL="77112" marR="77112" marT="38556" marB="385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2522040416"/>
                  </a:ext>
                </a:extLst>
              </a:tr>
              <a:tr h="221791">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Preferred Drug (Tier 2)</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a:solidFill>
                            <a:schemeClr val="tx1"/>
                          </a:solidFill>
                          <a:effectLst/>
                          <a:latin typeface="Calibri" panose="020F0502020204030204" pitchFamily="34" charset="0"/>
                        </a:rPr>
                        <a:t>$80 Copay</a:t>
                      </a:r>
                      <a:endParaRPr lang="en-US" sz="1500" b="0" i="0" u="none" strike="noStrike">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vMerge="1">
                  <a:txBody>
                    <a:bodyPr/>
                    <a:lstStyle/>
                    <a:p>
                      <a:endParaRPr lang="en-US"/>
                    </a:p>
                  </a:txBody>
                  <a:tcPr/>
                </a:tc>
                <a:extLst>
                  <a:ext uri="{0D108BD9-81ED-4DB2-BD59-A6C34878D82A}">
                    <a16:rowId xmlns:a16="http://schemas.microsoft.com/office/drawing/2014/main" val="331765107"/>
                  </a:ext>
                </a:extLst>
              </a:tr>
              <a:tr h="221791">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Non-Preferred Drug (Tier 3)</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dirty="0">
                          <a:solidFill>
                            <a:schemeClr val="tx1"/>
                          </a:solidFill>
                          <a:effectLst/>
                          <a:latin typeface="Calibri" panose="020F0502020204030204" pitchFamily="34" charset="0"/>
                        </a:rPr>
                        <a:t>$130 Copay</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vMerge="1">
                  <a:txBody>
                    <a:bodyPr/>
                    <a:lstStyle/>
                    <a:p>
                      <a:endParaRPr lang="en-US"/>
                    </a:p>
                  </a:txBody>
                  <a:tcPr/>
                </a:tc>
                <a:extLst>
                  <a:ext uri="{0D108BD9-81ED-4DB2-BD59-A6C34878D82A}">
                    <a16:rowId xmlns:a16="http://schemas.microsoft.com/office/drawing/2014/main" val="2465156554"/>
                  </a:ext>
                </a:extLst>
              </a:tr>
              <a:tr h="306790">
                <a:tc gridSpan="3">
                  <a:txBody>
                    <a:bodyPr/>
                    <a:lstStyle/>
                    <a:p>
                      <a:pPr algn="just" fontAlgn="ctr">
                        <a:spcBef>
                          <a:spcPts val="0"/>
                        </a:spcBef>
                        <a:spcAft>
                          <a:spcPts val="0"/>
                        </a:spcAft>
                      </a:pPr>
                      <a:r>
                        <a:rPr lang="en-US" sz="900" b="0" i="0" u="none" strike="noStrike">
                          <a:solidFill>
                            <a:srgbClr val="000000"/>
                          </a:solidFill>
                          <a:effectLst/>
                          <a:latin typeface="Calibri" panose="020F0502020204030204" pitchFamily="34" charset="0"/>
                        </a:rPr>
                        <a:t>Mail Order Pharmacy: 90-Day Supply</a:t>
                      </a:r>
                      <a:endParaRPr lang="en-US" sz="1500" b="0" i="0" u="none" strike="noStrike">
                        <a:effectLst/>
                        <a:latin typeface="Arial" panose="020B0604020202020204" pitchFamily="34" charset="0"/>
                      </a:endParaRPr>
                    </a:p>
                  </a:txBody>
                  <a:tcPr marL="77112" marR="77112" marT="38556" marB="385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55860308"/>
                  </a:ext>
                </a:extLst>
              </a:tr>
              <a:tr h="221791">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Generic Drug (Tier 1)</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a:solidFill>
                            <a:schemeClr val="tx1"/>
                          </a:solidFill>
                          <a:effectLst/>
                          <a:latin typeface="Calibri" panose="020F0502020204030204" pitchFamily="34" charset="0"/>
                        </a:rPr>
                        <a:t>$30 Copay</a:t>
                      </a:r>
                      <a:endParaRPr lang="en-US" sz="1500" b="0" i="0" u="none" strike="noStrike">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dirty="0">
                          <a:solidFill>
                            <a:schemeClr val="tx1"/>
                          </a:solidFill>
                          <a:effectLst/>
                          <a:latin typeface="Calibri" panose="020F0502020204030204" pitchFamily="34" charset="0"/>
                        </a:rPr>
                        <a:t>N/A</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1871813467"/>
                  </a:ext>
                </a:extLst>
              </a:tr>
              <a:tr h="221791">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Preferred Drug (Tier 2)</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dirty="0">
                          <a:solidFill>
                            <a:schemeClr val="tx1"/>
                          </a:solidFill>
                          <a:effectLst/>
                          <a:latin typeface="Calibri" panose="020F0502020204030204" pitchFamily="34" charset="0"/>
                        </a:rPr>
                        <a:t>$80 Copay</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a:solidFill>
                            <a:schemeClr val="tx1"/>
                          </a:solidFill>
                          <a:effectLst/>
                          <a:latin typeface="Calibri" panose="020F0502020204030204" pitchFamily="34" charset="0"/>
                        </a:rPr>
                        <a:t>N/A</a:t>
                      </a:r>
                      <a:endParaRPr lang="en-US" sz="1500" b="0" i="0" u="none" strike="noStrike">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1150063361"/>
                  </a:ext>
                </a:extLst>
              </a:tr>
              <a:tr h="221791">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Non-Preferred Drug (Tier 3)</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dirty="0">
                          <a:solidFill>
                            <a:schemeClr val="tx1"/>
                          </a:solidFill>
                          <a:effectLst/>
                          <a:latin typeface="Calibri" panose="020F0502020204030204" pitchFamily="34" charset="0"/>
                        </a:rPr>
                        <a:t>$130 Copay</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dirty="0">
                          <a:solidFill>
                            <a:schemeClr val="tx1"/>
                          </a:solidFill>
                          <a:effectLst/>
                          <a:latin typeface="Calibri" panose="020F0502020204030204" pitchFamily="34" charset="0"/>
                        </a:rPr>
                        <a:t>N/A</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3625531201"/>
                  </a:ext>
                </a:extLst>
              </a:tr>
            </a:tbl>
          </a:graphicData>
        </a:graphic>
      </p:graphicFrame>
      <p:pic>
        <p:nvPicPr>
          <p:cNvPr id="4" name="Recorded Sound">
            <a:hlinkClick r:id="" action="ppaction://media"/>
            <a:extLst>
              <a:ext uri="{FF2B5EF4-FFF2-40B4-BE49-F238E27FC236}">
                <a16:creationId xmlns:a16="http://schemas.microsoft.com/office/drawing/2014/main" id="{CC49E5D4-8A48-62F8-B602-18C6821536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16937" y="6180909"/>
            <a:ext cx="609600" cy="609600"/>
          </a:xfrm>
          <a:prstGeom prst="rect">
            <a:avLst/>
          </a:prstGeom>
        </p:spPr>
      </p:pic>
    </p:spTree>
    <p:extLst>
      <p:ext uri="{BB962C8B-B14F-4D97-AF65-F5344CB8AC3E}">
        <p14:creationId xmlns:p14="http://schemas.microsoft.com/office/powerpoint/2010/main" val="63020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Savings Account (HSA)</a:t>
            </a:r>
          </a:p>
        </p:txBody>
      </p:sp>
      <p:sp>
        <p:nvSpPr>
          <p:cNvPr id="3" name="Content Placeholder 2"/>
          <p:cNvSpPr>
            <a:spLocks noGrp="1"/>
          </p:cNvSpPr>
          <p:nvPr>
            <p:ph idx="1"/>
          </p:nvPr>
        </p:nvSpPr>
        <p:spPr/>
        <p:txBody>
          <a:bodyPr/>
          <a:lstStyle/>
          <a:p>
            <a:r>
              <a:rPr lang="en-US" dirty="0"/>
              <a:t>Only available with enrollment in the HDHP</a:t>
            </a:r>
          </a:p>
          <a:p>
            <a:r>
              <a:rPr lang="en-US" dirty="0"/>
              <a:t>Maximum Contributions</a:t>
            </a:r>
          </a:p>
          <a:p>
            <a:pPr lvl="1"/>
            <a:r>
              <a:rPr lang="en-US" dirty="0"/>
              <a:t>2024 = $4,150 / $8,300 ($1,000 Catch-Up 55+)</a:t>
            </a:r>
          </a:p>
          <a:p>
            <a:r>
              <a:rPr lang="en-US" dirty="0"/>
              <a:t>Funds Roll Over Year-to-Year</a:t>
            </a:r>
          </a:p>
        </p:txBody>
      </p:sp>
      <p:pic>
        <p:nvPicPr>
          <p:cNvPr id="4" name="Picture 3"/>
          <p:cNvPicPr>
            <a:picLocks noChangeAspect="1"/>
          </p:cNvPicPr>
          <p:nvPr/>
        </p:nvPicPr>
        <p:blipFill>
          <a:blip r:embed="rId4"/>
          <a:stretch>
            <a:fillRect/>
          </a:stretch>
        </p:blipFill>
        <p:spPr>
          <a:xfrm>
            <a:off x="7767458" y="2620004"/>
            <a:ext cx="4032040" cy="3884314"/>
          </a:xfrm>
          <a:prstGeom prst="rect">
            <a:avLst/>
          </a:prstGeom>
        </p:spPr>
      </p:pic>
      <p:pic>
        <p:nvPicPr>
          <p:cNvPr id="5" name="Recorded Sound">
            <a:hlinkClick r:id="" action="ppaction://media"/>
            <a:extLst>
              <a:ext uri="{FF2B5EF4-FFF2-40B4-BE49-F238E27FC236}">
                <a16:creationId xmlns:a16="http://schemas.microsoft.com/office/drawing/2014/main" id="{E8B83330-4971-485C-FDB6-6F218020A8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3394" y="6102531"/>
            <a:ext cx="609600" cy="609600"/>
          </a:xfrm>
          <a:prstGeom prst="rect">
            <a:avLst/>
          </a:prstGeom>
        </p:spPr>
      </p:pic>
    </p:spTree>
    <p:extLst>
      <p:ext uri="{BB962C8B-B14F-4D97-AF65-F5344CB8AC3E}">
        <p14:creationId xmlns:p14="http://schemas.microsoft.com/office/powerpoint/2010/main" val="11275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240EE-D8DC-4C6F-982E-89B232370477}"/>
              </a:ext>
            </a:extLst>
          </p:cNvPr>
          <p:cNvSpPr>
            <a:spLocks noGrp="1"/>
          </p:cNvSpPr>
          <p:nvPr>
            <p:ph type="title"/>
          </p:nvPr>
        </p:nvSpPr>
        <p:spPr/>
        <p:txBody>
          <a:bodyPr/>
          <a:lstStyle/>
          <a:p>
            <a:r>
              <a:rPr lang="en-US" dirty="0"/>
              <a:t>2024-25 Medical/Rx Premiums</a:t>
            </a:r>
          </a:p>
        </p:txBody>
      </p:sp>
      <p:sp>
        <p:nvSpPr>
          <p:cNvPr id="3" name="Content Placeholder 2">
            <a:extLst>
              <a:ext uri="{FF2B5EF4-FFF2-40B4-BE49-F238E27FC236}">
                <a16:creationId xmlns:a16="http://schemas.microsoft.com/office/drawing/2014/main" id="{911F55AC-9D49-437D-B6A2-A1271614922E}"/>
              </a:ext>
            </a:extLst>
          </p:cNvPr>
          <p:cNvSpPr>
            <a:spLocks noGrp="1"/>
          </p:cNvSpPr>
          <p:nvPr>
            <p:ph idx="1"/>
          </p:nvPr>
        </p:nvSpPr>
        <p:spPr/>
        <p:txBody>
          <a:bodyPr/>
          <a:lstStyle/>
          <a:p>
            <a:r>
              <a:rPr lang="en-US" dirty="0"/>
              <a:t>For 2024-25 AzMT adopted a nominal 4% increase</a:t>
            </a:r>
          </a:p>
          <a:p>
            <a:pPr lvl="1"/>
            <a:r>
              <a:rPr lang="en-US" dirty="0"/>
              <a:t>Employee premiums will experience slight increases for 2024-25</a:t>
            </a:r>
          </a:p>
        </p:txBody>
      </p:sp>
      <p:pic>
        <p:nvPicPr>
          <p:cNvPr id="4" name="Recorded Sound">
            <a:hlinkClick r:id="" action="ppaction://media"/>
            <a:extLst>
              <a:ext uri="{FF2B5EF4-FFF2-40B4-BE49-F238E27FC236}">
                <a16:creationId xmlns:a16="http://schemas.microsoft.com/office/drawing/2014/main" id="{CCD5793F-3AD7-7086-449C-C47F50F060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12434" y="5936189"/>
            <a:ext cx="609600" cy="609600"/>
          </a:xfrm>
          <a:prstGeom prst="rect">
            <a:avLst/>
          </a:prstGeom>
        </p:spPr>
      </p:pic>
    </p:spTree>
    <p:extLst>
      <p:ext uri="{BB962C8B-B14F-4D97-AF65-F5344CB8AC3E}">
        <p14:creationId xmlns:p14="http://schemas.microsoft.com/office/powerpoint/2010/main" val="228974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A5E72-F59A-4982-91D8-5F4C7AAEF6CF}"/>
              </a:ext>
            </a:extLst>
          </p:cNvPr>
          <p:cNvSpPr>
            <a:spLocks noGrp="1"/>
          </p:cNvSpPr>
          <p:nvPr>
            <p:ph type="title"/>
          </p:nvPr>
        </p:nvSpPr>
        <p:spPr/>
        <p:txBody>
          <a:bodyPr/>
          <a:lstStyle/>
          <a:p>
            <a:r>
              <a:rPr lang="en-US" dirty="0"/>
              <a:t>2024-25 Medical/Rx Premiums (continued)</a:t>
            </a:r>
          </a:p>
        </p:txBody>
      </p:sp>
      <p:graphicFrame>
        <p:nvGraphicFramePr>
          <p:cNvPr id="4" name="Table 3">
            <a:extLst>
              <a:ext uri="{FF2B5EF4-FFF2-40B4-BE49-F238E27FC236}">
                <a16:creationId xmlns:a16="http://schemas.microsoft.com/office/drawing/2014/main" id="{143EBEB8-28BE-44B5-B7F2-D66E8BCDC4E8}"/>
              </a:ext>
            </a:extLst>
          </p:cNvPr>
          <p:cNvGraphicFramePr>
            <a:graphicFrameLocks noGrp="1"/>
          </p:cNvGraphicFramePr>
          <p:nvPr>
            <p:extLst>
              <p:ext uri="{D42A27DB-BD31-4B8C-83A1-F6EECF244321}">
                <p14:modId xmlns:p14="http://schemas.microsoft.com/office/powerpoint/2010/main" val="2480458639"/>
              </p:ext>
            </p:extLst>
          </p:nvPr>
        </p:nvGraphicFramePr>
        <p:xfrm>
          <a:off x="2362113" y="2151470"/>
          <a:ext cx="7156356" cy="4449626"/>
        </p:xfrm>
        <a:graphic>
          <a:graphicData uri="http://schemas.openxmlformats.org/drawingml/2006/table">
            <a:tbl>
              <a:tblPr firstRow="1" firstCol="1" bandRow="1">
                <a:tableStyleId>{16D9F66E-5EB9-4882-86FB-DCBF35E3C3E4}</a:tableStyleId>
              </a:tblPr>
              <a:tblGrid>
                <a:gridCol w="1788707">
                  <a:extLst>
                    <a:ext uri="{9D8B030D-6E8A-4147-A177-3AD203B41FA5}">
                      <a16:colId xmlns:a16="http://schemas.microsoft.com/office/drawing/2014/main" val="3950303172"/>
                    </a:ext>
                  </a:extLst>
                </a:gridCol>
                <a:gridCol w="1788707">
                  <a:extLst>
                    <a:ext uri="{9D8B030D-6E8A-4147-A177-3AD203B41FA5}">
                      <a16:colId xmlns:a16="http://schemas.microsoft.com/office/drawing/2014/main" val="1261147017"/>
                    </a:ext>
                  </a:extLst>
                </a:gridCol>
                <a:gridCol w="1789471">
                  <a:extLst>
                    <a:ext uri="{9D8B030D-6E8A-4147-A177-3AD203B41FA5}">
                      <a16:colId xmlns:a16="http://schemas.microsoft.com/office/drawing/2014/main" val="3290822739"/>
                    </a:ext>
                  </a:extLst>
                </a:gridCol>
                <a:gridCol w="1789471">
                  <a:extLst>
                    <a:ext uri="{9D8B030D-6E8A-4147-A177-3AD203B41FA5}">
                      <a16:colId xmlns:a16="http://schemas.microsoft.com/office/drawing/2014/main" val="4251973746"/>
                    </a:ext>
                  </a:extLst>
                </a:gridCol>
              </a:tblGrid>
              <a:tr h="275516">
                <a:tc>
                  <a:txBody>
                    <a:bodyPr/>
                    <a:lstStyle/>
                    <a:p>
                      <a:pPr marL="0" marR="0">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rPr>
                        <a:t>2023-24 Premium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rPr>
                        <a:t>2024-25 Premium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rPr>
                        <a:t>Employee Cost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06164647"/>
                  </a:ext>
                </a:extLst>
              </a:tr>
              <a:tr h="275516">
                <a:tc>
                  <a:txBody>
                    <a:bodyPr/>
                    <a:lstStyle/>
                    <a:p>
                      <a:pPr marL="0" marR="0">
                        <a:spcBef>
                          <a:spcPts val="0"/>
                        </a:spcBef>
                        <a:spcAft>
                          <a:spcPts val="0"/>
                        </a:spcAft>
                      </a:pPr>
                      <a:r>
                        <a:rPr lang="en-US" sz="1100" dirty="0">
                          <a:effectLst/>
                        </a:rPr>
                        <a:t>HDHP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11002149"/>
                  </a:ext>
                </a:extLst>
              </a:tr>
              <a:tr h="275516">
                <a:tc>
                  <a:txBody>
                    <a:bodyPr/>
                    <a:lstStyle/>
                    <a:p>
                      <a:pPr marL="0" marR="0">
                        <a:spcBef>
                          <a:spcPts val="0"/>
                        </a:spcBef>
                        <a:spcAft>
                          <a:spcPts val="0"/>
                        </a:spcAft>
                      </a:pPr>
                      <a:r>
                        <a:rPr lang="en-US" sz="1100" dirty="0">
                          <a:effectLst/>
                        </a:rPr>
                        <a:t>  Employee Only</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$555.04</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$577.24</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$2.50</a:t>
                      </a:r>
                    </a:p>
                  </a:txBody>
                  <a:tcPr marL="68580" marR="68580" marT="0" marB="0" anchor="ctr"/>
                </a:tc>
                <a:extLst>
                  <a:ext uri="{0D108BD9-81ED-4DB2-BD59-A6C34878D82A}">
                    <a16:rowId xmlns:a16="http://schemas.microsoft.com/office/drawing/2014/main" val="303033549"/>
                  </a:ext>
                </a:extLst>
              </a:tr>
              <a:tr h="251572">
                <a:tc>
                  <a:txBody>
                    <a:bodyPr/>
                    <a:lstStyle/>
                    <a:p>
                      <a:pPr marL="0" marR="0">
                        <a:spcBef>
                          <a:spcPts val="0"/>
                        </a:spcBef>
                        <a:spcAft>
                          <a:spcPts val="0"/>
                        </a:spcAft>
                      </a:pPr>
                      <a:r>
                        <a:rPr lang="en-US" sz="1100" dirty="0">
                          <a:effectLst/>
                        </a:rPr>
                        <a:t>  </a:t>
                      </a:r>
                      <a:r>
                        <a:rPr lang="en-US" sz="1100" dirty="0" err="1">
                          <a:effectLst/>
                        </a:rPr>
                        <a:t>Employee+Spouse</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$1,091.79</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$1,135.46</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$169.97</a:t>
                      </a:r>
                    </a:p>
                  </a:txBody>
                  <a:tcPr marL="68580" marR="68580" marT="0" marB="0" anchor="ctr"/>
                </a:tc>
                <a:extLst>
                  <a:ext uri="{0D108BD9-81ED-4DB2-BD59-A6C34878D82A}">
                    <a16:rowId xmlns:a16="http://schemas.microsoft.com/office/drawing/2014/main" val="3751151322"/>
                  </a:ext>
                </a:extLst>
              </a:tr>
              <a:tr h="275516">
                <a:tc>
                  <a:txBody>
                    <a:bodyPr/>
                    <a:lstStyle/>
                    <a:p>
                      <a:pPr marL="0" marR="0">
                        <a:spcBef>
                          <a:spcPts val="0"/>
                        </a:spcBef>
                        <a:spcAft>
                          <a:spcPts val="0"/>
                        </a:spcAft>
                      </a:pPr>
                      <a:r>
                        <a:rPr lang="en-US" sz="1100" dirty="0">
                          <a:effectLst/>
                        </a:rPr>
                        <a:t>  </a:t>
                      </a:r>
                      <a:r>
                        <a:rPr lang="en-US" sz="1100" dirty="0" err="1">
                          <a:effectLst/>
                        </a:rPr>
                        <a:t>Employee+Child</a:t>
                      </a:r>
                      <a:r>
                        <a:rPr lang="en-US" sz="1100" dirty="0">
                          <a:effectLst/>
                        </a:rPr>
                        <a:t>(ren)</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$1,004.50</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$1,044.68</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$142.73</a:t>
                      </a:r>
                    </a:p>
                  </a:txBody>
                  <a:tcPr marL="68580" marR="68580" marT="0" marB="0" anchor="ctr"/>
                </a:tc>
                <a:extLst>
                  <a:ext uri="{0D108BD9-81ED-4DB2-BD59-A6C34878D82A}">
                    <a16:rowId xmlns:a16="http://schemas.microsoft.com/office/drawing/2014/main" val="4178837623"/>
                  </a:ext>
                </a:extLst>
              </a:tr>
              <a:tr h="275516">
                <a:tc>
                  <a:txBody>
                    <a:bodyPr/>
                    <a:lstStyle/>
                    <a:p>
                      <a:pPr marL="0" marR="0">
                        <a:spcBef>
                          <a:spcPts val="0"/>
                        </a:spcBef>
                        <a:spcAft>
                          <a:spcPts val="0"/>
                        </a:spcAft>
                      </a:pPr>
                      <a:r>
                        <a:rPr lang="en-US" sz="1100" dirty="0">
                          <a:effectLst/>
                        </a:rPr>
                        <a:t>  </a:t>
                      </a:r>
                      <a:r>
                        <a:rPr lang="en-US" sz="1100" dirty="0" err="1">
                          <a:effectLst/>
                        </a:rPr>
                        <a:t>Employee+Family</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$1,484.48</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$1,543.86</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$292.49</a:t>
                      </a:r>
                    </a:p>
                  </a:txBody>
                  <a:tcPr marL="68580" marR="68580" marT="0" marB="0" anchor="ctr"/>
                </a:tc>
                <a:extLst>
                  <a:ext uri="{0D108BD9-81ED-4DB2-BD59-A6C34878D82A}">
                    <a16:rowId xmlns:a16="http://schemas.microsoft.com/office/drawing/2014/main" val="1696899835"/>
                  </a:ext>
                </a:extLst>
              </a:tr>
              <a:tr h="340830">
                <a:tc>
                  <a:txBody>
                    <a:bodyPr/>
                    <a:lstStyle/>
                    <a:p>
                      <a:pPr marL="0" marR="0">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PPO</a:t>
                      </a:r>
                    </a:p>
                  </a:txBody>
                  <a:tcPr marL="68580" marR="68580" marT="0" marB="0" anchor="ctr"/>
                </a:tc>
                <a:tc>
                  <a:txBody>
                    <a:bodyPr/>
                    <a:lstStyle/>
                    <a:p>
                      <a:pPr marL="0" marR="0" algn="ctr">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endParaRPr lang="en-US" sz="11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02750503"/>
                  </a:ext>
                </a:extLst>
              </a:tr>
              <a:tr h="275516">
                <a:tc>
                  <a:txBody>
                    <a:bodyPr/>
                    <a:lstStyle/>
                    <a:p>
                      <a:pPr marL="0" marR="0">
                        <a:spcBef>
                          <a:spcPts val="0"/>
                        </a:spcBef>
                        <a:spcAft>
                          <a:spcPts val="0"/>
                        </a:spcAft>
                      </a:pPr>
                      <a:r>
                        <a:rPr lang="en-US" sz="1100" dirty="0">
                          <a:effectLst/>
                          <a:latin typeface="+mn-lt"/>
                        </a:rPr>
                        <a:t>  Employee Only</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$605.68</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$629.91</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$0.00</a:t>
                      </a:r>
                    </a:p>
                  </a:txBody>
                  <a:tcPr marL="68580" marR="68580" marT="0" marB="0" anchor="ctr"/>
                </a:tc>
                <a:extLst>
                  <a:ext uri="{0D108BD9-81ED-4DB2-BD59-A6C34878D82A}">
                    <a16:rowId xmlns:a16="http://schemas.microsoft.com/office/drawing/2014/main" val="1668540620"/>
                  </a:ext>
                </a:extLst>
              </a:tr>
              <a:tr h="275516">
                <a:tc>
                  <a:txBody>
                    <a:bodyPr/>
                    <a:lstStyle/>
                    <a:p>
                      <a:pPr marL="0" marR="0">
                        <a:spcBef>
                          <a:spcPts val="0"/>
                        </a:spcBef>
                        <a:spcAft>
                          <a:spcPts val="0"/>
                        </a:spcAft>
                      </a:pPr>
                      <a:r>
                        <a:rPr lang="en-US" sz="1100" dirty="0">
                          <a:effectLst/>
                          <a:latin typeface="+mn-lt"/>
                        </a:rPr>
                        <a:t>  </a:t>
                      </a:r>
                      <a:r>
                        <a:rPr lang="en-US" sz="1100" dirty="0" err="1">
                          <a:effectLst/>
                          <a:latin typeface="+mn-lt"/>
                        </a:rPr>
                        <a:t>Employee+Spouse</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$1,209.76</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$1,258.15</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$188.47</a:t>
                      </a:r>
                    </a:p>
                  </a:txBody>
                  <a:tcPr marL="68580" marR="68580" marT="0" marB="0" anchor="ctr"/>
                </a:tc>
                <a:extLst>
                  <a:ext uri="{0D108BD9-81ED-4DB2-BD59-A6C34878D82A}">
                    <a16:rowId xmlns:a16="http://schemas.microsoft.com/office/drawing/2014/main" val="824720471"/>
                  </a:ext>
                </a:extLst>
              </a:tr>
              <a:tr h="275516">
                <a:tc>
                  <a:txBody>
                    <a:bodyPr/>
                    <a:lstStyle/>
                    <a:p>
                      <a:pPr marL="0" marR="0">
                        <a:spcBef>
                          <a:spcPts val="0"/>
                        </a:spcBef>
                        <a:spcAft>
                          <a:spcPts val="0"/>
                        </a:spcAft>
                      </a:pPr>
                      <a:r>
                        <a:rPr lang="en-US" sz="1100" dirty="0">
                          <a:effectLst/>
                          <a:latin typeface="+mn-lt"/>
                        </a:rPr>
                        <a:t>  </a:t>
                      </a:r>
                      <a:r>
                        <a:rPr lang="en-US" sz="1100" dirty="0" err="1">
                          <a:effectLst/>
                          <a:latin typeface="+mn-lt"/>
                        </a:rPr>
                        <a:t>Employee+Child</a:t>
                      </a:r>
                      <a:r>
                        <a:rPr lang="en-US" sz="1100" dirty="0">
                          <a:effectLst/>
                          <a:latin typeface="+mn-lt"/>
                        </a:rPr>
                        <a:t>(ren)</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$1,113.85</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$1,158.40</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$158.55</a:t>
                      </a:r>
                    </a:p>
                  </a:txBody>
                  <a:tcPr marL="68580" marR="68580" marT="0" marB="0" anchor="ctr"/>
                </a:tc>
                <a:extLst>
                  <a:ext uri="{0D108BD9-81ED-4DB2-BD59-A6C34878D82A}">
                    <a16:rowId xmlns:a16="http://schemas.microsoft.com/office/drawing/2014/main" val="2603386567"/>
                  </a:ext>
                </a:extLst>
              </a:tr>
              <a:tr h="275516">
                <a:tc>
                  <a:txBody>
                    <a:bodyPr/>
                    <a:lstStyle/>
                    <a:p>
                      <a:pPr marL="0" marR="0">
                        <a:spcBef>
                          <a:spcPts val="0"/>
                        </a:spcBef>
                        <a:spcAft>
                          <a:spcPts val="0"/>
                        </a:spcAft>
                      </a:pPr>
                      <a:r>
                        <a:rPr lang="en-US" sz="1100" dirty="0">
                          <a:effectLst/>
                          <a:latin typeface="+mn-lt"/>
                        </a:rPr>
                        <a:t>  </a:t>
                      </a:r>
                      <a:r>
                        <a:rPr lang="en-US" sz="1100" dirty="0" err="1">
                          <a:effectLst/>
                          <a:latin typeface="+mn-lt"/>
                        </a:rPr>
                        <a:t>Employee+Family</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$1,641.17</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$1,706.81</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$323.07</a:t>
                      </a:r>
                    </a:p>
                  </a:txBody>
                  <a:tcPr marL="68580" marR="68580" marT="0" marB="0" anchor="ctr"/>
                </a:tc>
                <a:extLst>
                  <a:ext uri="{0D108BD9-81ED-4DB2-BD59-A6C34878D82A}">
                    <a16:rowId xmlns:a16="http://schemas.microsoft.com/office/drawing/2014/main" val="602980714"/>
                  </a:ext>
                </a:extLst>
              </a:tr>
              <a:tr h="275516">
                <a:tc>
                  <a:txBody>
                    <a:bodyPr/>
                    <a:lstStyle/>
                    <a:p>
                      <a:pPr marL="0" marR="0">
                        <a:spcBef>
                          <a:spcPts val="0"/>
                        </a:spcBef>
                        <a:spcAft>
                          <a:spcPts val="0"/>
                        </a:spcAft>
                      </a:pPr>
                      <a:r>
                        <a:rPr lang="en-US" sz="1100" b="0" dirty="0">
                          <a:effectLst/>
                          <a:latin typeface="+mn-lt"/>
                          <a:ea typeface="Calibri" panose="020F0502020204030204" pitchFamily="34" charset="0"/>
                          <a:cs typeface="Times New Roman" panose="02020603050405020304" pitchFamily="18" charset="0"/>
                        </a:rPr>
                        <a:t>PPO Buy-Up</a:t>
                      </a:r>
                    </a:p>
                  </a:txBody>
                  <a:tcPr marL="68580" marR="68580" marT="0" marB="0" anchor="ctr"/>
                </a:tc>
                <a:tc>
                  <a:txBody>
                    <a:bodyPr/>
                    <a:lstStyle/>
                    <a:p>
                      <a:pPr marL="0" marR="0" algn="ctr">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3448449"/>
                  </a:ext>
                </a:extLst>
              </a:tr>
              <a:tr h="275516">
                <a:tc>
                  <a:txBody>
                    <a:bodyPr/>
                    <a:lstStyle/>
                    <a:p>
                      <a:pPr marL="0" marR="0">
                        <a:spcBef>
                          <a:spcPts val="0"/>
                        </a:spcBef>
                        <a:spcAft>
                          <a:spcPts val="0"/>
                        </a:spcAft>
                      </a:pPr>
                      <a:r>
                        <a:rPr lang="en-US" sz="1100" dirty="0">
                          <a:effectLst/>
                          <a:latin typeface="+mn-lt"/>
                        </a:rPr>
                        <a:t>  Employee Only</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$619.27</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$644.04</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$14.13</a:t>
                      </a:r>
                    </a:p>
                  </a:txBody>
                  <a:tcPr marL="68580" marR="68580" marT="0" marB="0" anchor="ctr"/>
                </a:tc>
                <a:extLst>
                  <a:ext uri="{0D108BD9-81ED-4DB2-BD59-A6C34878D82A}">
                    <a16:rowId xmlns:a16="http://schemas.microsoft.com/office/drawing/2014/main" val="2978770075"/>
                  </a:ext>
                </a:extLst>
              </a:tr>
              <a:tr h="275516">
                <a:tc>
                  <a:txBody>
                    <a:bodyPr/>
                    <a:lstStyle/>
                    <a:p>
                      <a:pPr marL="0" marR="0">
                        <a:spcBef>
                          <a:spcPts val="0"/>
                        </a:spcBef>
                        <a:spcAft>
                          <a:spcPts val="0"/>
                        </a:spcAft>
                      </a:pPr>
                      <a:r>
                        <a:rPr lang="en-US" sz="1100" dirty="0">
                          <a:effectLst/>
                          <a:latin typeface="+mn-lt"/>
                        </a:rPr>
                        <a:t>  </a:t>
                      </a:r>
                      <a:r>
                        <a:rPr lang="en-US" sz="1100" dirty="0" err="1">
                          <a:effectLst/>
                          <a:latin typeface="+mn-lt"/>
                        </a:rPr>
                        <a:t>Employee+Spouse</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$1,235.93</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$1,285.37</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$215.69</a:t>
                      </a:r>
                    </a:p>
                  </a:txBody>
                  <a:tcPr marL="68580" marR="68580" marT="0" marB="0" anchor="ctr"/>
                </a:tc>
                <a:extLst>
                  <a:ext uri="{0D108BD9-81ED-4DB2-BD59-A6C34878D82A}">
                    <a16:rowId xmlns:a16="http://schemas.microsoft.com/office/drawing/2014/main" val="431227902"/>
                  </a:ext>
                </a:extLst>
              </a:tr>
              <a:tr h="275516">
                <a:tc>
                  <a:txBody>
                    <a:bodyPr/>
                    <a:lstStyle/>
                    <a:p>
                      <a:pPr marL="0" marR="0">
                        <a:spcBef>
                          <a:spcPts val="0"/>
                        </a:spcBef>
                        <a:spcAft>
                          <a:spcPts val="0"/>
                        </a:spcAft>
                      </a:pPr>
                      <a:r>
                        <a:rPr lang="en-US" sz="1100" dirty="0">
                          <a:effectLst/>
                          <a:latin typeface="+mn-lt"/>
                        </a:rPr>
                        <a:t>  </a:t>
                      </a:r>
                      <a:r>
                        <a:rPr lang="en-US" sz="1100" dirty="0" err="1">
                          <a:effectLst/>
                          <a:latin typeface="+mn-lt"/>
                        </a:rPr>
                        <a:t>Employee+Child</a:t>
                      </a:r>
                      <a:r>
                        <a:rPr lang="en-US" sz="1100" dirty="0">
                          <a:effectLst/>
                          <a:latin typeface="+mn-lt"/>
                        </a:rPr>
                        <a:t>(ren)</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$1,139.81</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$1,185.40</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$185.55</a:t>
                      </a:r>
                    </a:p>
                  </a:txBody>
                  <a:tcPr marL="68580" marR="68580" marT="0" marB="0" anchor="ctr"/>
                </a:tc>
                <a:extLst>
                  <a:ext uri="{0D108BD9-81ED-4DB2-BD59-A6C34878D82A}">
                    <a16:rowId xmlns:a16="http://schemas.microsoft.com/office/drawing/2014/main" val="1290737360"/>
                  </a:ext>
                </a:extLst>
              </a:tr>
              <a:tr h="275516">
                <a:tc>
                  <a:txBody>
                    <a:bodyPr/>
                    <a:lstStyle/>
                    <a:p>
                      <a:pPr marL="0" marR="0">
                        <a:spcBef>
                          <a:spcPts val="0"/>
                        </a:spcBef>
                        <a:spcAft>
                          <a:spcPts val="0"/>
                        </a:spcAft>
                      </a:pPr>
                      <a:r>
                        <a:rPr lang="en-US" sz="1100" dirty="0">
                          <a:effectLst/>
                          <a:latin typeface="+mn-lt"/>
                        </a:rPr>
                        <a:t>  </a:t>
                      </a:r>
                      <a:r>
                        <a:rPr lang="en-US" sz="1100" dirty="0" err="1">
                          <a:effectLst/>
                          <a:latin typeface="+mn-lt"/>
                        </a:rPr>
                        <a:t>Employee+Family</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$1,682.15</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$1,749.44</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$365.70</a:t>
                      </a:r>
                    </a:p>
                  </a:txBody>
                  <a:tcPr marL="68580" marR="68580" marT="0" marB="0" anchor="ctr"/>
                </a:tc>
                <a:extLst>
                  <a:ext uri="{0D108BD9-81ED-4DB2-BD59-A6C34878D82A}">
                    <a16:rowId xmlns:a16="http://schemas.microsoft.com/office/drawing/2014/main" val="2841069612"/>
                  </a:ext>
                </a:extLst>
              </a:tr>
            </a:tbl>
          </a:graphicData>
        </a:graphic>
      </p:graphicFrame>
      <p:pic>
        <p:nvPicPr>
          <p:cNvPr id="5" name="Recorded Sound">
            <a:hlinkClick r:id="" action="ppaction://media"/>
            <a:extLst>
              <a:ext uri="{FF2B5EF4-FFF2-40B4-BE49-F238E27FC236}">
                <a16:creationId xmlns:a16="http://schemas.microsoft.com/office/drawing/2014/main" id="{B6F85C03-D268-C798-DFF2-5D2854A5A6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29554" y="5858692"/>
            <a:ext cx="609600" cy="609600"/>
          </a:xfrm>
          <a:prstGeom prst="rect">
            <a:avLst/>
          </a:prstGeom>
        </p:spPr>
      </p:pic>
    </p:spTree>
    <p:extLst>
      <p:ext uri="{BB962C8B-B14F-4D97-AF65-F5344CB8AC3E}">
        <p14:creationId xmlns:p14="http://schemas.microsoft.com/office/powerpoint/2010/main" val="112051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6BFA7-FC1C-41CB-9770-B3ED312286BD}"/>
              </a:ext>
            </a:extLst>
          </p:cNvPr>
          <p:cNvSpPr>
            <a:spLocks noGrp="1"/>
          </p:cNvSpPr>
          <p:nvPr>
            <p:ph type="ctrTitle"/>
          </p:nvPr>
        </p:nvSpPr>
        <p:spPr/>
        <p:txBody>
          <a:bodyPr/>
          <a:lstStyle/>
          <a:p>
            <a:r>
              <a:rPr lang="en-US" dirty="0"/>
              <a:t>Delta Dental of AZ</a:t>
            </a:r>
          </a:p>
        </p:txBody>
      </p:sp>
      <p:pic>
        <p:nvPicPr>
          <p:cNvPr id="4" name="Picture 4" descr="DeltaDental_UnboundedLogo_361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139" y="298464"/>
            <a:ext cx="6905642" cy="773676"/>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454CAFC5-CD0C-9D4E-0473-B99A4CC124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77302" y="5849983"/>
            <a:ext cx="609600" cy="609600"/>
          </a:xfrm>
          <a:prstGeom prst="rect">
            <a:avLst/>
          </a:prstGeom>
        </p:spPr>
      </p:pic>
    </p:spTree>
    <p:extLst>
      <p:ext uri="{BB962C8B-B14F-4D97-AF65-F5344CB8AC3E}">
        <p14:creationId xmlns:p14="http://schemas.microsoft.com/office/powerpoint/2010/main" val="319000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A5E72-F59A-4982-91D8-5F4C7AAEF6CF}"/>
              </a:ext>
            </a:extLst>
          </p:cNvPr>
          <p:cNvSpPr>
            <a:spLocks noGrp="1"/>
          </p:cNvSpPr>
          <p:nvPr>
            <p:ph type="title"/>
          </p:nvPr>
        </p:nvSpPr>
        <p:spPr/>
        <p:txBody>
          <a:bodyPr/>
          <a:lstStyle/>
          <a:p>
            <a:r>
              <a:rPr lang="en-US" dirty="0"/>
              <a:t>2024-25 Plan Changes</a:t>
            </a:r>
          </a:p>
        </p:txBody>
      </p:sp>
      <p:sp>
        <p:nvSpPr>
          <p:cNvPr id="5" name="Rectangle 1">
            <a:extLst>
              <a:ext uri="{FF2B5EF4-FFF2-40B4-BE49-F238E27FC236}">
                <a16:creationId xmlns:a16="http://schemas.microsoft.com/office/drawing/2014/main" id="{5201DE56-CBCF-4E6B-B215-4463A44E2917}"/>
              </a:ext>
            </a:extLst>
          </p:cNvPr>
          <p:cNvSpPr>
            <a:spLocks noChangeArrowheads="1"/>
          </p:cNvSpPr>
          <p:nvPr/>
        </p:nvSpPr>
        <p:spPr bwMode="auto">
          <a:xfrm>
            <a:off x="2519362" y="3346704"/>
            <a:ext cx="1415917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TextBox 5"/>
          <p:cNvSpPr txBox="1"/>
          <p:nvPr/>
        </p:nvSpPr>
        <p:spPr>
          <a:xfrm>
            <a:off x="609983" y="2127160"/>
            <a:ext cx="9167063" cy="400110"/>
          </a:xfrm>
          <a:prstGeom prst="rect">
            <a:avLst/>
          </a:prstGeom>
          <a:noFill/>
        </p:spPr>
        <p:txBody>
          <a:bodyPr wrap="square" rtlCol="0">
            <a:spAutoFit/>
          </a:bodyPr>
          <a:lstStyle/>
          <a:p>
            <a:r>
              <a:rPr lang="en-US" sz="2000" dirty="0"/>
              <a:t>AzMT was able to enhance benefits and still offer a rate pass for 2024-25.</a:t>
            </a:r>
          </a:p>
        </p:txBody>
      </p:sp>
      <p:sp>
        <p:nvSpPr>
          <p:cNvPr id="7" name="Content Placeholder 2">
            <a:extLst>
              <a:ext uri="{FF2B5EF4-FFF2-40B4-BE49-F238E27FC236}">
                <a16:creationId xmlns:a16="http://schemas.microsoft.com/office/drawing/2014/main" id="{E105E085-0FA2-40B6-83A4-6F4044A9FE3B}"/>
              </a:ext>
            </a:extLst>
          </p:cNvPr>
          <p:cNvSpPr>
            <a:spLocks noGrp="1"/>
          </p:cNvSpPr>
          <p:nvPr>
            <p:ph idx="1"/>
          </p:nvPr>
        </p:nvSpPr>
        <p:spPr>
          <a:xfrm>
            <a:off x="680321" y="3256425"/>
            <a:ext cx="6972743" cy="1561759"/>
          </a:xfrm>
        </p:spPr>
        <p:txBody>
          <a:bodyPr>
            <a:noAutofit/>
          </a:bodyPr>
          <a:lstStyle/>
          <a:p>
            <a:pPr marL="0" indent="0">
              <a:buNone/>
            </a:pPr>
            <a:r>
              <a:rPr lang="en-US" sz="1800" dirty="0"/>
              <a:t>Benefit Changes</a:t>
            </a:r>
          </a:p>
          <a:p>
            <a:pPr lvl="1"/>
            <a:r>
              <a:rPr lang="en-US" sz="1800" dirty="0"/>
              <a:t>Change Bitewing X-Rays from 2x/Year to 1x/Year</a:t>
            </a:r>
          </a:p>
          <a:p>
            <a:pPr lvl="1"/>
            <a:r>
              <a:rPr lang="en-US" sz="1800" dirty="0"/>
              <a:t>Allow 3 Cleanings/Year</a:t>
            </a:r>
          </a:p>
          <a:p>
            <a:pPr lvl="1"/>
            <a:r>
              <a:rPr lang="en-US" sz="1800" dirty="0"/>
              <a:t>Add Special Healthcare Needs Program</a:t>
            </a:r>
          </a:p>
        </p:txBody>
      </p:sp>
      <p:pic>
        <p:nvPicPr>
          <p:cNvPr id="1026" name="Picture 2" descr="Emphasizing Preventative Care During National Oral Health Month | Harvard  School of Dental Medic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0074" y="2922156"/>
            <a:ext cx="4417753" cy="2484986"/>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ADDD9086-6D04-1875-84AD-2E7A0A5785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8227" y="6009443"/>
            <a:ext cx="609600" cy="609600"/>
          </a:xfrm>
          <a:prstGeom prst="rect">
            <a:avLst/>
          </a:prstGeom>
        </p:spPr>
      </p:pic>
    </p:spTree>
    <p:extLst>
      <p:ext uri="{BB962C8B-B14F-4D97-AF65-F5344CB8AC3E}">
        <p14:creationId xmlns:p14="http://schemas.microsoft.com/office/powerpoint/2010/main" val="381139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A5E72-F59A-4982-91D8-5F4C7AAEF6CF}"/>
              </a:ext>
            </a:extLst>
          </p:cNvPr>
          <p:cNvSpPr>
            <a:spLocks noGrp="1"/>
          </p:cNvSpPr>
          <p:nvPr>
            <p:ph type="title"/>
          </p:nvPr>
        </p:nvSpPr>
        <p:spPr/>
        <p:txBody>
          <a:bodyPr/>
          <a:lstStyle/>
          <a:p>
            <a:r>
              <a:rPr lang="en-US" dirty="0"/>
              <a:t>2024-25 Dental Premiums</a:t>
            </a:r>
          </a:p>
        </p:txBody>
      </p:sp>
      <p:sp>
        <p:nvSpPr>
          <p:cNvPr id="3" name="Content Placeholder 2">
            <a:extLst>
              <a:ext uri="{FF2B5EF4-FFF2-40B4-BE49-F238E27FC236}">
                <a16:creationId xmlns:a16="http://schemas.microsoft.com/office/drawing/2014/main" id="{E105E085-0FA2-40B6-83A4-6F4044A9FE3B}"/>
              </a:ext>
            </a:extLst>
          </p:cNvPr>
          <p:cNvSpPr>
            <a:spLocks noGrp="1"/>
          </p:cNvSpPr>
          <p:nvPr>
            <p:ph idx="1"/>
          </p:nvPr>
        </p:nvSpPr>
        <p:spPr>
          <a:xfrm>
            <a:off x="680321" y="2166717"/>
            <a:ext cx="9892428" cy="877972"/>
          </a:xfrm>
        </p:spPr>
        <p:txBody>
          <a:bodyPr>
            <a:normAutofit/>
          </a:bodyPr>
          <a:lstStyle/>
          <a:p>
            <a:r>
              <a:rPr lang="en-US" dirty="0"/>
              <a:t>No Premium Changes</a:t>
            </a:r>
          </a:p>
          <a:p>
            <a:pPr marL="0" indent="0">
              <a:buNone/>
            </a:pPr>
            <a:endParaRPr lang="en-US" dirty="0"/>
          </a:p>
        </p:txBody>
      </p:sp>
      <p:graphicFrame>
        <p:nvGraphicFramePr>
          <p:cNvPr id="4" name="Table 3">
            <a:extLst>
              <a:ext uri="{FF2B5EF4-FFF2-40B4-BE49-F238E27FC236}">
                <a16:creationId xmlns:a16="http://schemas.microsoft.com/office/drawing/2014/main" id="{143EBEB8-28BE-44B5-B7F2-D66E8BCDC4E8}"/>
              </a:ext>
            </a:extLst>
          </p:cNvPr>
          <p:cNvGraphicFramePr>
            <a:graphicFrameLocks noGrp="1"/>
          </p:cNvGraphicFramePr>
          <p:nvPr>
            <p:extLst>
              <p:ext uri="{D42A27DB-BD31-4B8C-83A1-F6EECF244321}">
                <p14:modId xmlns:p14="http://schemas.microsoft.com/office/powerpoint/2010/main" val="3459259797"/>
              </p:ext>
            </p:extLst>
          </p:nvPr>
        </p:nvGraphicFramePr>
        <p:xfrm>
          <a:off x="2413046" y="3203463"/>
          <a:ext cx="6426975" cy="3126431"/>
        </p:xfrm>
        <a:graphic>
          <a:graphicData uri="http://schemas.openxmlformats.org/drawingml/2006/table">
            <a:tbl>
              <a:tblPr firstRow="1" firstCol="1" bandRow="1">
                <a:tableStyleId>{16D9F66E-5EB9-4882-86FB-DCBF35E3C3E4}</a:tableStyleId>
              </a:tblPr>
              <a:tblGrid>
                <a:gridCol w="1669002">
                  <a:extLst>
                    <a:ext uri="{9D8B030D-6E8A-4147-A177-3AD203B41FA5}">
                      <a16:colId xmlns:a16="http://schemas.microsoft.com/office/drawing/2014/main" val="3950303172"/>
                    </a:ext>
                  </a:extLst>
                </a:gridCol>
                <a:gridCol w="1543799">
                  <a:extLst>
                    <a:ext uri="{9D8B030D-6E8A-4147-A177-3AD203B41FA5}">
                      <a16:colId xmlns:a16="http://schemas.microsoft.com/office/drawing/2014/main" val="1261147017"/>
                    </a:ext>
                  </a:extLst>
                </a:gridCol>
                <a:gridCol w="1607087">
                  <a:extLst>
                    <a:ext uri="{9D8B030D-6E8A-4147-A177-3AD203B41FA5}">
                      <a16:colId xmlns:a16="http://schemas.microsoft.com/office/drawing/2014/main" val="3290822739"/>
                    </a:ext>
                  </a:extLst>
                </a:gridCol>
                <a:gridCol w="1607087">
                  <a:extLst>
                    <a:ext uri="{9D8B030D-6E8A-4147-A177-3AD203B41FA5}">
                      <a16:colId xmlns:a16="http://schemas.microsoft.com/office/drawing/2014/main" val="1488959829"/>
                    </a:ext>
                  </a:extLst>
                </a:gridCol>
              </a:tblGrid>
              <a:tr h="284221">
                <a:tc>
                  <a:txBody>
                    <a:bodyPr/>
                    <a:lstStyle/>
                    <a:p>
                      <a:pPr marL="0" marR="0">
                        <a:spcBef>
                          <a:spcPts val="0"/>
                        </a:spcBef>
                        <a:spcAft>
                          <a:spcPts val="0"/>
                        </a:spcAft>
                      </a:pPr>
                      <a:r>
                        <a:rPr lang="en-US" sz="1100" dirty="0">
                          <a:effectLst/>
                          <a:latin typeface="+mn-lt"/>
                        </a:rPr>
                        <a:t> </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latin typeface="+mn-lt"/>
                        </a:rPr>
                        <a:t>2023-24 Premium</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2024-25 Premium</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Employee Cost</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06164647"/>
                  </a:ext>
                </a:extLst>
              </a:tr>
              <a:tr h="284221">
                <a:tc>
                  <a:txBody>
                    <a:bodyPr/>
                    <a:lstStyle/>
                    <a:p>
                      <a:pPr marL="0" marR="0" algn="l">
                        <a:spcBef>
                          <a:spcPts val="0"/>
                        </a:spcBef>
                        <a:spcAft>
                          <a:spcPts val="0"/>
                        </a:spcAft>
                      </a:pPr>
                      <a:r>
                        <a:rPr lang="en-US" sz="1100" dirty="0">
                          <a:effectLst/>
                          <a:latin typeface="+mn-lt"/>
                        </a:rPr>
                        <a:t>Basic Plan*</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dirty="0">
                          <a:effectLst/>
                          <a:latin typeface="+mn-lt"/>
                        </a:rPr>
                        <a:t> </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latin typeface="+mn-lt"/>
                        </a:rPr>
                        <a:t> </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11002149"/>
                  </a:ext>
                </a:extLst>
              </a:tr>
              <a:tr h="284221">
                <a:tc>
                  <a:txBody>
                    <a:bodyPr/>
                    <a:lstStyle/>
                    <a:p>
                      <a:pPr marL="0" marR="0">
                        <a:spcBef>
                          <a:spcPts val="0"/>
                        </a:spcBef>
                        <a:spcAft>
                          <a:spcPts val="0"/>
                        </a:spcAft>
                      </a:pPr>
                      <a:r>
                        <a:rPr lang="en-US" sz="1100" dirty="0">
                          <a:effectLst/>
                          <a:latin typeface="+mn-lt"/>
                        </a:rPr>
                        <a:t>  Employee Only</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$40.96</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$40.96</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$0.00</a:t>
                      </a:r>
                    </a:p>
                  </a:txBody>
                  <a:tcPr marL="68580" marR="68580" marT="0" marB="0" anchor="ctr"/>
                </a:tc>
                <a:extLst>
                  <a:ext uri="{0D108BD9-81ED-4DB2-BD59-A6C34878D82A}">
                    <a16:rowId xmlns:a16="http://schemas.microsoft.com/office/drawing/2014/main" val="303033549"/>
                  </a:ext>
                </a:extLst>
              </a:tr>
              <a:tr h="284221">
                <a:tc>
                  <a:txBody>
                    <a:bodyPr/>
                    <a:lstStyle/>
                    <a:p>
                      <a:pPr marL="0" marR="0">
                        <a:spcBef>
                          <a:spcPts val="0"/>
                        </a:spcBef>
                        <a:spcAft>
                          <a:spcPts val="0"/>
                        </a:spcAft>
                      </a:pPr>
                      <a:r>
                        <a:rPr lang="en-US" sz="1100" dirty="0">
                          <a:effectLst/>
                          <a:latin typeface="+mn-lt"/>
                        </a:rPr>
                        <a:t>  </a:t>
                      </a:r>
                      <a:r>
                        <a:rPr lang="en-US" sz="1100" dirty="0" err="1">
                          <a:effectLst/>
                          <a:latin typeface="+mn-lt"/>
                        </a:rPr>
                        <a:t>Employee+Spouse</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$78.86</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$78.86</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$11.37</a:t>
                      </a:r>
                    </a:p>
                  </a:txBody>
                  <a:tcPr marL="68580" marR="68580" marT="0" marB="0" anchor="ctr"/>
                </a:tc>
                <a:extLst>
                  <a:ext uri="{0D108BD9-81ED-4DB2-BD59-A6C34878D82A}">
                    <a16:rowId xmlns:a16="http://schemas.microsoft.com/office/drawing/2014/main" val="3751151322"/>
                  </a:ext>
                </a:extLst>
              </a:tr>
              <a:tr h="284221">
                <a:tc>
                  <a:txBody>
                    <a:bodyPr/>
                    <a:lstStyle/>
                    <a:p>
                      <a:pPr marL="0" marR="0">
                        <a:spcBef>
                          <a:spcPts val="0"/>
                        </a:spcBef>
                        <a:spcAft>
                          <a:spcPts val="0"/>
                        </a:spcAft>
                      </a:pPr>
                      <a:r>
                        <a:rPr lang="en-US" sz="1100" dirty="0">
                          <a:effectLst/>
                          <a:latin typeface="+mn-lt"/>
                        </a:rPr>
                        <a:t>  </a:t>
                      </a:r>
                      <a:r>
                        <a:rPr lang="en-US" sz="1100" dirty="0" err="1">
                          <a:effectLst/>
                          <a:latin typeface="+mn-lt"/>
                        </a:rPr>
                        <a:t>Employee+Child</a:t>
                      </a:r>
                      <a:r>
                        <a:rPr lang="en-US" sz="1100" dirty="0">
                          <a:effectLst/>
                          <a:latin typeface="+mn-lt"/>
                        </a:rPr>
                        <a:t>(ren)</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$88.27</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$88.27</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$14.19</a:t>
                      </a:r>
                    </a:p>
                  </a:txBody>
                  <a:tcPr marL="68580" marR="68580" marT="0" marB="0" anchor="ctr"/>
                </a:tc>
                <a:extLst>
                  <a:ext uri="{0D108BD9-81ED-4DB2-BD59-A6C34878D82A}">
                    <a16:rowId xmlns:a16="http://schemas.microsoft.com/office/drawing/2014/main" val="4178837623"/>
                  </a:ext>
                </a:extLst>
              </a:tr>
              <a:tr h="284221">
                <a:tc>
                  <a:txBody>
                    <a:bodyPr/>
                    <a:lstStyle/>
                    <a:p>
                      <a:pPr marL="0" marR="0">
                        <a:spcBef>
                          <a:spcPts val="0"/>
                        </a:spcBef>
                        <a:spcAft>
                          <a:spcPts val="0"/>
                        </a:spcAft>
                      </a:pPr>
                      <a:r>
                        <a:rPr lang="en-US" sz="1100" dirty="0">
                          <a:effectLst/>
                          <a:latin typeface="+mn-lt"/>
                        </a:rPr>
                        <a:t>  </a:t>
                      </a:r>
                      <a:r>
                        <a:rPr lang="en-US" sz="1100" dirty="0" err="1">
                          <a:effectLst/>
                          <a:latin typeface="+mn-lt"/>
                        </a:rPr>
                        <a:t>Employee+Family</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$130.16</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$130.16</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$26.76</a:t>
                      </a:r>
                    </a:p>
                  </a:txBody>
                  <a:tcPr marL="68580" marR="68580" marT="0" marB="0" anchor="ctr"/>
                </a:tc>
                <a:extLst>
                  <a:ext uri="{0D108BD9-81ED-4DB2-BD59-A6C34878D82A}">
                    <a16:rowId xmlns:a16="http://schemas.microsoft.com/office/drawing/2014/main" val="1696899835"/>
                  </a:ext>
                </a:extLst>
              </a:tr>
              <a:tr h="284221">
                <a:tc>
                  <a:txBody>
                    <a:bodyPr/>
                    <a:lstStyle/>
                    <a:p>
                      <a:pPr marL="0" marR="0">
                        <a:spcBef>
                          <a:spcPts val="0"/>
                        </a:spcBef>
                        <a:spcAft>
                          <a:spcPts val="0"/>
                        </a:spcAft>
                      </a:pPr>
                      <a:r>
                        <a:rPr lang="en-US" sz="1100" dirty="0">
                          <a:effectLst/>
                          <a:latin typeface="+mn-lt"/>
                        </a:rPr>
                        <a:t>Buy-Up Plan*</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02750503"/>
                  </a:ext>
                </a:extLst>
              </a:tr>
              <a:tr h="284221">
                <a:tc>
                  <a:txBody>
                    <a:bodyPr/>
                    <a:lstStyle/>
                    <a:p>
                      <a:pPr marL="0" marR="0">
                        <a:spcBef>
                          <a:spcPts val="0"/>
                        </a:spcBef>
                        <a:spcAft>
                          <a:spcPts val="0"/>
                        </a:spcAft>
                      </a:pPr>
                      <a:r>
                        <a:rPr lang="en-US" sz="1100" dirty="0">
                          <a:effectLst/>
                          <a:latin typeface="+mn-lt"/>
                        </a:rPr>
                        <a:t>  Employee Only</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$42.41</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$42.41</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$1.45</a:t>
                      </a:r>
                    </a:p>
                  </a:txBody>
                  <a:tcPr marL="68580" marR="68580" marT="0" marB="0" anchor="ctr"/>
                </a:tc>
                <a:extLst>
                  <a:ext uri="{0D108BD9-81ED-4DB2-BD59-A6C34878D82A}">
                    <a16:rowId xmlns:a16="http://schemas.microsoft.com/office/drawing/2014/main" val="1668540620"/>
                  </a:ext>
                </a:extLst>
              </a:tr>
              <a:tr h="284221">
                <a:tc>
                  <a:txBody>
                    <a:bodyPr/>
                    <a:lstStyle/>
                    <a:p>
                      <a:pPr marL="0" marR="0">
                        <a:spcBef>
                          <a:spcPts val="0"/>
                        </a:spcBef>
                        <a:spcAft>
                          <a:spcPts val="0"/>
                        </a:spcAft>
                      </a:pPr>
                      <a:r>
                        <a:rPr lang="en-US" sz="1100" dirty="0">
                          <a:effectLst/>
                          <a:latin typeface="+mn-lt"/>
                        </a:rPr>
                        <a:t>  </a:t>
                      </a:r>
                      <a:r>
                        <a:rPr lang="en-US" sz="1100" dirty="0" err="1">
                          <a:effectLst/>
                          <a:latin typeface="+mn-lt"/>
                        </a:rPr>
                        <a:t>Employee+Spouse</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$81.80</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$81.80</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$14.31</a:t>
                      </a:r>
                    </a:p>
                  </a:txBody>
                  <a:tcPr marL="68580" marR="68580" marT="0" marB="0" anchor="ctr"/>
                </a:tc>
                <a:extLst>
                  <a:ext uri="{0D108BD9-81ED-4DB2-BD59-A6C34878D82A}">
                    <a16:rowId xmlns:a16="http://schemas.microsoft.com/office/drawing/2014/main" val="824720471"/>
                  </a:ext>
                </a:extLst>
              </a:tr>
              <a:tr h="284221">
                <a:tc>
                  <a:txBody>
                    <a:bodyPr/>
                    <a:lstStyle/>
                    <a:p>
                      <a:pPr marL="0" marR="0">
                        <a:spcBef>
                          <a:spcPts val="0"/>
                        </a:spcBef>
                        <a:spcAft>
                          <a:spcPts val="0"/>
                        </a:spcAft>
                      </a:pPr>
                      <a:r>
                        <a:rPr lang="en-US" sz="1100" dirty="0">
                          <a:effectLst/>
                          <a:latin typeface="+mn-lt"/>
                        </a:rPr>
                        <a:t>  </a:t>
                      </a:r>
                      <a:r>
                        <a:rPr lang="en-US" sz="1100" dirty="0" err="1">
                          <a:effectLst/>
                          <a:latin typeface="+mn-lt"/>
                        </a:rPr>
                        <a:t>Employee+Child</a:t>
                      </a:r>
                      <a:r>
                        <a:rPr lang="en-US" sz="1100" dirty="0">
                          <a:effectLst/>
                          <a:latin typeface="+mn-lt"/>
                        </a:rPr>
                        <a:t>(ren)</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$96.07</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$96.07</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$21.99</a:t>
                      </a:r>
                    </a:p>
                  </a:txBody>
                  <a:tcPr marL="68580" marR="68580" marT="0" marB="0" anchor="ctr"/>
                </a:tc>
                <a:extLst>
                  <a:ext uri="{0D108BD9-81ED-4DB2-BD59-A6C34878D82A}">
                    <a16:rowId xmlns:a16="http://schemas.microsoft.com/office/drawing/2014/main" val="2603386567"/>
                  </a:ext>
                </a:extLst>
              </a:tr>
              <a:tr h="284221">
                <a:tc>
                  <a:txBody>
                    <a:bodyPr/>
                    <a:lstStyle/>
                    <a:p>
                      <a:pPr marL="0" marR="0">
                        <a:spcBef>
                          <a:spcPts val="0"/>
                        </a:spcBef>
                        <a:spcAft>
                          <a:spcPts val="0"/>
                        </a:spcAft>
                      </a:pPr>
                      <a:r>
                        <a:rPr lang="en-US" sz="1100" dirty="0">
                          <a:effectLst/>
                          <a:latin typeface="+mn-lt"/>
                        </a:rPr>
                        <a:t>  </a:t>
                      </a:r>
                      <a:r>
                        <a:rPr lang="en-US" sz="1100" dirty="0" err="1">
                          <a:effectLst/>
                          <a:latin typeface="+mn-lt"/>
                        </a:rPr>
                        <a:t>Employee+Family</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$141.80</a:t>
                      </a:r>
                    </a:p>
                  </a:txBody>
                  <a:tcPr marL="68580" marR="68580" marT="0" marB="0" anchor="ctr"/>
                </a:tc>
                <a:tc>
                  <a:txBody>
                    <a:bodyPr/>
                    <a:lstStyle/>
                    <a:p>
                      <a:pPr marL="0" marR="0" algn="ctr">
                        <a:spcBef>
                          <a:spcPts val="0"/>
                        </a:spcBef>
                        <a:spcAft>
                          <a:spcPts val="0"/>
                        </a:spcAft>
                      </a:pPr>
                      <a:r>
                        <a:rPr lang="en-US" sz="1100">
                          <a:effectLst/>
                          <a:latin typeface="+mn-lt"/>
                          <a:ea typeface="Calibri" panose="020F0502020204030204" pitchFamily="34" charset="0"/>
                          <a:cs typeface="Times New Roman" panose="02020603050405020304" pitchFamily="18" charset="0"/>
                        </a:rPr>
                        <a:t>$141.80</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$38.40</a:t>
                      </a:r>
                    </a:p>
                  </a:txBody>
                  <a:tcPr marL="68580" marR="68580" marT="0" marB="0" anchor="ctr"/>
                </a:tc>
                <a:extLst>
                  <a:ext uri="{0D108BD9-81ED-4DB2-BD59-A6C34878D82A}">
                    <a16:rowId xmlns:a16="http://schemas.microsoft.com/office/drawing/2014/main" val="602980714"/>
                  </a:ext>
                </a:extLst>
              </a:tr>
            </a:tbl>
          </a:graphicData>
        </a:graphic>
      </p:graphicFrame>
      <p:sp>
        <p:nvSpPr>
          <p:cNvPr id="6" name="TextBox 5">
            <a:extLst>
              <a:ext uri="{FF2B5EF4-FFF2-40B4-BE49-F238E27FC236}">
                <a16:creationId xmlns:a16="http://schemas.microsoft.com/office/drawing/2014/main" id="{F199B712-3BE9-4613-82A0-0FE658E2C518}"/>
              </a:ext>
            </a:extLst>
          </p:cNvPr>
          <p:cNvSpPr txBox="1"/>
          <p:nvPr/>
        </p:nvSpPr>
        <p:spPr>
          <a:xfrm>
            <a:off x="680320" y="6488668"/>
            <a:ext cx="9892429" cy="369332"/>
          </a:xfrm>
          <a:prstGeom prst="rect">
            <a:avLst/>
          </a:prstGeom>
          <a:noFill/>
        </p:spPr>
        <p:txBody>
          <a:bodyPr wrap="square" rtlCol="0">
            <a:spAutoFit/>
          </a:bodyPr>
          <a:lstStyle/>
          <a:p>
            <a:r>
              <a:rPr lang="en-US" dirty="0"/>
              <a:t>*Basic Plan = Dependents to Age 19 / Buy-Up Plan = Dependents to Age 26</a:t>
            </a:r>
          </a:p>
        </p:txBody>
      </p:sp>
      <p:pic>
        <p:nvPicPr>
          <p:cNvPr id="7" name="Recorded Sound">
            <a:hlinkClick r:id="" action="ppaction://media"/>
            <a:extLst>
              <a:ext uri="{FF2B5EF4-FFF2-40B4-BE49-F238E27FC236}">
                <a16:creationId xmlns:a16="http://schemas.microsoft.com/office/drawing/2014/main" id="{270B77E8-FFDB-F5EA-22DE-BFA8206C46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12435" y="6063734"/>
            <a:ext cx="609600" cy="609600"/>
          </a:xfrm>
          <a:prstGeom prst="rect">
            <a:avLst/>
          </a:prstGeom>
        </p:spPr>
      </p:pic>
    </p:spTree>
    <p:extLst>
      <p:ext uri="{BB962C8B-B14F-4D97-AF65-F5344CB8AC3E}">
        <p14:creationId xmlns:p14="http://schemas.microsoft.com/office/powerpoint/2010/main" val="7772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7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92C72-230E-4CC4-921B-1DAB00860A48}"/>
              </a:ext>
            </a:extLst>
          </p:cNvPr>
          <p:cNvSpPr>
            <a:spLocks noGrp="1"/>
          </p:cNvSpPr>
          <p:nvPr>
            <p:ph type="ctrTitle"/>
          </p:nvPr>
        </p:nvSpPr>
        <p:spPr/>
        <p:txBody>
          <a:bodyPr/>
          <a:lstStyle/>
          <a:p>
            <a:r>
              <a:rPr lang="en-US" dirty="0"/>
              <a:t>VSP Vision Plan</a:t>
            </a:r>
          </a:p>
        </p:txBody>
      </p:sp>
      <p:pic>
        <p:nvPicPr>
          <p:cNvPr id="4" name="Picture 4" descr="Home Page | VSP Vision Ca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477" y="221471"/>
            <a:ext cx="2794659" cy="124901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8E7DE723-5519-593E-77C3-E7511CE183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89920" y="5745480"/>
            <a:ext cx="609600" cy="609600"/>
          </a:xfrm>
          <a:prstGeom prst="rect">
            <a:avLst/>
          </a:prstGeom>
        </p:spPr>
      </p:pic>
    </p:spTree>
    <p:extLst>
      <p:ext uri="{BB962C8B-B14F-4D97-AF65-F5344CB8AC3E}">
        <p14:creationId xmlns:p14="http://schemas.microsoft.com/office/powerpoint/2010/main" val="42985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A2B9B-40F0-4D6E-9066-5441D79EE66B}"/>
              </a:ext>
            </a:extLst>
          </p:cNvPr>
          <p:cNvSpPr>
            <a:spLocks noGrp="1"/>
          </p:cNvSpPr>
          <p:nvPr>
            <p:ph type="title"/>
          </p:nvPr>
        </p:nvSpPr>
        <p:spPr/>
        <p:txBody>
          <a:bodyPr/>
          <a:lstStyle/>
          <a:p>
            <a:r>
              <a:rPr lang="en-US" dirty="0"/>
              <a:t>2024-25 Plan Changes</a:t>
            </a:r>
          </a:p>
        </p:txBody>
      </p:sp>
      <p:sp>
        <p:nvSpPr>
          <p:cNvPr id="3" name="Content Placeholder 2">
            <a:extLst>
              <a:ext uri="{FF2B5EF4-FFF2-40B4-BE49-F238E27FC236}">
                <a16:creationId xmlns:a16="http://schemas.microsoft.com/office/drawing/2014/main" id="{66B1662A-3CE5-4776-8784-8BAF84854677}"/>
              </a:ext>
            </a:extLst>
          </p:cNvPr>
          <p:cNvSpPr>
            <a:spLocks noGrp="1"/>
          </p:cNvSpPr>
          <p:nvPr>
            <p:ph idx="1"/>
          </p:nvPr>
        </p:nvSpPr>
        <p:spPr>
          <a:xfrm>
            <a:off x="680321" y="2108274"/>
            <a:ext cx="9613861" cy="865491"/>
          </a:xfrm>
        </p:spPr>
        <p:txBody>
          <a:bodyPr>
            <a:normAutofit fontScale="77500" lnSpcReduction="20000"/>
          </a:bodyPr>
          <a:lstStyle/>
          <a:p>
            <a:r>
              <a:rPr lang="en-US" dirty="0"/>
              <a:t>No Benefit Changes</a:t>
            </a:r>
          </a:p>
          <a:p>
            <a:r>
              <a:rPr lang="en-US" dirty="0"/>
              <a:t>Slight Premium Increase</a:t>
            </a:r>
          </a:p>
          <a:p>
            <a:pPr lvl="1"/>
            <a:r>
              <a:rPr lang="en-US" dirty="0"/>
              <a:t>Administrative Cost</a:t>
            </a:r>
          </a:p>
          <a:p>
            <a:pPr marL="0" indent="0">
              <a:buNone/>
            </a:pPr>
            <a:endParaRPr lang="en-US" dirty="0"/>
          </a:p>
        </p:txBody>
      </p:sp>
      <p:graphicFrame>
        <p:nvGraphicFramePr>
          <p:cNvPr id="4" name="Table 3">
            <a:extLst>
              <a:ext uri="{FF2B5EF4-FFF2-40B4-BE49-F238E27FC236}">
                <a16:creationId xmlns:a16="http://schemas.microsoft.com/office/drawing/2014/main" id="{60C58908-7A5B-4FED-9B4C-52907FD37476}"/>
              </a:ext>
            </a:extLst>
          </p:cNvPr>
          <p:cNvGraphicFramePr>
            <a:graphicFrameLocks noGrp="1"/>
          </p:cNvGraphicFramePr>
          <p:nvPr>
            <p:extLst>
              <p:ext uri="{D42A27DB-BD31-4B8C-83A1-F6EECF244321}">
                <p14:modId xmlns:p14="http://schemas.microsoft.com/office/powerpoint/2010/main" val="1211784574"/>
              </p:ext>
            </p:extLst>
          </p:nvPr>
        </p:nvGraphicFramePr>
        <p:xfrm>
          <a:off x="2168583" y="2973765"/>
          <a:ext cx="6507380" cy="3309262"/>
        </p:xfrm>
        <a:graphic>
          <a:graphicData uri="http://schemas.openxmlformats.org/drawingml/2006/table">
            <a:tbl>
              <a:tblPr firstRow="1" firstCol="1" bandRow="1">
                <a:tableStyleId>{16D9F66E-5EB9-4882-86FB-DCBF35E3C3E4}</a:tableStyleId>
              </a:tblPr>
              <a:tblGrid>
                <a:gridCol w="1626498">
                  <a:extLst>
                    <a:ext uri="{9D8B030D-6E8A-4147-A177-3AD203B41FA5}">
                      <a16:colId xmlns:a16="http://schemas.microsoft.com/office/drawing/2014/main" val="2209952877"/>
                    </a:ext>
                  </a:extLst>
                </a:gridCol>
                <a:gridCol w="1626498">
                  <a:extLst>
                    <a:ext uri="{9D8B030D-6E8A-4147-A177-3AD203B41FA5}">
                      <a16:colId xmlns:a16="http://schemas.microsoft.com/office/drawing/2014/main" val="527906444"/>
                    </a:ext>
                  </a:extLst>
                </a:gridCol>
                <a:gridCol w="1627192">
                  <a:extLst>
                    <a:ext uri="{9D8B030D-6E8A-4147-A177-3AD203B41FA5}">
                      <a16:colId xmlns:a16="http://schemas.microsoft.com/office/drawing/2014/main" val="3998407886"/>
                    </a:ext>
                  </a:extLst>
                </a:gridCol>
                <a:gridCol w="1627192">
                  <a:extLst>
                    <a:ext uri="{9D8B030D-6E8A-4147-A177-3AD203B41FA5}">
                      <a16:colId xmlns:a16="http://schemas.microsoft.com/office/drawing/2014/main" val="2742836789"/>
                    </a:ext>
                  </a:extLst>
                </a:gridCol>
              </a:tblGrid>
              <a:tr h="300842">
                <a:tc>
                  <a:txBody>
                    <a:bodyPr/>
                    <a:lstStyle/>
                    <a:p>
                      <a:pPr marL="0" marR="0">
                        <a:spcBef>
                          <a:spcPts val="0"/>
                        </a:spcBef>
                        <a:spcAft>
                          <a:spcPts val="0"/>
                        </a:spcAft>
                      </a:pPr>
                      <a:r>
                        <a:rPr lang="en-US" sz="1100" dirty="0">
                          <a:effectLst/>
                          <a:latin typeface="+mn-lt"/>
                        </a:rPr>
                        <a:t> </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2023-24 Premium</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2024-25 Premium</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Employee Cost</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28232574"/>
                  </a:ext>
                </a:extLst>
              </a:tr>
              <a:tr h="300842">
                <a:tc>
                  <a:txBody>
                    <a:bodyPr/>
                    <a:lstStyle/>
                    <a:p>
                      <a:pPr marL="0" marR="0">
                        <a:spcBef>
                          <a:spcPts val="0"/>
                        </a:spcBef>
                        <a:spcAft>
                          <a:spcPts val="0"/>
                        </a:spcAft>
                      </a:pPr>
                      <a:r>
                        <a:rPr lang="en-US" sz="1100" dirty="0">
                          <a:effectLst/>
                          <a:latin typeface="+mn-lt"/>
                        </a:rPr>
                        <a:t>Basic Plan*</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dirty="0">
                          <a:effectLst/>
                          <a:latin typeface="+mn-lt"/>
                        </a:rPr>
                        <a:t> </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dirty="0">
                          <a:effectLst/>
                          <a:latin typeface="+mn-lt"/>
                        </a:rPr>
                        <a:t> </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83986053"/>
                  </a:ext>
                </a:extLst>
              </a:tr>
              <a:tr h="300842">
                <a:tc>
                  <a:txBody>
                    <a:bodyPr/>
                    <a:lstStyle/>
                    <a:p>
                      <a:pPr marL="0" marR="0">
                        <a:spcBef>
                          <a:spcPts val="0"/>
                        </a:spcBef>
                        <a:spcAft>
                          <a:spcPts val="0"/>
                        </a:spcAft>
                      </a:pPr>
                      <a:r>
                        <a:rPr lang="en-US" sz="1100" dirty="0">
                          <a:effectLst/>
                          <a:latin typeface="+mn-lt"/>
                        </a:rPr>
                        <a:t>  Employee Only</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$7.31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$7.37</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$7.37</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92955272"/>
                  </a:ext>
                </a:extLst>
              </a:tr>
              <a:tr h="300842">
                <a:tc>
                  <a:txBody>
                    <a:bodyPr/>
                    <a:lstStyle/>
                    <a:p>
                      <a:pPr marL="0" marR="0">
                        <a:spcBef>
                          <a:spcPts val="0"/>
                        </a:spcBef>
                        <a:spcAft>
                          <a:spcPts val="0"/>
                        </a:spcAft>
                      </a:pPr>
                      <a:r>
                        <a:rPr lang="en-US" sz="1100" dirty="0">
                          <a:effectLst/>
                          <a:latin typeface="+mn-lt"/>
                        </a:rPr>
                        <a:t>  </a:t>
                      </a:r>
                      <a:r>
                        <a:rPr lang="en-US" sz="1100" dirty="0" err="1">
                          <a:effectLst/>
                          <a:latin typeface="+mn-lt"/>
                        </a:rPr>
                        <a:t>Employee+Spouse</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$16.06</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$16.12</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$16.12</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42399917"/>
                  </a:ext>
                </a:extLst>
              </a:tr>
              <a:tr h="300842">
                <a:tc>
                  <a:txBody>
                    <a:bodyPr/>
                    <a:lstStyle/>
                    <a:p>
                      <a:pPr marL="0" marR="0">
                        <a:spcBef>
                          <a:spcPts val="0"/>
                        </a:spcBef>
                        <a:spcAft>
                          <a:spcPts val="0"/>
                        </a:spcAft>
                      </a:pPr>
                      <a:r>
                        <a:rPr lang="en-US" sz="1100" dirty="0">
                          <a:effectLst/>
                          <a:latin typeface="+mn-lt"/>
                        </a:rPr>
                        <a:t>  </a:t>
                      </a:r>
                      <a:r>
                        <a:rPr lang="en-US" sz="1100" dirty="0" err="1">
                          <a:effectLst/>
                          <a:latin typeface="+mn-lt"/>
                        </a:rPr>
                        <a:t>Employee+Child</a:t>
                      </a:r>
                      <a:r>
                        <a:rPr lang="en-US" sz="1100" dirty="0">
                          <a:effectLst/>
                          <a:latin typeface="+mn-lt"/>
                        </a:rPr>
                        <a:t>(ren)</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$14.17</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$14.23</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$14.23</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95987404"/>
                  </a:ext>
                </a:extLst>
              </a:tr>
              <a:tr h="300842">
                <a:tc>
                  <a:txBody>
                    <a:bodyPr/>
                    <a:lstStyle/>
                    <a:p>
                      <a:pPr marL="0" marR="0">
                        <a:spcBef>
                          <a:spcPts val="0"/>
                        </a:spcBef>
                        <a:spcAft>
                          <a:spcPts val="0"/>
                        </a:spcAft>
                      </a:pPr>
                      <a:r>
                        <a:rPr lang="en-US" sz="1100" dirty="0">
                          <a:effectLst/>
                          <a:latin typeface="+mn-lt"/>
                        </a:rPr>
                        <a:t>  </a:t>
                      </a:r>
                      <a:r>
                        <a:rPr lang="en-US" sz="1100" dirty="0" err="1">
                          <a:effectLst/>
                          <a:latin typeface="+mn-lt"/>
                        </a:rPr>
                        <a:t>Employee+Family</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$22.81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$22.87</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$22.87</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66428253"/>
                  </a:ext>
                </a:extLst>
              </a:tr>
              <a:tr h="300842">
                <a:tc>
                  <a:txBody>
                    <a:bodyPr/>
                    <a:lstStyle/>
                    <a:p>
                      <a:pPr marL="0" marR="0">
                        <a:spcBef>
                          <a:spcPts val="0"/>
                        </a:spcBef>
                        <a:spcAft>
                          <a:spcPts val="0"/>
                        </a:spcAft>
                      </a:pPr>
                      <a:r>
                        <a:rPr lang="en-US" sz="1100" dirty="0">
                          <a:effectLst/>
                          <a:latin typeface="+mn-lt"/>
                        </a:rPr>
                        <a:t>Buy-Up Plan*</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dirty="0">
                          <a:effectLst/>
                          <a:latin typeface="+mn-lt"/>
                        </a:rPr>
                        <a:t> </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dirty="0">
                          <a:effectLst/>
                          <a:latin typeface="+mn-lt"/>
                        </a:rPr>
                        <a:t> </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dirty="0">
                          <a:effectLst/>
                          <a:latin typeface="+mn-lt"/>
                        </a:rPr>
                        <a:t> </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65504094"/>
                  </a:ext>
                </a:extLst>
              </a:tr>
              <a:tr h="300842">
                <a:tc>
                  <a:txBody>
                    <a:bodyPr/>
                    <a:lstStyle/>
                    <a:p>
                      <a:pPr marL="0" marR="0">
                        <a:spcBef>
                          <a:spcPts val="0"/>
                        </a:spcBef>
                        <a:spcAft>
                          <a:spcPts val="0"/>
                        </a:spcAft>
                      </a:pPr>
                      <a:r>
                        <a:rPr lang="en-US" sz="1100" dirty="0">
                          <a:effectLst/>
                          <a:latin typeface="+mn-lt"/>
                        </a:rPr>
                        <a:t>  Employee Only</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$10.51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$10.58</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$10.58</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3715891"/>
                  </a:ext>
                </a:extLst>
              </a:tr>
              <a:tr h="300842">
                <a:tc>
                  <a:txBody>
                    <a:bodyPr/>
                    <a:lstStyle/>
                    <a:p>
                      <a:pPr marL="0" marR="0">
                        <a:spcBef>
                          <a:spcPts val="0"/>
                        </a:spcBef>
                        <a:spcAft>
                          <a:spcPts val="0"/>
                        </a:spcAft>
                      </a:pPr>
                      <a:r>
                        <a:rPr lang="en-US" sz="1100" dirty="0">
                          <a:effectLst/>
                          <a:latin typeface="+mn-lt"/>
                        </a:rPr>
                        <a:t>  </a:t>
                      </a:r>
                      <a:r>
                        <a:rPr lang="en-US" sz="1100" dirty="0" err="1">
                          <a:effectLst/>
                          <a:latin typeface="+mn-lt"/>
                        </a:rPr>
                        <a:t>Employee+Spouse</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$23.51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$23.58</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$23.58</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87146619"/>
                  </a:ext>
                </a:extLst>
              </a:tr>
              <a:tr h="300842">
                <a:tc>
                  <a:txBody>
                    <a:bodyPr/>
                    <a:lstStyle/>
                    <a:p>
                      <a:pPr marL="0" marR="0">
                        <a:spcBef>
                          <a:spcPts val="0"/>
                        </a:spcBef>
                        <a:spcAft>
                          <a:spcPts val="0"/>
                        </a:spcAft>
                      </a:pPr>
                      <a:r>
                        <a:rPr lang="en-US" sz="1100" dirty="0">
                          <a:effectLst/>
                          <a:latin typeface="+mn-lt"/>
                        </a:rPr>
                        <a:t>  </a:t>
                      </a:r>
                      <a:r>
                        <a:rPr lang="en-US" sz="1100" dirty="0" err="1">
                          <a:effectLst/>
                          <a:latin typeface="+mn-lt"/>
                        </a:rPr>
                        <a:t>Employee+Child</a:t>
                      </a:r>
                      <a:r>
                        <a:rPr lang="en-US" sz="1100" dirty="0">
                          <a:effectLst/>
                          <a:latin typeface="+mn-lt"/>
                        </a:rPr>
                        <a:t>(ren)</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$21.79</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$21.86</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$21.86</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8619859"/>
                  </a:ext>
                </a:extLst>
              </a:tr>
              <a:tr h="300842">
                <a:tc>
                  <a:txBody>
                    <a:bodyPr/>
                    <a:lstStyle/>
                    <a:p>
                      <a:pPr marL="0" marR="0">
                        <a:spcBef>
                          <a:spcPts val="0"/>
                        </a:spcBef>
                        <a:spcAft>
                          <a:spcPts val="0"/>
                        </a:spcAft>
                      </a:pPr>
                      <a:r>
                        <a:rPr lang="en-US" sz="1100" dirty="0">
                          <a:effectLst/>
                          <a:latin typeface="+mn-lt"/>
                        </a:rPr>
                        <a:t>  </a:t>
                      </a:r>
                      <a:r>
                        <a:rPr lang="en-US" sz="1100" dirty="0" err="1">
                          <a:effectLst/>
                          <a:latin typeface="+mn-lt"/>
                        </a:rPr>
                        <a:t>Employee+Family</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$35.39</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$35.46</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$35.46</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84776547"/>
                  </a:ext>
                </a:extLst>
              </a:tr>
            </a:tbl>
          </a:graphicData>
        </a:graphic>
      </p:graphicFrame>
      <p:sp>
        <p:nvSpPr>
          <p:cNvPr id="5" name="TextBox 4">
            <a:extLst>
              <a:ext uri="{FF2B5EF4-FFF2-40B4-BE49-F238E27FC236}">
                <a16:creationId xmlns:a16="http://schemas.microsoft.com/office/drawing/2014/main" id="{03C6E377-37E4-4C08-9C46-C660A197D0FF}"/>
              </a:ext>
            </a:extLst>
          </p:cNvPr>
          <p:cNvSpPr txBox="1"/>
          <p:nvPr/>
        </p:nvSpPr>
        <p:spPr>
          <a:xfrm>
            <a:off x="179070" y="6463898"/>
            <a:ext cx="9448800" cy="369332"/>
          </a:xfrm>
          <a:prstGeom prst="rect">
            <a:avLst/>
          </a:prstGeom>
          <a:noFill/>
        </p:spPr>
        <p:txBody>
          <a:bodyPr wrap="square" rtlCol="0">
            <a:spAutoFit/>
          </a:bodyPr>
          <a:lstStyle/>
          <a:p>
            <a:r>
              <a:rPr lang="en-US" dirty="0"/>
              <a:t>*Basic Plan = Dependents to Age 19 / Buy-Up Plan = Dependents to Age 26</a:t>
            </a:r>
          </a:p>
        </p:txBody>
      </p:sp>
      <p:pic>
        <p:nvPicPr>
          <p:cNvPr id="7" name="Recorded Sound">
            <a:hlinkClick r:id="" action="ppaction://media"/>
            <a:extLst>
              <a:ext uri="{FF2B5EF4-FFF2-40B4-BE49-F238E27FC236}">
                <a16:creationId xmlns:a16="http://schemas.microsoft.com/office/drawing/2014/main" id="{63B4C7F4-89BC-537A-3915-C436FCA359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03330" y="6038964"/>
            <a:ext cx="609600" cy="609600"/>
          </a:xfrm>
          <a:prstGeom prst="rect">
            <a:avLst/>
          </a:prstGeom>
        </p:spPr>
      </p:pic>
    </p:spTree>
    <p:extLst>
      <p:ext uri="{BB962C8B-B14F-4D97-AF65-F5344CB8AC3E}">
        <p14:creationId xmlns:p14="http://schemas.microsoft.com/office/powerpoint/2010/main" val="277923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0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5CCA3-67CF-4E3F-A5DE-8CCBF152F482}"/>
              </a:ext>
            </a:extLst>
          </p:cNvPr>
          <p:cNvSpPr>
            <a:spLocks noGrp="1"/>
          </p:cNvSpPr>
          <p:nvPr>
            <p:ph type="ctrTitle"/>
          </p:nvPr>
        </p:nvSpPr>
        <p:spPr/>
        <p:txBody>
          <a:bodyPr/>
          <a:lstStyle/>
          <a:p>
            <a:r>
              <a:rPr lang="en-US" dirty="0"/>
              <a:t>Employee Assistance Program (EAP)</a:t>
            </a:r>
          </a:p>
        </p:txBody>
      </p:sp>
      <p:pic>
        <p:nvPicPr>
          <p:cNvPr id="4" name="Picture 2" descr="CuraLinc Healthcar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650" y="396096"/>
            <a:ext cx="4704549" cy="1464683"/>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25036548-CFAF-73AB-0A58-C871766783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34058" y="5910942"/>
            <a:ext cx="609600" cy="609600"/>
          </a:xfrm>
          <a:prstGeom prst="rect">
            <a:avLst/>
          </a:prstGeom>
        </p:spPr>
      </p:pic>
    </p:spTree>
    <p:extLst>
      <p:ext uri="{BB962C8B-B14F-4D97-AF65-F5344CB8AC3E}">
        <p14:creationId xmlns:p14="http://schemas.microsoft.com/office/powerpoint/2010/main" val="301581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2024-25 Open Enrollment</a:t>
            </a:r>
          </a:p>
        </p:txBody>
      </p:sp>
      <p:sp>
        <p:nvSpPr>
          <p:cNvPr id="3" name="Content Placeholder 2"/>
          <p:cNvSpPr>
            <a:spLocks noGrp="1"/>
          </p:cNvSpPr>
          <p:nvPr>
            <p:ph idx="1"/>
          </p:nvPr>
        </p:nvSpPr>
        <p:spPr/>
        <p:txBody>
          <a:bodyPr/>
          <a:lstStyle/>
          <a:p>
            <a:r>
              <a:rPr lang="en-US" dirty="0"/>
              <a:t>Benefits Effective July 01, 2024</a:t>
            </a:r>
          </a:p>
          <a:p>
            <a:r>
              <a:rPr lang="en-US" dirty="0"/>
              <a:t>Open Enrollment</a:t>
            </a:r>
          </a:p>
          <a:p>
            <a:pPr lvl="1"/>
            <a:r>
              <a:rPr lang="en-US" dirty="0"/>
              <a:t>April 17 through May 06, 2024</a:t>
            </a:r>
          </a:p>
          <a:p>
            <a:pPr lvl="1"/>
            <a:r>
              <a:rPr lang="en-US" dirty="0"/>
              <a:t>Add, change or delete current elections (including changing plans, adding or dropping dependents, etc.)</a:t>
            </a:r>
          </a:p>
          <a:p>
            <a:pPr lvl="1"/>
            <a:r>
              <a:rPr lang="en-US" dirty="0"/>
              <a:t>Annual election unless Qualified Family Status change during plan year</a:t>
            </a:r>
          </a:p>
          <a:p>
            <a:pPr lvl="2"/>
            <a:r>
              <a:rPr lang="en-US" dirty="0"/>
              <a:t>Changes to eligibility must be made within 31 days of the event; if not, must wait until the next annual open enrollment period</a:t>
            </a:r>
          </a:p>
        </p:txBody>
      </p:sp>
      <p:pic>
        <p:nvPicPr>
          <p:cNvPr id="4" name="Picture 3" descr="Health Benefits - Clipboard 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8025" y="4951564"/>
            <a:ext cx="2639682" cy="1759788"/>
          </a:xfrm>
          <a:prstGeom prst="rect">
            <a:avLst/>
          </a:prstGeom>
        </p:spPr>
      </p:pic>
      <p:pic>
        <p:nvPicPr>
          <p:cNvPr id="6" name="Recorded Sound">
            <a:hlinkClick r:id="" action="ppaction://media"/>
            <a:extLst>
              <a:ext uri="{FF2B5EF4-FFF2-40B4-BE49-F238E27FC236}">
                <a16:creationId xmlns:a16="http://schemas.microsoft.com/office/drawing/2014/main" id="{A5584D5F-56B1-2CD3-DD40-8B57322F29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5521" y="6101752"/>
            <a:ext cx="609600" cy="609600"/>
          </a:xfrm>
          <a:prstGeom prst="rect">
            <a:avLst/>
          </a:prstGeom>
        </p:spPr>
      </p:pic>
    </p:spTree>
    <p:extLst>
      <p:ext uri="{BB962C8B-B14F-4D97-AF65-F5344CB8AC3E}">
        <p14:creationId xmlns:p14="http://schemas.microsoft.com/office/powerpoint/2010/main" val="2159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19CD7-1638-4A66-9B3E-9F45A6D4071A}"/>
              </a:ext>
            </a:extLst>
          </p:cNvPr>
          <p:cNvSpPr>
            <a:spLocks noGrp="1"/>
          </p:cNvSpPr>
          <p:nvPr>
            <p:ph type="title"/>
          </p:nvPr>
        </p:nvSpPr>
        <p:spPr/>
        <p:txBody>
          <a:bodyPr/>
          <a:lstStyle/>
          <a:p>
            <a:r>
              <a:rPr lang="en-US" dirty="0" err="1"/>
              <a:t>SupportLinc</a:t>
            </a:r>
            <a:endParaRPr lang="en-US" dirty="0"/>
          </a:p>
        </p:txBody>
      </p:sp>
      <p:sp>
        <p:nvSpPr>
          <p:cNvPr id="3" name="Content Placeholder 2">
            <a:extLst>
              <a:ext uri="{FF2B5EF4-FFF2-40B4-BE49-F238E27FC236}">
                <a16:creationId xmlns:a16="http://schemas.microsoft.com/office/drawing/2014/main" id="{4088B6A1-BF2B-41BF-8FAF-4699230889A7}"/>
              </a:ext>
            </a:extLst>
          </p:cNvPr>
          <p:cNvSpPr>
            <a:spLocks noGrp="1"/>
          </p:cNvSpPr>
          <p:nvPr>
            <p:ph idx="1"/>
          </p:nvPr>
        </p:nvSpPr>
        <p:spPr/>
        <p:txBody>
          <a:bodyPr/>
          <a:lstStyle/>
          <a:p>
            <a:r>
              <a:rPr lang="en-US" dirty="0"/>
              <a:t>6 Free Visits per “Issue” per Year</a:t>
            </a:r>
          </a:p>
          <a:p>
            <a:r>
              <a:rPr lang="en-US" dirty="0"/>
              <a:t>Family Assist</a:t>
            </a:r>
          </a:p>
          <a:p>
            <a:r>
              <a:rPr lang="en-US" dirty="0"/>
              <a:t>Legal Assist</a:t>
            </a:r>
          </a:p>
          <a:p>
            <a:r>
              <a:rPr lang="en-US" dirty="0"/>
              <a:t>Safe Ride</a:t>
            </a:r>
          </a:p>
          <a:p>
            <a:r>
              <a:rPr lang="en-US" dirty="0"/>
              <a:t>Website:  </a:t>
            </a:r>
            <a:r>
              <a:rPr lang="en-US" dirty="0">
                <a:hlinkClick r:id="rId4"/>
              </a:rPr>
              <a:t>www.supportlinc.com</a:t>
            </a:r>
            <a:endParaRPr lang="en-US" dirty="0"/>
          </a:p>
          <a:p>
            <a:pPr lvl="1"/>
            <a:r>
              <a:rPr lang="en-US" dirty="0"/>
              <a:t>User Name – </a:t>
            </a:r>
            <a:r>
              <a:rPr lang="en-US" dirty="0" err="1"/>
              <a:t>azmt</a:t>
            </a:r>
            <a:endParaRPr lang="en-US" dirty="0"/>
          </a:p>
        </p:txBody>
      </p:sp>
      <p:pic>
        <p:nvPicPr>
          <p:cNvPr id="4" name="Recorded Sound">
            <a:hlinkClick r:id="" action="ppaction://media"/>
            <a:extLst>
              <a:ext uri="{FF2B5EF4-FFF2-40B4-BE49-F238E27FC236}">
                <a16:creationId xmlns:a16="http://schemas.microsoft.com/office/drawing/2014/main" id="{AF6897F5-A503-EE35-9421-735A0F1EF3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8892" y="5936189"/>
            <a:ext cx="609600" cy="609600"/>
          </a:xfrm>
          <a:prstGeom prst="rect">
            <a:avLst/>
          </a:prstGeom>
        </p:spPr>
      </p:pic>
    </p:spTree>
    <p:extLst>
      <p:ext uri="{BB962C8B-B14F-4D97-AF65-F5344CB8AC3E}">
        <p14:creationId xmlns:p14="http://schemas.microsoft.com/office/powerpoint/2010/main" val="47188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5CCA3-67CF-4E3F-A5DE-8CCBF152F482}"/>
              </a:ext>
            </a:extLst>
          </p:cNvPr>
          <p:cNvSpPr>
            <a:spLocks noGrp="1"/>
          </p:cNvSpPr>
          <p:nvPr>
            <p:ph type="ctrTitle"/>
          </p:nvPr>
        </p:nvSpPr>
        <p:spPr/>
        <p:txBody>
          <a:bodyPr/>
          <a:lstStyle/>
          <a:p>
            <a:r>
              <a:rPr lang="en-US" dirty="0"/>
              <a:t>Telemedicine               </a:t>
            </a:r>
          </a:p>
        </p:txBody>
      </p:sp>
      <p:pic>
        <p:nvPicPr>
          <p:cNvPr id="4" name="Picture 4" descr="https://images.ctfassets.net/l3v9j0ltz3yi/4RGMWdLQ0wgGWEqUeCQeaC/b499859733af873aae79f69ffe55751e/Telado_Health_Logo_JPEG.jpg?q=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730" y="262478"/>
            <a:ext cx="3225980" cy="1703948"/>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F0FB9D80-487F-86DA-ECF9-2A735E0BE1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7600" y="6041571"/>
            <a:ext cx="609600" cy="609600"/>
          </a:xfrm>
          <a:prstGeom prst="rect">
            <a:avLst/>
          </a:prstGeom>
        </p:spPr>
      </p:pic>
    </p:spTree>
    <p:extLst>
      <p:ext uri="{BB962C8B-B14F-4D97-AF65-F5344CB8AC3E}">
        <p14:creationId xmlns:p14="http://schemas.microsoft.com/office/powerpoint/2010/main" val="163220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0C4E4-0DF4-4586-AA11-4C55AC3288DB}"/>
              </a:ext>
            </a:extLst>
          </p:cNvPr>
          <p:cNvSpPr>
            <a:spLocks noGrp="1"/>
          </p:cNvSpPr>
          <p:nvPr>
            <p:ph type="title"/>
          </p:nvPr>
        </p:nvSpPr>
        <p:spPr/>
        <p:txBody>
          <a:bodyPr/>
          <a:lstStyle/>
          <a:p>
            <a:r>
              <a:rPr lang="en-US" dirty="0"/>
              <a:t>Teladoc</a:t>
            </a:r>
          </a:p>
        </p:txBody>
      </p:sp>
      <p:sp>
        <p:nvSpPr>
          <p:cNvPr id="3" name="Content Placeholder 2">
            <a:extLst>
              <a:ext uri="{FF2B5EF4-FFF2-40B4-BE49-F238E27FC236}">
                <a16:creationId xmlns:a16="http://schemas.microsoft.com/office/drawing/2014/main" id="{9D61ED0D-C7B0-42E0-BFBF-1209AC1F4C0F}"/>
              </a:ext>
            </a:extLst>
          </p:cNvPr>
          <p:cNvSpPr>
            <a:spLocks noGrp="1"/>
          </p:cNvSpPr>
          <p:nvPr>
            <p:ph idx="1"/>
          </p:nvPr>
        </p:nvSpPr>
        <p:spPr>
          <a:xfrm>
            <a:off x="680321" y="2336872"/>
            <a:ext cx="9613861" cy="3856109"/>
          </a:xfrm>
        </p:spPr>
        <p:txBody>
          <a:bodyPr>
            <a:normAutofit fontScale="92500" lnSpcReduction="20000"/>
          </a:bodyPr>
          <a:lstStyle/>
          <a:p>
            <a:r>
              <a:rPr lang="en-US" dirty="0"/>
              <a:t>Telemedicine (phone or video) 24/7/365</a:t>
            </a:r>
          </a:p>
          <a:p>
            <a:r>
              <a:rPr lang="en-US" dirty="0"/>
              <a:t>Able to prescribe medications</a:t>
            </a:r>
          </a:p>
          <a:p>
            <a:r>
              <a:rPr lang="en-US" dirty="0"/>
              <a:t>General Medicine Consultation Fee</a:t>
            </a:r>
          </a:p>
          <a:p>
            <a:pPr lvl="1"/>
            <a:r>
              <a:rPr lang="en-US" dirty="0"/>
              <a:t>$25 Co-Pay PPO and PPO Buy-Up Plans (Applies to Deductible)</a:t>
            </a:r>
          </a:p>
          <a:p>
            <a:pPr lvl="1"/>
            <a:r>
              <a:rPr lang="en-US" dirty="0"/>
              <a:t>$55 Consultation Fee HDHP (Applies to Deductible and Max Out-of-Pocket)$50</a:t>
            </a:r>
            <a:endParaRPr lang="en-US" b="1" dirty="0"/>
          </a:p>
          <a:p>
            <a:r>
              <a:rPr lang="en-US" dirty="0"/>
              <a:t>Dermatology</a:t>
            </a:r>
          </a:p>
          <a:p>
            <a:pPr lvl="2"/>
            <a:r>
              <a:rPr lang="en-US" dirty="0"/>
              <a:t>Send up to 5 photos of areas of concern</a:t>
            </a:r>
          </a:p>
          <a:p>
            <a:pPr lvl="2"/>
            <a:r>
              <a:rPr lang="en-US" dirty="0"/>
              <a:t>Response within 48 hours</a:t>
            </a:r>
          </a:p>
          <a:p>
            <a:pPr lvl="2"/>
            <a:r>
              <a:rPr lang="en-US" dirty="0"/>
              <a:t>$85 Consultation Fee</a:t>
            </a:r>
          </a:p>
          <a:p>
            <a:r>
              <a:rPr lang="en-US" dirty="0"/>
              <a:t>Nutritional Coaching</a:t>
            </a:r>
          </a:p>
          <a:p>
            <a:pPr lvl="2"/>
            <a:r>
              <a:rPr lang="en-US" dirty="0"/>
              <a:t>Registered Dieticians</a:t>
            </a:r>
          </a:p>
          <a:p>
            <a:pPr lvl="2"/>
            <a:r>
              <a:rPr lang="en-US" dirty="0"/>
              <a:t>Weight Management, Diabetes, High Blood Pressure, Prenatal Dieting, Etc.</a:t>
            </a:r>
          </a:p>
          <a:p>
            <a:pPr lvl="2"/>
            <a:r>
              <a:rPr lang="en-US" dirty="0"/>
              <a:t>$59 Consultation Fee</a:t>
            </a:r>
          </a:p>
          <a:p>
            <a:pPr lvl="1"/>
            <a:endParaRPr lang="en-US" dirty="0"/>
          </a:p>
        </p:txBody>
      </p:sp>
      <p:pic>
        <p:nvPicPr>
          <p:cNvPr id="4" name="Recorded Sound">
            <a:hlinkClick r:id="" action="ppaction://media"/>
            <a:extLst>
              <a:ext uri="{FF2B5EF4-FFF2-40B4-BE49-F238E27FC236}">
                <a16:creationId xmlns:a16="http://schemas.microsoft.com/office/drawing/2014/main" id="{427023F1-522C-E037-68D8-57A20583C3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90217" y="5789023"/>
            <a:ext cx="609600" cy="609600"/>
          </a:xfrm>
          <a:prstGeom prst="rect">
            <a:avLst/>
          </a:prstGeom>
        </p:spPr>
      </p:pic>
    </p:spTree>
    <p:extLst>
      <p:ext uri="{BB962C8B-B14F-4D97-AF65-F5344CB8AC3E}">
        <p14:creationId xmlns:p14="http://schemas.microsoft.com/office/powerpoint/2010/main" val="344515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EB2E-0669-4F0D-8E13-6F767FEEAAB9}"/>
              </a:ext>
            </a:extLst>
          </p:cNvPr>
          <p:cNvSpPr>
            <a:spLocks noGrp="1"/>
          </p:cNvSpPr>
          <p:nvPr>
            <p:ph type="ctrTitle"/>
          </p:nvPr>
        </p:nvSpPr>
        <p:spPr/>
        <p:txBody>
          <a:bodyPr/>
          <a:lstStyle/>
          <a:p>
            <a:r>
              <a:rPr lang="en-US" dirty="0"/>
              <a:t>2024-25 Life Insurance</a:t>
            </a:r>
          </a:p>
        </p:txBody>
      </p:sp>
      <p:pic>
        <p:nvPicPr>
          <p:cNvPr id="4" name="Picture 10" descr="https://ochsinc.com/wp-content/uploads/2018/10/sf-logo-rgb-bk-wordmark-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224" y="485326"/>
            <a:ext cx="4571105" cy="1058803"/>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6CF22EB4-A56A-65A1-0FEF-42B4356B7D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33760" y="5867400"/>
            <a:ext cx="609600" cy="609600"/>
          </a:xfrm>
          <a:prstGeom prst="rect">
            <a:avLst/>
          </a:prstGeom>
        </p:spPr>
      </p:pic>
    </p:spTree>
    <p:extLst>
      <p:ext uri="{BB962C8B-B14F-4D97-AF65-F5344CB8AC3E}">
        <p14:creationId xmlns:p14="http://schemas.microsoft.com/office/powerpoint/2010/main" val="40706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E4D02-7C27-4AE8-B62E-5FD4BB71DBA6}"/>
              </a:ext>
            </a:extLst>
          </p:cNvPr>
          <p:cNvSpPr>
            <a:spLocks noGrp="1"/>
          </p:cNvSpPr>
          <p:nvPr>
            <p:ph type="title"/>
          </p:nvPr>
        </p:nvSpPr>
        <p:spPr/>
        <p:txBody>
          <a:bodyPr/>
          <a:lstStyle/>
          <a:p>
            <a:r>
              <a:rPr lang="en-US" dirty="0"/>
              <a:t>2024-25 Plan Changes</a:t>
            </a:r>
          </a:p>
        </p:txBody>
      </p:sp>
      <p:sp>
        <p:nvSpPr>
          <p:cNvPr id="3" name="Content Placeholder 2">
            <a:extLst>
              <a:ext uri="{FF2B5EF4-FFF2-40B4-BE49-F238E27FC236}">
                <a16:creationId xmlns:a16="http://schemas.microsoft.com/office/drawing/2014/main" id="{8E92FB10-A953-4FCF-971E-1D99FAA81038}"/>
              </a:ext>
            </a:extLst>
          </p:cNvPr>
          <p:cNvSpPr>
            <a:spLocks noGrp="1"/>
          </p:cNvSpPr>
          <p:nvPr>
            <p:ph idx="1"/>
          </p:nvPr>
        </p:nvSpPr>
        <p:spPr/>
        <p:txBody>
          <a:bodyPr>
            <a:normAutofit/>
          </a:bodyPr>
          <a:lstStyle/>
          <a:p>
            <a:r>
              <a:rPr lang="en-US" dirty="0"/>
              <a:t>No Plan or Rate Changes</a:t>
            </a:r>
          </a:p>
          <a:p>
            <a:pPr lvl="1"/>
            <a:r>
              <a:rPr lang="en-US" dirty="0"/>
              <a:t>HOWEVER – please remember that if you have purchased Voluntary Life for yourself or your spouse, you may be subject to a rate increase based on your age!</a:t>
            </a:r>
          </a:p>
          <a:p>
            <a:r>
              <a:rPr lang="en-US" dirty="0"/>
              <a:t>Open Enrollment Opportunity-Employee Only</a:t>
            </a:r>
          </a:p>
          <a:p>
            <a:pPr lvl="1"/>
            <a:r>
              <a:rPr lang="en-US" dirty="0"/>
              <a:t>Increase Supplemental Life by $10,000 with no health questions</a:t>
            </a:r>
          </a:p>
          <a:p>
            <a:pPr lvl="2"/>
            <a:r>
              <a:rPr lang="en-US" dirty="0"/>
              <a:t>Available if you have no supplemental life or you have less than $250,000 in supplemental coverage</a:t>
            </a:r>
          </a:p>
          <a:p>
            <a:r>
              <a:rPr lang="en-US" dirty="0"/>
              <a:t>Update your Beneficiary</a:t>
            </a:r>
          </a:p>
        </p:txBody>
      </p:sp>
      <p:pic>
        <p:nvPicPr>
          <p:cNvPr id="4" name="Picture 3" descr="Beneficiary - Handwriting 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3117" y="5135297"/>
            <a:ext cx="2402675" cy="1601783"/>
          </a:xfrm>
          <a:prstGeom prst="rect">
            <a:avLst/>
          </a:prstGeom>
        </p:spPr>
      </p:pic>
      <p:pic>
        <p:nvPicPr>
          <p:cNvPr id="5" name="Recorded Sound">
            <a:hlinkClick r:id="" action="ppaction://media"/>
            <a:extLst>
              <a:ext uri="{FF2B5EF4-FFF2-40B4-BE49-F238E27FC236}">
                <a16:creationId xmlns:a16="http://schemas.microsoft.com/office/drawing/2014/main" id="{A12A13DC-388E-187C-C583-372DBB0B2B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29654" y="6127480"/>
            <a:ext cx="609600" cy="609600"/>
          </a:xfrm>
          <a:prstGeom prst="rect">
            <a:avLst/>
          </a:prstGeom>
        </p:spPr>
      </p:pic>
    </p:spTree>
    <p:extLst>
      <p:ext uri="{BB962C8B-B14F-4D97-AF65-F5344CB8AC3E}">
        <p14:creationId xmlns:p14="http://schemas.microsoft.com/office/powerpoint/2010/main" val="31167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5FF25-BDFC-44CF-BC7E-F3F8E7ECDAA1}"/>
              </a:ext>
            </a:extLst>
          </p:cNvPr>
          <p:cNvSpPr>
            <a:spLocks noGrp="1"/>
          </p:cNvSpPr>
          <p:nvPr>
            <p:ph type="ctrTitle"/>
          </p:nvPr>
        </p:nvSpPr>
        <p:spPr/>
        <p:txBody>
          <a:bodyPr/>
          <a:lstStyle/>
          <a:p>
            <a:r>
              <a:rPr lang="en-US" dirty="0"/>
              <a:t>2024-25 Wellness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856" y="318588"/>
            <a:ext cx="1644781" cy="1785824"/>
          </a:xfrm>
          <a:prstGeom prst="rect">
            <a:avLst/>
          </a:prstGeom>
        </p:spPr>
      </p:pic>
      <p:pic>
        <p:nvPicPr>
          <p:cNvPr id="3" name="Recorded Sound">
            <a:hlinkClick r:id="" action="ppaction://media"/>
            <a:extLst>
              <a:ext uri="{FF2B5EF4-FFF2-40B4-BE49-F238E27FC236}">
                <a16:creationId xmlns:a16="http://schemas.microsoft.com/office/drawing/2014/main" id="{0CDEF61E-A2B5-272A-353A-EA7637699E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33760" y="5954486"/>
            <a:ext cx="609600" cy="609600"/>
          </a:xfrm>
          <a:prstGeom prst="rect">
            <a:avLst/>
          </a:prstGeom>
        </p:spPr>
      </p:pic>
    </p:spTree>
    <p:extLst>
      <p:ext uri="{BB962C8B-B14F-4D97-AF65-F5344CB8AC3E}">
        <p14:creationId xmlns:p14="http://schemas.microsoft.com/office/powerpoint/2010/main" val="174437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5A93-89A5-41D6-B325-D2E09577529E}"/>
              </a:ext>
            </a:extLst>
          </p:cNvPr>
          <p:cNvSpPr>
            <a:spLocks noGrp="1"/>
          </p:cNvSpPr>
          <p:nvPr>
            <p:ph type="title"/>
          </p:nvPr>
        </p:nvSpPr>
        <p:spPr/>
        <p:txBody>
          <a:bodyPr/>
          <a:lstStyle/>
          <a:p>
            <a:r>
              <a:rPr lang="en-US" dirty="0"/>
              <a:t>AzMT L.I.V.E.</a:t>
            </a:r>
          </a:p>
        </p:txBody>
      </p:sp>
      <p:sp>
        <p:nvSpPr>
          <p:cNvPr id="5" name="Content Placeholder 4"/>
          <p:cNvSpPr txBox="1">
            <a:spLocks noGrp="1"/>
          </p:cNvSpPr>
          <p:nvPr>
            <p:ph idx="1"/>
          </p:nvPr>
        </p:nvSpPr>
        <p:spPr>
          <a:xfrm>
            <a:off x="680321" y="2336873"/>
            <a:ext cx="7884839" cy="4671022"/>
          </a:xfrm>
          <a:prstGeom prst="rect">
            <a:avLst/>
          </a:prstGeom>
          <a:noFill/>
        </p:spPr>
        <p:txBody>
          <a:bodyPr wrap="square" rtlCol="0">
            <a:spAutoFit/>
          </a:bodyPr>
          <a:lstStyle/>
          <a:p>
            <a:pPr marL="0" indent="0">
              <a:buNone/>
            </a:pPr>
            <a:r>
              <a:rPr lang="en-US" b="1" dirty="0"/>
              <a:t>Early Detection Through Preventive Screenings</a:t>
            </a:r>
          </a:p>
          <a:p>
            <a:endParaRPr lang="en-US" sz="1400" b="1" dirty="0"/>
          </a:p>
          <a:p>
            <a:r>
              <a:rPr lang="en-US" sz="1600" dirty="0"/>
              <a:t>Preventive and early detection screenings are brought onsite to provide members a convenient and timely way to protect their health. Preventive screenings and services brought onsite through the AzMT Wellness Program are covered at 100% for eligible AzMT medical plan members. On-site events include, but not limited to, the following:</a:t>
            </a:r>
          </a:p>
          <a:p>
            <a:pPr marL="227013" indent="-227013">
              <a:buFont typeface="Arial" panose="020B0604020202020204" pitchFamily="34" charset="0"/>
              <a:buChar char="•"/>
            </a:pPr>
            <a:r>
              <a:rPr lang="en-US" sz="1600" dirty="0"/>
              <a:t>Health Risk Assessment</a:t>
            </a:r>
          </a:p>
          <a:p>
            <a:pPr marL="227013" indent="-227013">
              <a:buFont typeface="Arial" panose="020B0604020202020204" pitchFamily="34" charset="0"/>
              <a:buChar char="•"/>
            </a:pPr>
            <a:r>
              <a:rPr lang="en-US" sz="1600" dirty="0"/>
              <a:t>Skin Cancer Screenings</a:t>
            </a:r>
          </a:p>
          <a:p>
            <a:pPr marL="227013" indent="-227013">
              <a:buFont typeface="Arial" panose="020B0604020202020204" pitchFamily="34" charset="0"/>
              <a:buChar char="•"/>
            </a:pPr>
            <a:r>
              <a:rPr lang="en-US" sz="1600" dirty="0"/>
              <a:t>Cardiac and Organ Screenings</a:t>
            </a:r>
          </a:p>
          <a:p>
            <a:pPr marL="227013" indent="-227013">
              <a:buFont typeface="Arial" panose="020B0604020202020204" pitchFamily="34" charset="0"/>
              <a:buChar char="•"/>
            </a:pPr>
            <a:r>
              <a:rPr lang="en-US" sz="1600" dirty="0"/>
              <a:t>Mammograms</a:t>
            </a:r>
          </a:p>
          <a:p>
            <a:pPr marL="227013" indent="-227013">
              <a:buFont typeface="Arial" panose="020B0604020202020204" pitchFamily="34" charset="0"/>
              <a:buChar char="•"/>
            </a:pPr>
            <a:r>
              <a:rPr lang="en-US" sz="1600" dirty="0"/>
              <a:t>Flu vaccinations</a:t>
            </a:r>
          </a:p>
          <a:p>
            <a:pPr marL="285750" indent="-285750">
              <a:buFont typeface="Arial" panose="020B0604020202020204" pitchFamily="34" charset="0"/>
              <a:buChar char="•"/>
            </a:pPr>
            <a:endParaRPr lang="en-US" sz="1400" dirty="0"/>
          </a:p>
          <a:p>
            <a:endParaRPr lang="en-US" sz="1400" dirty="0"/>
          </a:p>
          <a:p>
            <a:endParaRPr lang="en-US" sz="1200" dirty="0"/>
          </a:p>
        </p:txBody>
      </p:sp>
      <p:pic>
        <p:nvPicPr>
          <p:cNvPr id="6" name="Picture 5"/>
          <p:cNvPicPr>
            <a:picLocks noChangeAspect="1"/>
          </p:cNvPicPr>
          <p:nvPr/>
        </p:nvPicPr>
        <p:blipFill>
          <a:blip r:embed="rId4"/>
          <a:stretch>
            <a:fillRect/>
          </a:stretch>
        </p:blipFill>
        <p:spPr>
          <a:xfrm>
            <a:off x="8886870" y="2462474"/>
            <a:ext cx="3138443" cy="4046820"/>
          </a:xfrm>
          <a:prstGeom prst="rect">
            <a:avLst/>
          </a:prstGeom>
        </p:spPr>
      </p:pic>
      <p:sp>
        <p:nvSpPr>
          <p:cNvPr id="8" name="TextBox 7"/>
          <p:cNvSpPr txBox="1"/>
          <p:nvPr/>
        </p:nvSpPr>
        <p:spPr>
          <a:xfrm>
            <a:off x="159390" y="6115574"/>
            <a:ext cx="7642371" cy="553998"/>
          </a:xfrm>
          <a:prstGeom prst="rect">
            <a:avLst/>
          </a:prstGeom>
          <a:noFill/>
        </p:spPr>
        <p:txBody>
          <a:bodyPr wrap="square" rtlCol="0">
            <a:spAutoFit/>
          </a:bodyPr>
          <a:lstStyle/>
          <a:p>
            <a:r>
              <a:rPr lang="en-US" sz="1200" dirty="0"/>
              <a:t>* Preventive screenings and services are subject to change. Watch for emails and flyers with more details. </a:t>
            </a:r>
          </a:p>
          <a:p>
            <a:endParaRPr lang="en-US" dirty="0"/>
          </a:p>
        </p:txBody>
      </p:sp>
      <p:pic>
        <p:nvPicPr>
          <p:cNvPr id="3" name="Recorded Sound">
            <a:hlinkClick r:id="" action="ppaction://media"/>
            <a:extLst>
              <a:ext uri="{FF2B5EF4-FFF2-40B4-BE49-F238E27FC236}">
                <a16:creationId xmlns:a16="http://schemas.microsoft.com/office/drawing/2014/main" id="{16348F0D-EC82-C614-5880-7A09089FF8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06879" y="6115574"/>
            <a:ext cx="609600" cy="609600"/>
          </a:xfrm>
          <a:prstGeom prst="rect">
            <a:avLst/>
          </a:prstGeom>
        </p:spPr>
      </p:pic>
    </p:spTree>
    <p:extLst>
      <p:ext uri="{BB962C8B-B14F-4D97-AF65-F5344CB8AC3E}">
        <p14:creationId xmlns:p14="http://schemas.microsoft.com/office/powerpoint/2010/main" val="223447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5A93-89A5-41D6-B325-D2E09577529E}"/>
              </a:ext>
            </a:extLst>
          </p:cNvPr>
          <p:cNvSpPr>
            <a:spLocks noGrp="1"/>
          </p:cNvSpPr>
          <p:nvPr>
            <p:ph type="title"/>
          </p:nvPr>
        </p:nvSpPr>
        <p:spPr>
          <a:xfrm>
            <a:off x="680321" y="753228"/>
            <a:ext cx="9613861" cy="1080938"/>
          </a:xfrm>
        </p:spPr>
        <p:txBody>
          <a:bodyPr>
            <a:normAutofit/>
          </a:bodyPr>
          <a:lstStyle/>
          <a:p>
            <a:r>
              <a:rPr lang="en-US" dirty="0"/>
              <a:t>Virgin Pulse</a:t>
            </a:r>
          </a:p>
        </p:txBody>
      </p:sp>
      <p:sp>
        <p:nvSpPr>
          <p:cNvPr id="6" name="Content Placeholder 5"/>
          <p:cNvSpPr txBox="1">
            <a:spLocks noGrp="1"/>
          </p:cNvSpPr>
          <p:nvPr>
            <p:ph idx="1"/>
          </p:nvPr>
        </p:nvSpPr>
        <p:spPr>
          <a:xfrm>
            <a:off x="680321" y="2043259"/>
            <a:ext cx="3220560" cy="4888518"/>
          </a:xfrm>
          <a:prstGeom prst="rect">
            <a:avLst/>
          </a:prstGeom>
          <a:noFill/>
        </p:spPr>
        <p:txBody>
          <a:bodyPr wrap="square" rtlCol="0">
            <a:spAutoFit/>
          </a:bodyPr>
          <a:lstStyle/>
          <a:p>
            <a:pPr marL="0" indent="0">
              <a:buNone/>
            </a:pPr>
            <a:r>
              <a:rPr lang="en-US" sz="1800" b="1" dirty="0"/>
              <a:t>Wellness Portal Through Virgin Pulse</a:t>
            </a:r>
          </a:p>
          <a:p>
            <a:endParaRPr lang="en-US" sz="1400" dirty="0"/>
          </a:p>
          <a:p>
            <a:pPr marL="0" indent="0">
              <a:buNone/>
            </a:pPr>
            <a:r>
              <a:rPr lang="en-US" sz="1400" dirty="0"/>
              <a:t>Virgin Pulse is a wellness portal designed to help you track your healthy habits, create new ones, learn about health topics that are important to you, and much more! By engaging in the portal, you earn points that can be redeemed for big rewards.</a:t>
            </a:r>
          </a:p>
          <a:p>
            <a:pPr marL="0" indent="0">
              <a:buNone/>
            </a:pPr>
            <a:endParaRPr lang="en-US" sz="1400" dirty="0"/>
          </a:p>
          <a:p>
            <a:pPr marL="285750" indent="-285750">
              <a:spcBef>
                <a:spcPts val="0"/>
              </a:spcBef>
              <a:buFont typeface="Arial" panose="020B0604020202020204" pitchFamily="34" charset="0"/>
              <a:buChar char="•"/>
            </a:pPr>
            <a:r>
              <a:rPr lang="en-US" sz="1400" dirty="0"/>
              <a:t>Healthy Habit Tracking</a:t>
            </a:r>
          </a:p>
          <a:p>
            <a:pPr marL="285750" indent="-285750">
              <a:spcBef>
                <a:spcPts val="0"/>
              </a:spcBef>
              <a:buFont typeface="Arial" panose="020B0604020202020204" pitchFamily="34" charset="0"/>
              <a:buChar char="•"/>
            </a:pPr>
            <a:r>
              <a:rPr lang="en-US" sz="1400" dirty="0"/>
              <a:t>Daily Cards</a:t>
            </a:r>
          </a:p>
          <a:p>
            <a:pPr marL="285750" indent="-285750">
              <a:spcBef>
                <a:spcPts val="0"/>
              </a:spcBef>
              <a:buFont typeface="Arial" panose="020B0604020202020204" pitchFamily="34" charset="0"/>
              <a:buChar char="•"/>
            </a:pPr>
            <a:r>
              <a:rPr lang="en-US" sz="1400" dirty="0"/>
              <a:t>Health Guides</a:t>
            </a:r>
          </a:p>
          <a:p>
            <a:pPr marL="285750" indent="-285750">
              <a:spcBef>
                <a:spcPts val="0"/>
              </a:spcBef>
              <a:buFont typeface="Arial" panose="020B0604020202020204" pitchFamily="34" charset="0"/>
              <a:buChar char="•"/>
            </a:pPr>
            <a:r>
              <a:rPr lang="en-US" sz="1400" dirty="0"/>
              <a:t>Health Journeys</a:t>
            </a:r>
          </a:p>
          <a:p>
            <a:pPr marL="285750" indent="-285750">
              <a:spcBef>
                <a:spcPts val="0"/>
              </a:spcBef>
              <a:buFont typeface="Arial" panose="020B0604020202020204" pitchFamily="34" charset="0"/>
              <a:buChar char="•"/>
            </a:pPr>
            <a:r>
              <a:rPr lang="en-US" sz="1400" dirty="0"/>
              <a:t>Personal challenges</a:t>
            </a:r>
          </a:p>
          <a:p>
            <a:pPr marL="285750" indent="-285750">
              <a:spcBef>
                <a:spcPts val="0"/>
              </a:spcBef>
              <a:buFont typeface="Arial" panose="020B0604020202020204" pitchFamily="34" charset="0"/>
              <a:buChar char="•"/>
            </a:pPr>
            <a:r>
              <a:rPr lang="en-US" sz="1400" dirty="0"/>
              <a:t>Team Challenges</a:t>
            </a:r>
          </a:p>
          <a:p>
            <a:pPr marL="285750" indent="-285750">
              <a:spcBef>
                <a:spcPts val="0"/>
              </a:spcBef>
              <a:buFont typeface="Arial" panose="020B0604020202020204" pitchFamily="34" charset="0"/>
              <a:buChar char="•"/>
            </a:pPr>
            <a:r>
              <a:rPr lang="en-US" sz="1400" dirty="0"/>
              <a:t>REWARDS!</a:t>
            </a:r>
          </a:p>
          <a:p>
            <a:endParaRPr lang="en-US" sz="1400" dirty="0"/>
          </a:p>
          <a:p>
            <a:endParaRPr lang="en-US" sz="1200" dirty="0"/>
          </a:p>
        </p:txBody>
      </p:sp>
      <p:pic>
        <p:nvPicPr>
          <p:cNvPr id="7" name="Picture 6"/>
          <p:cNvPicPr>
            <a:picLocks noChangeAspect="1"/>
          </p:cNvPicPr>
          <p:nvPr/>
        </p:nvPicPr>
        <p:blipFill>
          <a:blip r:embed="rId4"/>
          <a:stretch>
            <a:fillRect/>
          </a:stretch>
        </p:blipFill>
        <p:spPr>
          <a:xfrm>
            <a:off x="3805086" y="2181646"/>
            <a:ext cx="8237841" cy="4611744"/>
          </a:xfrm>
          <a:prstGeom prst="rect">
            <a:avLst/>
          </a:prstGeom>
        </p:spPr>
      </p:pic>
      <p:pic>
        <p:nvPicPr>
          <p:cNvPr id="4" name="Recorded Sound">
            <a:hlinkClick r:id="" action="ppaction://media"/>
            <a:extLst>
              <a:ext uri="{FF2B5EF4-FFF2-40B4-BE49-F238E27FC236}">
                <a16:creationId xmlns:a16="http://schemas.microsoft.com/office/drawing/2014/main" id="{14F1B4F0-3670-0F53-DB4D-863831244E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60617" y="6104772"/>
            <a:ext cx="609600" cy="609600"/>
          </a:xfrm>
          <a:prstGeom prst="rect">
            <a:avLst/>
          </a:prstGeom>
        </p:spPr>
      </p:pic>
    </p:spTree>
    <p:extLst>
      <p:ext uri="{BB962C8B-B14F-4D97-AF65-F5344CB8AC3E}">
        <p14:creationId xmlns:p14="http://schemas.microsoft.com/office/powerpoint/2010/main" val="336514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Physical Therapy</a:t>
            </a:r>
          </a:p>
        </p:txBody>
      </p:sp>
      <p:sp>
        <p:nvSpPr>
          <p:cNvPr id="4" name="Content Placeholder 8"/>
          <p:cNvSpPr txBox="1">
            <a:spLocks noGrp="1"/>
          </p:cNvSpPr>
          <p:nvPr>
            <p:ph idx="1"/>
          </p:nvPr>
        </p:nvSpPr>
        <p:spPr>
          <a:xfrm>
            <a:off x="680321" y="2253464"/>
            <a:ext cx="4371109" cy="2139047"/>
          </a:xfrm>
          <a:prstGeom prst="rect">
            <a:avLst/>
          </a:prstGeom>
          <a:noFill/>
        </p:spPr>
        <p:txBody>
          <a:bodyPr wrap="square" rtlCol="0">
            <a:spAutoFit/>
          </a:bodyPr>
          <a:lstStyle/>
          <a:p>
            <a:pPr marL="0" indent="0">
              <a:buNone/>
            </a:pPr>
            <a:r>
              <a:rPr lang="en-US" sz="1800" b="1" dirty="0"/>
              <a:t>Sword Health</a:t>
            </a:r>
          </a:p>
          <a:p>
            <a:pPr marL="0" indent="0">
              <a:buNone/>
            </a:pPr>
            <a:endParaRPr lang="en-US" sz="1800" b="1" dirty="0"/>
          </a:p>
          <a:p>
            <a:pPr marL="0" indent="0">
              <a:buNone/>
            </a:pPr>
            <a:r>
              <a:rPr lang="en-US" sz="1400" b="1" dirty="0"/>
              <a:t>Digital Physical Therapy</a:t>
            </a:r>
            <a:endParaRPr lang="en-US" sz="1400" dirty="0"/>
          </a:p>
          <a:p>
            <a:pPr marL="0" indent="0">
              <a:buNone/>
            </a:pPr>
            <a:r>
              <a:rPr lang="en-US" sz="1400" dirty="0"/>
              <a:t>Movement is medicine. Sword uses sensor technology to deliver a physical therapy program that can be done anywhere, anytime. All the movement data is then shared with your paired physical therapist, who adapts the program based on actual performance.</a:t>
            </a:r>
          </a:p>
        </p:txBody>
      </p:sp>
      <p:sp>
        <p:nvSpPr>
          <p:cNvPr id="5" name="Content Placeholder 8"/>
          <p:cNvSpPr txBox="1">
            <a:spLocks/>
          </p:cNvSpPr>
          <p:nvPr/>
        </p:nvSpPr>
        <p:spPr>
          <a:xfrm>
            <a:off x="680320" y="4850434"/>
            <a:ext cx="4371109" cy="1383969"/>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a:t>Bloom</a:t>
            </a:r>
            <a:endParaRPr lang="en-US" sz="1400" dirty="0"/>
          </a:p>
          <a:p>
            <a:pPr marL="0" indent="0">
              <a:buFont typeface="Arial" panose="020B0604020202020204" pitchFamily="34" charset="0"/>
              <a:buNone/>
            </a:pPr>
            <a:r>
              <a:rPr lang="en-US" sz="1400" dirty="0"/>
              <a:t>Bloom is a new, digital pelvic-therapy solution that can help women who have suffered from urinary leaking, bowel disorders, pelvic pain, and more. Bloom can be for women in all stages of life including pregnancy, postpartum and menopause.</a:t>
            </a:r>
          </a:p>
        </p:txBody>
      </p:sp>
      <p:pic>
        <p:nvPicPr>
          <p:cNvPr id="6" name="Picture 5"/>
          <p:cNvPicPr>
            <a:picLocks noChangeAspect="1"/>
          </p:cNvPicPr>
          <p:nvPr/>
        </p:nvPicPr>
        <p:blipFill>
          <a:blip r:embed="rId4"/>
          <a:stretch>
            <a:fillRect/>
          </a:stretch>
        </p:blipFill>
        <p:spPr>
          <a:xfrm>
            <a:off x="6870584" y="2253464"/>
            <a:ext cx="4924337" cy="4391623"/>
          </a:xfrm>
          <a:prstGeom prst="rect">
            <a:avLst/>
          </a:prstGeom>
        </p:spPr>
      </p:pic>
      <p:pic>
        <p:nvPicPr>
          <p:cNvPr id="3" name="Recorded Sound">
            <a:hlinkClick r:id="" action="ppaction://media"/>
            <a:extLst>
              <a:ext uri="{FF2B5EF4-FFF2-40B4-BE49-F238E27FC236}">
                <a16:creationId xmlns:a16="http://schemas.microsoft.com/office/drawing/2014/main" id="{EDD9C20F-0DEF-E230-E474-A2D59A6409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0812" y="6035487"/>
            <a:ext cx="609600" cy="609600"/>
          </a:xfrm>
          <a:prstGeom prst="rect">
            <a:avLst/>
          </a:prstGeom>
        </p:spPr>
      </p:pic>
    </p:spTree>
    <p:extLst>
      <p:ext uri="{BB962C8B-B14F-4D97-AF65-F5344CB8AC3E}">
        <p14:creationId xmlns:p14="http://schemas.microsoft.com/office/powerpoint/2010/main" val="106955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9613861" cy="1080938"/>
          </a:xfrm>
        </p:spPr>
        <p:txBody>
          <a:bodyPr>
            <a:normAutofit/>
          </a:bodyPr>
          <a:lstStyle/>
          <a:p>
            <a:r>
              <a:rPr lang="en-US" dirty="0"/>
              <a:t>Stay Informed</a:t>
            </a:r>
          </a:p>
        </p:txBody>
      </p:sp>
      <p:sp>
        <p:nvSpPr>
          <p:cNvPr id="9" name="TextBox 8"/>
          <p:cNvSpPr txBox="1"/>
          <p:nvPr/>
        </p:nvSpPr>
        <p:spPr>
          <a:xfrm>
            <a:off x="680321" y="2380090"/>
            <a:ext cx="4667250" cy="2246769"/>
          </a:xfrm>
          <a:prstGeom prst="rect">
            <a:avLst/>
          </a:prstGeom>
          <a:noFill/>
        </p:spPr>
        <p:txBody>
          <a:bodyPr wrap="square" rtlCol="0">
            <a:spAutoFit/>
          </a:bodyPr>
          <a:lstStyle/>
          <a:p>
            <a:r>
              <a:rPr lang="en-US" b="1" dirty="0"/>
              <a:t>Monthly Wellness Newsletter</a:t>
            </a:r>
          </a:p>
          <a:p>
            <a:endParaRPr lang="en-US" sz="1400" dirty="0"/>
          </a:p>
          <a:p>
            <a:r>
              <a:rPr lang="en-US" sz="1400" dirty="0"/>
              <a:t>Each month AzMT offers a free digital wellness newsletter that includes health information and upcoming events in the L.I.V.E. wellness program. </a:t>
            </a:r>
          </a:p>
          <a:p>
            <a:endParaRPr lang="en-US" sz="1400" dirty="0"/>
          </a:p>
          <a:p>
            <a:r>
              <a:rPr lang="en-US" sz="1400" dirty="0"/>
              <a:t>Opt-in to the newsletter by scanning the QR code. </a:t>
            </a:r>
          </a:p>
          <a:p>
            <a:r>
              <a:rPr lang="en-US" sz="1400" dirty="0"/>
              <a:t>Members can sign up with the email of their choice. </a:t>
            </a:r>
          </a:p>
          <a:p>
            <a:endParaRPr lang="en-US" sz="1200" dirty="0"/>
          </a:p>
          <a:p>
            <a:endParaRPr lang="en-US" sz="1200" dirty="0"/>
          </a:p>
        </p:txBody>
      </p:sp>
      <p:pic>
        <p:nvPicPr>
          <p:cNvPr id="10" name="Picture 9"/>
          <p:cNvPicPr>
            <a:picLocks noChangeAspect="1"/>
          </p:cNvPicPr>
          <p:nvPr/>
        </p:nvPicPr>
        <p:blipFill>
          <a:blip r:embed="rId4"/>
          <a:stretch>
            <a:fillRect/>
          </a:stretch>
        </p:blipFill>
        <p:spPr>
          <a:xfrm>
            <a:off x="757219" y="4267781"/>
            <a:ext cx="1533739" cy="1810003"/>
          </a:xfrm>
          <a:prstGeom prst="rect">
            <a:avLst/>
          </a:prstGeom>
        </p:spPr>
      </p:pic>
      <p:pic>
        <p:nvPicPr>
          <p:cNvPr id="11" name="Picture 10"/>
          <p:cNvPicPr>
            <a:picLocks noChangeAspect="1"/>
          </p:cNvPicPr>
          <p:nvPr/>
        </p:nvPicPr>
        <p:blipFill>
          <a:blip r:embed="rId5"/>
          <a:stretch>
            <a:fillRect/>
          </a:stretch>
        </p:blipFill>
        <p:spPr>
          <a:xfrm>
            <a:off x="3013946" y="4626859"/>
            <a:ext cx="1100612" cy="1121509"/>
          </a:xfrm>
          <a:prstGeom prst="rect">
            <a:avLst/>
          </a:prstGeom>
        </p:spPr>
      </p:pic>
      <p:sp>
        <p:nvSpPr>
          <p:cNvPr id="12" name="TextBox 11"/>
          <p:cNvSpPr txBox="1"/>
          <p:nvPr/>
        </p:nvSpPr>
        <p:spPr>
          <a:xfrm>
            <a:off x="6897191" y="2455590"/>
            <a:ext cx="3700136" cy="1785104"/>
          </a:xfrm>
          <a:prstGeom prst="rect">
            <a:avLst/>
          </a:prstGeom>
          <a:noFill/>
        </p:spPr>
        <p:txBody>
          <a:bodyPr wrap="square" rtlCol="0">
            <a:spAutoFit/>
          </a:bodyPr>
          <a:lstStyle>
            <a:defPPr>
              <a:defRPr lang="en-US"/>
            </a:defPPr>
            <a:lvl1pPr>
              <a:defRPr b="1"/>
            </a:lvl1pPr>
          </a:lstStyle>
          <a:p>
            <a:r>
              <a:rPr lang="en-US" dirty="0"/>
              <a:t>Text Message Notifications</a:t>
            </a:r>
          </a:p>
          <a:p>
            <a:endParaRPr lang="en-US" dirty="0"/>
          </a:p>
          <a:p>
            <a:r>
              <a:rPr lang="en-US" sz="1400" b="0"/>
              <a:t>Text messages </a:t>
            </a:r>
            <a:r>
              <a:rPr lang="en-US" sz="1400" b="0" dirty="0"/>
              <a:t>are sent out as reminders for upcoming on-site screenings and services. Text </a:t>
            </a:r>
            <a:r>
              <a:rPr lang="en-US" sz="1400" b="0" dirty="0" err="1"/>
              <a:t>AzMTwellness</a:t>
            </a:r>
            <a:r>
              <a:rPr lang="en-US" sz="1400" b="0" dirty="0"/>
              <a:t> to 844-539-1233 to opt in! </a:t>
            </a:r>
          </a:p>
          <a:p>
            <a:endParaRPr lang="en-US" dirty="0"/>
          </a:p>
        </p:txBody>
      </p:sp>
      <p:grpSp>
        <p:nvGrpSpPr>
          <p:cNvPr id="13" name="Group 12">
            <a:extLst>
              <a:ext uri="{FF2B5EF4-FFF2-40B4-BE49-F238E27FC236}">
                <a16:creationId xmlns:a16="http://schemas.microsoft.com/office/drawing/2014/main" id="{EA6F84E4-1C6C-4AB4-BABB-B3BCB66D01B1}"/>
              </a:ext>
            </a:extLst>
          </p:cNvPr>
          <p:cNvGrpSpPr/>
          <p:nvPr/>
        </p:nvGrpSpPr>
        <p:grpSpPr>
          <a:xfrm rot="1110815">
            <a:off x="9882550" y="2778892"/>
            <a:ext cx="2412739" cy="2492717"/>
            <a:chOff x="5742607" y="2336800"/>
            <a:chExt cx="3463261" cy="3598863"/>
          </a:xfrm>
        </p:grpSpPr>
        <p:pic>
          <p:nvPicPr>
            <p:cNvPr id="14" name="Picture 13" descr="Graphical user interface, application, chat or text message&#10;&#10;Description automatically generated">
              <a:extLst>
                <a:ext uri="{FF2B5EF4-FFF2-40B4-BE49-F238E27FC236}">
                  <a16:creationId xmlns:a16="http://schemas.microsoft.com/office/drawing/2014/main" id="{D9EC923F-A518-40CB-9556-1224458CB0F0}"/>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768" r="-2" b="-2"/>
            <a:stretch/>
          </p:blipFill>
          <p:spPr>
            <a:xfrm>
              <a:off x="5742607" y="2336800"/>
              <a:ext cx="3463261" cy="3598863"/>
            </a:xfrm>
            <a:prstGeom prst="rect">
              <a:avLst/>
            </a:prstGeom>
            <a:ln>
              <a:noFill/>
            </a:ln>
            <a:effectLst>
              <a:outerShdw blurRad="76200" dist="63500" dir="5040000" algn="tl" rotWithShape="0">
                <a:srgbClr val="000000">
                  <a:alpha val="41000"/>
                </a:srgbClr>
              </a:outerShdw>
            </a:effectLst>
          </p:spPr>
        </p:pic>
        <p:pic>
          <p:nvPicPr>
            <p:cNvPr id="15" name="Picture 14" descr="Graphical user interface, application, chat or text message&#10;&#10;Description automatically generated">
              <a:extLst>
                <a:ext uri="{FF2B5EF4-FFF2-40B4-BE49-F238E27FC236}">
                  <a16:creationId xmlns:a16="http://schemas.microsoft.com/office/drawing/2014/main" id="{BDB58B50-9B76-4F9C-B48D-9A25A4E6FF1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762" t="32553" r="15199" b="43335"/>
            <a:stretch/>
          </p:blipFill>
          <p:spPr>
            <a:xfrm>
              <a:off x="6858000" y="3508310"/>
              <a:ext cx="1800808" cy="867748"/>
            </a:xfrm>
            <a:prstGeom prst="rect">
              <a:avLst/>
            </a:prstGeom>
            <a:ln>
              <a:noFill/>
            </a:ln>
            <a:effectLst>
              <a:outerShdw blurRad="76200" dist="63500" dir="5040000" algn="tl" rotWithShape="0">
                <a:srgbClr val="000000">
                  <a:alpha val="41000"/>
                </a:srgbClr>
              </a:outerShdw>
            </a:effectLst>
          </p:spPr>
        </p:pic>
      </p:grpSp>
      <p:pic>
        <p:nvPicPr>
          <p:cNvPr id="4" name="Recorded Sound">
            <a:hlinkClick r:id="" action="ppaction://media"/>
            <a:extLst>
              <a:ext uri="{FF2B5EF4-FFF2-40B4-BE49-F238E27FC236}">
                <a16:creationId xmlns:a16="http://schemas.microsoft.com/office/drawing/2014/main" id="{23900D5A-97DA-E810-6EDB-6CEB1092407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29981" y="5996746"/>
            <a:ext cx="609600" cy="609600"/>
          </a:xfrm>
          <a:prstGeom prst="rect">
            <a:avLst/>
          </a:prstGeom>
        </p:spPr>
      </p:pic>
    </p:spTree>
    <p:extLst>
      <p:ext uri="{BB962C8B-B14F-4D97-AF65-F5344CB8AC3E}">
        <p14:creationId xmlns:p14="http://schemas.microsoft.com/office/powerpoint/2010/main" val="3739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2024-25 Benefit Changes</a:t>
            </a:r>
          </a:p>
        </p:txBody>
      </p:sp>
      <p:sp>
        <p:nvSpPr>
          <p:cNvPr id="5" name="Content Placeholder 2"/>
          <p:cNvSpPr txBox="1">
            <a:spLocks/>
          </p:cNvSpPr>
          <p:nvPr/>
        </p:nvSpPr>
        <p:spPr>
          <a:xfrm>
            <a:off x="746457" y="2480646"/>
            <a:ext cx="9613861" cy="3900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dirty="0"/>
              <a:t>Medical/Rx</a:t>
            </a:r>
          </a:p>
          <a:p>
            <a:pPr lvl="1"/>
            <a:r>
              <a:rPr lang="en-US" dirty="0"/>
              <a:t>Increase In-Network HDHP Deductible and Maximum Out-of-Pocket from $3,000/$6,000 to $3,200/$6,400</a:t>
            </a:r>
          </a:p>
          <a:p>
            <a:r>
              <a:rPr lang="en-US" dirty="0"/>
              <a:t>Wellness</a:t>
            </a:r>
          </a:p>
          <a:p>
            <a:pPr lvl="1"/>
            <a:r>
              <a:rPr lang="en-US" dirty="0"/>
              <a:t>Add Sword Digital Physical Therapy and Bloom Pelvic Health Program</a:t>
            </a:r>
          </a:p>
          <a:p>
            <a:r>
              <a:rPr lang="en-US" dirty="0"/>
              <a:t>Eligibility</a:t>
            </a:r>
          </a:p>
          <a:p>
            <a:pPr lvl="1"/>
            <a:r>
              <a:rPr lang="en-US" dirty="0"/>
              <a:t>Add Coverage for Domestic Partners (Same or Opposite Sex) and Eligible Children</a:t>
            </a:r>
          </a:p>
          <a:p>
            <a:pPr marL="457200" lvl="1" indent="0" algn="ctr">
              <a:buNone/>
            </a:pPr>
            <a:endParaRPr lang="en-US" dirty="0"/>
          </a:p>
          <a:p>
            <a:pPr marL="457200" lvl="1" indent="0" algn="ctr">
              <a:buNone/>
            </a:pPr>
            <a:endParaRPr lang="en-US" dirty="0"/>
          </a:p>
          <a:p>
            <a:pPr marL="457200" lvl="1" indent="0" algn="ctr">
              <a:buNone/>
            </a:pPr>
            <a:endParaRPr lang="en-US" dirty="0"/>
          </a:p>
          <a:p>
            <a:pPr marL="914400" lvl="2" indent="0">
              <a:buFont typeface="Arial" panose="020B0604020202020204" pitchFamily="34" charset="0"/>
              <a:buNone/>
            </a:pPr>
            <a:endParaRPr lang="en-US" dirty="0"/>
          </a:p>
          <a:p>
            <a:pPr lvl="1"/>
            <a:endParaRPr lang="en-US" dirty="0"/>
          </a:p>
        </p:txBody>
      </p:sp>
      <p:pic>
        <p:nvPicPr>
          <p:cNvPr id="3" name="Picture 2" descr="Change List Pin · Free image on Pixaba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71451">
            <a:off x="8739787" y="635126"/>
            <a:ext cx="2751685" cy="1960575"/>
          </a:xfrm>
          <a:prstGeom prst="rect">
            <a:avLst/>
          </a:prstGeom>
        </p:spPr>
      </p:pic>
      <p:pic>
        <p:nvPicPr>
          <p:cNvPr id="4" name="Recorded Sound">
            <a:hlinkClick r:id="" action="ppaction://media"/>
            <a:extLst>
              <a:ext uri="{FF2B5EF4-FFF2-40B4-BE49-F238E27FC236}">
                <a16:creationId xmlns:a16="http://schemas.microsoft.com/office/drawing/2014/main" id="{B31B3BAA-3D6C-BAB2-1521-8729201ABF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40743" y="6075871"/>
            <a:ext cx="609600" cy="609600"/>
          </a:xfrm>
          <a:prstGeom prst="rect">
            <a:avLst/>
          </a:prstGeom>
        </p:spPr>
      </p:pic>
    </p:spTree>
    <p:extLst>
      <p:ext uri="{BB962C8B-B14F-4D97-AF65-F5344CB8AC3E}">
        <p14:creationId xmlns:p14="http://schemas.microsoft.com/office/powerpoint/2010/main" val="267672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Next</a:t>
            </a:r>
          </a:p>
        </p:txBody>
      </p:sp>
      <p:sp>
        <p:nvSpPr>
          <p:cNvPr id="3" name="Content Placeholder 2"/>
          <p:cNvSpPr>
            <a:spLocks noGrp="1"/>
          </p:cNvSpPr>
          <p:nvPr>
            <p:ph idx="1"/>
          </p:nvPr>
        </p:nvSpPr>
        <p:spPr/>
        <p:txBody>
          <a:bodyPr>
            <a:normAutofit/>
          </a:bodyPr>
          <a:lstStyle/>
          <a:p>
            <a:r>
              <a:rPr lang="en-US" dirty="0"/>
              <a:t>No Action Required UNLESS…</a:t>
            </a:r>
          </a:p>
          <a:p>
            <a:pPr lvl="1"/>
            <a:r>
              <a:rPr lang="en-US" dirty="0"/>
              <a:t>You wish to make changes to current elections</a:t>
            </a:r>
          </a:p>
          <a:p>
            <a:r>
              <a:rPr lang="en-US" dirty="0"/>
              <a:t>New ID Cards for HDHP</a:t>
            </a:r>
          </a:p>
          <a:p>
            <a:r>
              <a:rPr lang="en-US" dirty="0"/>
              <a:t>Summary Plan Documents (SPDs) and Summaries of Benefits &amp; Coverage (SBCs) – Will be Mailed</a:t>
            </a:r>
          </a:p>
          <a:p>
            <a:pPr marL="0" indent="0">
              <a:buNone/>
            </a:pPr>
            <a:endParaRPr lang="en-US" dirty="0"/>
          </a:p>
          <a:p>
            <a:pPr marL="0" indent="0" algn="ctr">
              <a:buNone/>
            </a:pPr>
            <a:r>
              <a:rPr lang="en-US" b="1" dirty="0"/>
              <a:t>ALL CHANGES NEED TO BE SUBMITTED TO HUMAN RESOURCES BY 5:00PM ON MAY 06, 2024</a:t>
            </a:r>
          </a:p>
        </p:txBody>
      </p:sp>
      <p:pic>
        <p:nvPicPr>
          <p:cNvPr id="4" name="Recorded Sound">
            <a:hlinkClick r:id="" action="ppaction://media"/>
            <a:extLst>
              <a:ext uri="{FF2B5EF4-FFF2-40B4-BE49-F238E27FC236}">
                <a16:creationId xmlns:a16="http://schemas.microsoft.com/office/drawing/2014/main" id="{A46ACBD2-468A-4DA8-37AB-0D1BBEF31D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77303" y="6006737"/>
            <a:ext cx="609600" cy="609600"/>
          </a:xfrm>
          <a:prstGeom prst="rect">
            <a:avLst/>
          </a:prstGeom>
        </p:spPr>
      </p:pic>
    </p:spTree>
    <p:extLst>
      <p:ext uri="{BB962C8B-B14F-4D97-AF65-F5344CB8AC3E}">
        <p14:creationId xmlns:p14="http://schemas.microsoft.com/office/powerpoint/2010/main" val="112224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4" name="Content Placeholder 3"/>
          <p:cNvPicPr>
            <a:picLocks noGrp="1" noChangeAspect="1"/>
          </p:cNvPicPr>
          <p:nvPr>
            <p:ph idx="1"/>
          </p:nvPr>
        </p:nvPicPr>
        <p:blipFill>
          <a:blip r:embed="rId4"/>
          <a:stretch>
            <a:fillRect/>
          </a:stretch>
        </p:blipFill>
        <p:spPr>
          <a:xfrm>
            <a:off x="3202704" y="2641600"/>
            <a:ext cx="5453435" cy="3598863"/>
          </a:xfrm>
        </p:spPr>
      </p:pic>
      <p:pic>
        <p:nvPicPr>
          <p:cNvPr id="3" name="Recorded Sound">
            <a:hlinkClick r:id="" action="ppaction://media"/>
            <a:extLst>
              <a:ext uri="{FF2B5EF4-FFF2-40B4-BE49-F238E27FC236}">
                <a16:creationId xmlns:a16="http://schemas.microsoft.com/office/drawing/2014/main" id="{7E065760-FBC1-ED71-7659-3DC6014759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0183" y="5935663"/>
            <a:ext cx="609600" cy="609600"/>
          </a:xfrm>
          <a:prstGeom prst="rect">
            <a:avLst/>
          </a:prstGeom>
        </p:spPr>
      </p:pic>
    </p:spTree>
    <p:extLst>
      <p:ext uri="{BB962C8B-B14F-4D97-AF65-F5344CB8AC3E}">
        <p14:creationId xmlns:p14="http://schemas.microsoft.com/office/powerpoint/2010/main" val="49186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Domestic Partner Coverage</a:t>
            </a:r>
          </a:p>
        </p:txBody>
      </p:sp>
      <p:sp>
        <p:nvSpPr>
          <p:cNvPr id="3" name="Content Placeholder 2"/>
          <p:cNvSpPr>
            <a:spLocks noGrp="1"/>
          </p:cNvSpPr>
          <p:nvPr>
            <p:ph idx="1"/>
          </p:nvPr>
        </p:nvSpPr>
        <p:spPr>
          <a:xfrm>
            <a:off x="680321" y="2336872"/>
            <a:ext cx="9613861" cy="4193323"/>
          </a:xfrm>
        </p:spPr>
        <p:txBody>
          <a:bodyPr>
            <a:normAutofit lnSpcReduction="10000"/>
          </a:bodyPr>
          <a:lstStyle/>
          <a:p>
            <a:pPr marL="0" indent="0">
              <a:buNone/>
            </a:pPr>
            <a:r>
              <a:rPr lang="en-US" dirty="0"/>
              <a:t>If you wish to cover a domestic partner effective July 01, 2024, you must file a Declaration of Domestic Partnership available from Human Resources.  </a:t>
            </a:r>
          </a:p>
          <a:p>
            <a:pPr marL="0" indent="0">
              <a:buNone/>
            </a:pPr>
            <a:endParaRPr lang="en-US" dirty="0"/>
          </a:p>
          <a:p>
            <a:pPr marL="0" indent="0">
              <a:buNone/>
            </a:pPr>
            <a:r>
              <a:rPr lang="en-US" dirty="0"/>
              <a:t>The Declaration requires you to attest to the following:</a:t>
            </a:r>
          </a:p>
          <a:p>
            <a:pPr lvl="1"/>
            <a:r>
              <a:rPr lang="en-US" dirty="0"/>
              <a:t>Reside together in an exclusive mutual commitment similar to marriage and have done so for at least the last consecutive 12 months and plan to continue the relationship indefinitely</a:t>
            </a:r>
          </a:p>
          <a:p>
            <a:pPr lvl="1"/>
            <a:r>
              <a:rPr lang="en-US" dirty="0"/>
              <a:t>Not married to each other or any other individual (statutory or common law) and not a member of another domestic partnership</a:t>
            </a:r>
          </a:p>
          <a:p>
            <a:pPr lvl="1"/>
            <a:r>
              <a:rPr lang="en-US" dirty="0"/>
              <a:t>Both at least 18 years of age</a:t>
            </a:r>
          </a:p>
          <a:p>
            <a:pPr lvl="1"/>
            <a:r>
              <a:rPr lang="en-US" dirty="0"/>
              <a:t>Not related by blood or a degree of closeness which would prohibit marriage under the laws of the State of AZ</a:t>
            </a:r>
          </a:p>
        </p:txBody>
      </p:sp>
      <p:pic>
        <p:nvPicPr>
          <p:cNvPr id="4" name="Recorded Sound">
            <a:hlinkClick r:id="" action="ppaction://media"/>
            <a:extLst>
              <a:ext uri="{FF2B5EF4-FFF2-40B4-BE49-F238E27FC236}">
                <a16:creationId xmlns:a16="http://schemas.microsoft.com/office/drawing/2014/main" id="{3CEE65F6-BC28-179B-517D-B5CD7FCDE2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86308" y="6032863"/>
            <a:ext cx="609600" cy="609600"/>
          </a:xfrm>
          <a:prstGeom prst="rect">
            <a:avLst/>
          </a:prstGeom>
        </p:spPr>
      </p:pic>
    </p:spTree>
    <p:extLst>
      <p:ext uri="{BB962C8B-B14F-4D97-AF65-F5344CB8AC3E}">
        <p14:creationId xmlns:p14="http://schemas.microsoft.com/office/powerpoint/2010/main" val="348684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Domestic Partner Coverage (continued)</a:t>
            </a:r>
          </a:p>
        </p:txBody>
      </p:sp>
      <p:sp>
        <p:nvSpPr>
          <p:cNvPr id="3" name="Content Placeholder 2"/>
          <p:cNvSpPr>
            <a:spLocks noGrp="1"/>
          </p:cNvSpPr>
          <p:nvPr>
            <p:ph idx="1"/>
          </p:nvPr>
        </p:nvSpPr>
        <p:spPr>
          <a:xfrm>
            <a:off x="680321" y="2336873"/>
            <a:ext cx="9613861" cy="4417610"/>
          </a:xfrm>
        </p:spPr>
        <p:txBody>
          <a:bodyPr>
            <a:normAutofit fontScale="92500" lnSpcReduction="20000"/>
          </a:bodyPr>
          <a:lstStyle/>
          <a:p>
            <a:pPr lvl="1"/>
            <a:r>
              <a:rPr lang="en-US" dirty="0"/>
              <a:t>Each are the other’s sole domestic partner and responsible for the other’s common welfare</a:t>
            </a:r>
          </a:p>
          <a:p>
            <a:pPr lvl="1"/>
            <a:r>
              <a:rPr lang="en-US" dirty="0"/>
              <a:t>Jointly responsible for basic living expenses</a:t>
            </a:r>
          </a:p>
          <a:p>
            <a:pPr lvl="1"/>
            <a:r>
              <a:rPr lang="en-US" dirty="0"/>
              <a:t>Both mentally competent to consent to contract when the domestic partnership began and remain so for purposes of contracting for domestic partnership health insurance coverage or the dependent life benefit</a:t>
            </a:r>
          </a:p>
          <a:p>
            <a:pPr lvl="1"/>
            <a:r>
              <a:rPr lang="en-US" dirty="0"/>
              <a:t>Both financially interdependent, jointly responsible for the other’s basic living expenses and able to provide documents providing at least three of the following situations to demonstrate such interdependent has existed for a minimum of the last 12 consecutive months</a:t>
            </a:r>
          </a:p>
          <a:p>
            <a:pPr lvl="2"/>
            <a:r>
              <a:rPr lang="en-US" dirty="0"/>
              <a:t>Joint mortgage, property tax or joint tenancy on a residential lease</a:t>
            </a:r>
          </a:p>
          <a:p>
            <a:pPr lvl="2"/>
            <a:r>
              <a:rPr lang="en-US" dirty="0"/>
              <a:t>Joint bank, investment or credit account</a:t>
            </a:r>
          </a:p>
          <a:p>
            <a:pPr lvl="2"/>
            <a:r>
              <a:rPr lang="en-US" dirty="0"/>
              <a:t>Joint liabilities (e.g., credit cards, car loans)</a:t>
            </a:r>
          </a:p>
          <a:p>
            <a:pPr lvl="2"/>
            <a:r>
              <a:rPr lang="en-US" dirty="0"/>
              <a:t>Joint ownership of real property </a:t>
            </a:r>
          </a:p>
          <a:p>
            <a:pPr lvl="2"/>
            <a:r>
              <a:rPr lang="en-US" dirty="0"/>
              <a:t>Will which designates the other as the primary beneficiary or a beneficiary designation form currently in effect for a retirement plan or life insurance policy</a:t>
            </a:r>
          </a:p>
          <a:p>
            <a:pPr lvl="2"/>
            <a:r>
              <a:rPr lang="en-US" dirty="0"/>
              <a:t>Power of attorney</a:t>
            </a:r>
          </a:p>
          <a:p>
            <a:pPr lvl="2"/>
            <a:r>
              <a:rPr lang="en-US" dirty="0"/>
              <a:t>Written agreement or contract </a:t>
            </a:r>
            <a:r>
              <a:rPr lang="en-US" dirty="0" err="1"/>
              <a:t>regaring</a:t>
            </a:r>
            <a:r>
              <a:rPr lang="en-US" dirty="0"/>
              <a:t> your relationship showing mutual support obligations</a:t>
            </a:r>
          </a:p>
        </p:txBody>
      </p:sp>
      <p:pic>
        <p:nvPicPr>
          <p:cNvPr id="5" name="Recorded Sound">
            <a:hlinkClick r:id="" action="ppaction://media"/>
            <a:extLst>
              <a:ext uri="{FF2B5EF4-FFF2-40B4-BE49-F238E27FC236}">
                <a16:creationId xmlns:a16="http://schemas.microsoft.com/office/drawing/2014/main" id="{F3048D70-EB80-BB87-80E8-ABE36C3A71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77600" y="5980612"/>
            <a:ext cx="609600" cy="609600"/>
          </a:xfrm>
          <a:prstGeom prst="rect">
            <a:avLst/>
          </a:prstGeom>
        </p:spPr>
      </p:pic>
    </p:spTree>
    <p:extLst>
      <p:ext uri="{BB962C8B-B14F-4D97-AF65-F5344CB8AC3E}">
        <p14:creationId xmlns:p14="http://schemas.microsoft.com/office/powerpoint/2010/main" val="154991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Domestic Partner Coverage (continued)</a:t>
            </a:r>
          </a:p>
        </p:txBody>
      </p:sp>
      <p:sp>
        <p:nvSpPr>
          <p:cNvPr id="3" name="Content Placeholder 2"/>
          <p:cNvSpPr>
            <a:spLocks noGrp="1"/>
          </p:cNvSpPr>
          <p:nvPr>
            <p:ph idx="1"/>
          </p:nvPr>
        </p:nvSpPr>
        <p:spPr>
          <a:xfrm>
            <a:off x="680321" y="2336873"/>
            <a:ext cx="9613861" cy="4417610"/>
          </a:xfrm>
        </p:spPr>
        <p:txBody>
          <a:bodyPr>
            <a:normAutofit/>
          </a:bodyPr>
          <a:lstStyle/>
          <a:p>
            <a:pPr lvl="1"/>
            <a:r>
              <a:rPr lang="en-US" dirty="0"/>
              <a:t>You must agree to notify Arizona Metropolitan Trust (via HR) of any change to your domestic partnership and any eligible children</a:t>
            </a:r>
          </a:p>
          <a:p>
            <a:pPr lvl="1"/>
            <a:r>
              <a:rPr lang="en-US" dirty="0"/>
              <a:t>This form must be signed by both partners, notarized and provided to HR</a:t>
            </a:r>
          </a:p>
          <a:p>
            <a:pPr marL="457200" lvl="1" indent="0">
              <a:buNone/>
            </a:pPr>
            <a:endParaRPr lang="en-US" dirty="0"/>
          </a:p>
          <a:p>
            <a:pPr lvl="1"/>
            <a:r>
              <a:rPr lang="en-US" dirty="0"/>
              <a:t>Tax Acknowledgement Form</a:t>
            </a:r>
          </a:p>
          <a:p>
            <a:pPr lvl="2"/>
            <a:r>
              <a:rPr lang="en-US" dirty="0"/>
              <a:t>Benefits provided to domestic partners and their eligible children are treated as taxable income</a:t>
            </a:r>
          </a:p>
          <a:p>
            <a:pPr lvl="2"/>
            <a:r>
              <a:rPr lang="en-US" dirty="0"/>
              <a:t>Signed by both partners</a:t>
            </a:r>
          </a:p>
        </p:txBody>
      </p:sp>
      <p:pic>
        <p:nvPicPr>
          <p:cNvPr id="4" name="Recorded Sound">
            <a:hlinkClick r:id="" action="ppaction://media"/>
            <a:extLst>
              <a:ext uri="{FF2B5EF4-FFF2-40B4-BE49-F238E27FC236}">
                <a16:creationId xmlns:a16="http://schemas.microsoft.com/office/drawing/2014/main" id="{2C9DABE0-A431-1EDB-9BC5-C9121104AB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95017" y="5971903"/>
            <a:ext cx="609600" cy="609600"/>
          </a:xfrm>
          <a:prstGeom prst="rect">
            <a:avLst/>
          </a:prstGeom>
        </p:spPr>
      </p:pic>
    </p:spTree>
    <p:extLst>
      <p:ext uri="{BB962C8B-B14F-4D97-AF65-F5344CB8AC3E}">
        <p14:creationId xmlns:p14="http://schemas.microsoft.com/office/powerpoint/2010/main" val="117694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A3F61-7F13-44F9-AEA3-434D6B7853B3}"/>
              </a:ext>
            </a:extLst>
          </p:cNvPr>
          <p:cNvSpPr>
            <a:spLocks noGrp="1"/>
          </p:cNvSpPr>
          <p:nvPr>
            <p:ph type="title"/>
          </p:nvPr>
        </p:nvSpPr>
        <p:spPr/>
        <p:txBody>
          <a:bodyPr/>
          <a:lstStyle/>
          <a:p>
            <a:r>
              <a:rPr lang="en-US" dirty="0"/>
              <a:t>Quick Plan Review</a:t>
            </a:r>
          </a:p>
        </p:txBody>
      </p:sp>
      <p:sp>
        <p:nvSpPr>
          <p:cNvPr id="3" name="Content Placeholder 2">
            <a:extLst>
              <a:ext uri="{FF2B5EF4-FFF2-40B4-BE49-F238E27FC236}">
                <a16:creationId xmlns:a16="http://schemas.microsoft.com/office/drawing/2014/main" id="{9DD1C382-B40C-4E97-812F-020E06F3E79E}"/>
              </a:ext>
            </a:extLst>
          </p:cNvPr>
          <p:cNvSpPr>
            <a:spLocks noGrp="1"/>
          </p:cNvSpPr>
          <p:nvPr>
            <p:ph idx="1"/>
          </p:nvPr>
        </p:nvSpPr>
        <p:spPr/>
        <p:txBody>
          <a:bodyPr/>
          <a:lstStyle/>
          <a:p>
            <a:r>
              <a:rPr lang="en-US" dirty="0"/>
              <a:t>Town of Wickenburg offers 3 Medical/Rx plans for you to choose from!</a:t>
            </a:r>
          </a:p>
          <a:p>
            <a:pPr marL="0" indent="0">
              <a:buNone/>
            </a:pPr>
            <a:endParaRPr lang="en-US" dirty="0"/>
          </a:p>
          <a:p>
            <a:r>
              <a:rPr lang="en-US" dirty="0"/>
              <a:t>High Deductible Health Plan (HDHP)</a:t>
            </a:r>
          </a:p>
          <a:p>
            <a:pPr lvl="1"/>
            <a:r>
              <a:rPr lang="en-US" dirty="0"/>
              <a:t>$3,200/$6,400 Deductible/Max Out-of-Pocket (In-Network)</a:t>
            </a:r>
          </a:p>
          <a:p>
            <a:pPr lvl="2"/>
            <a:r>
              <a:rPr lang="en-US" dirty="0"/>
              <a:t>Includes Prescriptions</a:t>
            </a:r>
          </a:p>
          <a:p>
            <a:pPr lvl="1"/>
            <a:r>
              <a:rPr lang="en-US" dirty="0"/>
              <a:t>Once Deductible Met – Eligible Expenses Paid at 100%</a:t>
            </a:r>
          </a:p>
          <a:p>
            <a:pPr lvl="1"/>
            <a:r>
              <a:rPr lang="en-US" dirty="0"/>
              <a:t>Preventive Care Provided With No Member Cost Share</a:t>
            </a:r>
          </a:p>
          <a:p>
            <a:pPr lvl="1"/>
            <a:r>
              <a:rPr lang="en-US" dirty="0"/>
              <a:t>You MUST elect the HDHP to be eligible for the Health Savings Account (HSA)</a:t>
            </a:r>
          </a:p>
        </p:txBody>
      </p:sp>
      <p:pic>
        <p:nvPicPr>
          <p:cNvPr id="4" name="Recorded Sound">
            <a:hlinkClick r:id="" action="ppaction://media"/>
            <a:extLst>
              <a:ext uri="{FF2B5EF4-FFF2-40B4-BE49-F238E27FC236}">
                <a16:creationId xmlns:a16="http://schemas.microsoft.com/office/drawing/2014/main" id="{5E6CBC52-CA23-1E55-D34E-2CD026F263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68595" y="5936189"/>
            <a:ext cx="609600" cy="609600"/>
          </a:xfrm>
          <a:prstGeom prst="rect">
            <a:avLst/>
          </a:prstGeom>
        </p:spPr>
      </p:pic>
    </p:spTree>
    <p:extLst>
      <p:ext uri="{BB962C8B-B14F-4D97-AF65-F5344CB8AC3E}">
        <p14:creationId xmlns:p14="http://schemas.microsoft.com/office/powerpoint/2010/main" val="273511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A3F61-7F13-44F9-AEA3-434D6B7853B3}"/>
              </a:ext>
            </a:extLst>
          </p:cNvPr>
          <p:cNvSpPr>
            <a:spLocks noGrp="1"/>
          </p:cNvSpPr>
          <p:nvPr>
            <p:ph type="title"/>
          </p:nvPr>
        </p:nvSpPr>
        <p:spPr/>
        <p:txBody>
          <a:bodyPr/>
          <a:lstStyle/>
          <a:p>
            <a:r>
              <a:rPr lang="en-US" dirty="0"/>
              <a:t>Quick Plan Review (continued)</a:t>
            </a:r>
          </a:p>
        </p:txBody>
      </p:sp>
      <p:sp>
        <p:nvSpPr>
          <p:cNvPr id="3" name="Content Placeholder 2">
            <a:extLst>
              <a:ext uri="{FF2B5EF4-FFF2-40B4-BE49-F238E27FC236}">
                <a16:creationId xmlns:a16="http://schemas.microsoft.com/office/drawing/2014/main" id="{9DD1C382-B40C-4E97-812F-020E06F3E79E}"/>
              </a:ext>
            </a:extLst>
          </p:cNvPr>
          <p:cNvSpPr>
            <a:spLocks noGrp="1"/>
          </p:cNvSpPr>
          <p:nvPr>
            <p:ph idx="1"/>
          </p:nvPr>
        </p:nvSpPr>
        <p:spPr/>
        <p:txBody>
          <a:bodyPr>
            <a:normAutofit/>
          </a:bodyPr>
          <a:lstStyle/>
          <a:p>
            <a:r>
              <a:rPr lang="en-US" dirty="0"/>
              <a:t>Preferred Provider Option (PPO)</a:t>
            </a:r>
          </a:p>
          <a:p>
            <a:pPr lvl="1"/>
            <a:r>
              <a:rPr lang="en-US" dirty="0"/>
              <a:t>$750/$1,500 Deductible (In-Network)</a:t>
            </a:r>
          </a:p>
          <a:p>
            <a:pPr lvl="1"/>
            <a:r>
              <a:rPr lang="en-US" dirty="0"/>
              <a:t>$3,500/$7,000 Maximum Out-of-Pocket (In-Network)</a:t>
            </a:r>
          </a:p>
          <a:p>
            <a:pPr lvl="2"/>
            <a:r>
              <a:rPr lang="en-US" dirty="0"/>
              <a:t>Excludes Prescriptions – Separate Maximum of $3,600/$7,200</a:t>
            </a:r>
          </a:p>
          <a:p>
            <a:pPr lvl="1"/>
            <a:r>
              <a:rPr lang="en-US" dirty="0"/>
              <a:t>Office Visit Co-Pays</a:t>
            </a:r>
          </a:p>
          <a:p>
            <a:pPr lvl="2"/>
            <a:r>
              <a:rPr lang="en-US" dirty="0"/>
              <a:t>$25 Primary Care Providers</a:t>
            </a:r>
          </a:p>
          <a:p>
            <a:pPr lvl="2"/>
            <a:r>
              <a:rPr lang="en-US" dirty="0"/>
              <a:t>$45 Specialist</a:t>
            </a:r>
          </a:p>
          <a:p>
            <a:pPr lvl="1"/>
            <a:r>
              <a:rPr lang="en-US" dirty="0"/>
              <a:t>Coinsurance</a:t>
            </a:r>
          </a:p>
          <a:p>
            <a:pPr lvl="2"/>
            <a:r>
              <a:rPr lang="en-US" dirty="0"/>
              <a:t>20%</a:t>
            </a:r>
          </a:p>
          <a:p>
            <a:pPr lvl="1"/>
            <a:r>
              <a:rPr lang="en-US" dirty="0"/>
              <a:t>Preventive Care Provided With No Member Cost Share</a:t>
            </a:r>
          </a:p>
        </p:txBody>
      </p:sp>
      <p:pic>
        <p:nvPicPr>
          <p:cNvPr id="5" name="Recorded Sound">
            <a:hlinkClick r:id="" action="ppaction://media"/>
            <a:extLst>
              <a:ext uri="{FF2B5EF4-FFF2-40B4-BE49-F238E27FC236}">
                <a16:creationId xmlns:a16="http://schemas.microsoft.com/office/drawing/2014/main" id="{25B6FB61-FD2F-B207-7979-EB81385CC7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12137" y="5936189"/>
            <a:ext cx="609600" cy="609600"/>
          </a:xfrm>
          <a:prstGeom prst="rect">
            <a:avLst/>
          </a:prstGeom>
        </p:spPr>
      </p:pic>
    </p:spTree>
    <p:extLst>
      <p:ext uri="{BB962C8B-B14F-4D97-AF65-F5344CB8AC3E}">
        <p14:creationId xmlns:p14="http://schemas.microsoft.com/office/powerpoint/2010/main" val="151622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A3F61-7F13-44F9-AEA3-434D6B7853B3}"/>
              </a:ext>
            </a:extLst>
          </p:cNvPr>
          <p:cNvSpPr>
            <a:spLocks noGrp="1"/>
          </p:cNvSpPr>
          <p:nvPr>
            <p:ph type="title"/>
          </p:nvPr>
        </p:nvSpPr>
        <p:spPr/>
        <p:txBody>
          <a:bodyPr/>
          <a:lstStyle/>
          <a:p>
            <a:r>
              <a:rPr lang="en-US" dirty="0"/>
              <a:t>Quick Plan Review (continued)</a:t>
            </a:r>
          </a:p>
        </p:txBody>
      </p:sp>
      <p:sp>
        <p:nvSpPr>
          <p:cNvPr id="3" name="Content Placeholder 2">
            <a:extLst>
              <a:ext uri="{FF2B5EF4-FFF2-40B4-BE49-F238E27FC236}">
                <a16:creationId xmlns:a16="http://schemas.microsoft.com/office/drawing/2014/main" id="{9DD1C382-B40C-4E97-812F-020E06F3E79E}"/>
              </a:ext>
            </a:extLst>
          </p:cNvPr>
          <p:cNvSpPr>
            <a:spLocks noGrp="1"/>
          </p:cNvSpPr>
          <p:nvPr>
            <p:ph idx="1"/>
          </p:nvPr>
        </p:nvSpPr>
        <p:spPr/>
        <p:txBody>
          <a:bodyPr>
            <a:normAutofit/>
          </a:bodyPr>
          <a:lstStyle/>
          <a:p>
            <a:r>
              <a:rPr lang="en-US" dirty="0"/>
              <a:t>Preferred Provider Option Buy-Up (PPO Buy-Up)</a:t>
            </a:r>
          </a:p>
          <a:p>
            <a:pPr lvl="1"/>
            <a:r>
              <a:rPr lang="en-US" dirty="0"/>
              <a:t>$250/$500 Deductible (In-Network)</a:t>
            </a:r>
          </a:p>
          <a:p>
            <a:pPr lvl="1"/>
            <a:r>
              <a:rPr lang="en-US" dirty="0"/>
              <a:t>$3,000/$6,000 Maximum Out-of-Pocket (In-Network)</a:t>
            </a:r>
          </a:p>
          <a:p>
            <a:pPr lvl="2"/>
            <a:r>
              <a:rPr lang="en-US" dirty="0"/>
              <a:t>Excludes Prescriptions – Separate Maximum of $4,100/$8,200</a:t>
            </a:r>
          </a:p>
          <a:p>
            <a:pPr lvl="1"/>
            <a:r>
              <a:rPr lang="en-US" dirty="0"/>
              <a:t>Office Visit Co-Pays</a:t>
            </a:r>
          </a:p>
          <a:p>
            <a:pPr lvl="2"/>
            <a:r>
              <a:rPr lang="en-US" dirty="0"/>
              <a:t>$25 Primary Care Providers</a:t>
            </a:r>
          </a:p>
          <a:p>
            <a:pPr lvl="2"/>
            <a:r>
              <a:rPr lang="en-US" dirty="0"/>
              <a:t>$45 Specialist</a:t>
            </a:r>
          </a:p>
          <a:p>
            <a:pPr lvl="1"/>
            <a:r>
              <a:rPr lang="en-US" dirty="0"/>
              <a:t>Coinsurance</a:t>
            </a:r>
          </a:p>
          <a:p>
            <a:pPr lvl="2"/>
            <a:r>
              <a:rPr lang="en-US" dirty="0"/>
              <a:t>20%</a:t>
            </a:r>
          </a:p>
          <a:p>
            <a:pPr lvl="1"/>
            <a:r>
              <a:rPr lang="en-US" dirty="0"/>
              <a:t>Preventive Care Provided With No Member Cost Share</a:t>
            </a:r>
          </a:p>
        </p:txBody>
      </p:sp>
      <p:sp>
        <p:nvSpPr>
          <p:cNvPr id="4" name="TextBox 3">
            <a:extLst>
              <a:ext uri="{FF2B5EF4-FFF2-40B4-BE49-F238E27FC236}">
                <a16:creationId xmlns:a16="http://schemas.microsoft.com/office/drawing/2014/main" id="{98FFCD6D-4D99-4643-B16D-8B1385753156}"/>
              </a:ext>
            </a:extLst>
          </p:cNvPr>
          <p:cNvSpPr txBox="1"/>
          <p:nvPr/>
        </p:nvSpPr>
        <p:spPr>
          <a:xfrm>
            <a:off x="191589" y="6252754"/>
            <a:ext cx="9204960" cy="369332"/>
          </a:xfrm>
          <a:prstGeom prst="rect">
            <a:avLst/>
          </a:prstGeom>
          <a:noFill/>
        </p:spPr>
        <p:txBody>
          <a:bodyPr wrap="square" rtlCol="0">
            <a:spAutoFit/>
          </a:bodyPr>
          <a:lstStyle/>
          <a:p>
            <a:r>
              <a:rPr lang="en-US" dirty="0"/>
              <a:t>Refer to the Medical Plan Comparison in the Open Enrollment Guide!</a:t>
            </a:r>
          </a:p>
        </p:txBody>
      </p:sp>
      <p:pic>
        <p:nvPicPr>
          <p:cNvPr id="5" name="Recorded Sound">
            <a:hlinkClick r:id="" action="ppaction://media"/>
            <a:extLst>
              <a:ext uri="{FF2B5EF4-FFF2-40B4-BE49-F238E27FC236}">
                <a16:creationId xmlns:a16="http://schemas.microsoft.com/office/drawing/2014/main" id="{B210871E-6299-E7F6-7279-A2D2D29D70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20845" y="5947954"/>
            <a:ext cx="609600" cy="609600"/>
          </a:xfrm>
          <a:prstGeom prst="rect">
            <a:avLst/>
          </a:prstGeom>
        </p:spPr>
      </p:pic>
    </p:spTree>
    <p:extLst>
      <p:ext uri="{BB962C8B-B14F-4D97-AF65-F5344CB8AC3E}">
        <p14:creationId xmlns:p14="http://schemas.microsoft.com/office/powerpoint/2010/main" val="19312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542</TotalTime>
  <Words>2004</Words>
  <Application>Microsoft Office PowerPoint</Application>
  <PresentationFormat>Widescreen</PresentationFormat>
  <Paragraphs>367</Paragraphs>
  <Slides>31</Slides>
  <Notes>1</Notes>
  <HiddenSlides>0</HiddenSlides>
  <MMClips>31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Berlin</vt:lpstr>
      <vt:lpstr>WICKENBURG 2024-25 OPEN ENROLLMENT</vt:lpstr>
      <vt:lpstr>2024-25 Open Enrollment</vt:lpstr>
      <vt:lpstr>2024-25 Benefit Changes</vt:lpstr>
      <vt:lpstr>Domestic Partner Coverage</vt:lpstr>
      <vt:lpstr>Domestic Partner Coverage (continued)</vt:lpstr>
      <vt:lpstr>Domestic Partner Coverage (continued)</vt:lpstr>
      <vt:lpstr>Quick Plan Review</vt:lpstr>
      <vt:lpstr>Quick Plan Review (continued)</vt:lpstr>
      <vt:lpstr>Quick Plan Review (continued)</vt:lpstr>
      <vt:lpstr>Quick Plan Review (continued)</vt:lpstr>
      <vt:lpstr>Health Savings Account (HSA)</vt:lpstr>
      <vt:lpstr>2024-25 Medical/Rx Premiums</vt:lpstr>
      <vt:lpstr>2024-25 Medical/Rx Premiums (continued)</vt:lpstr>
      <vt:lpstr>Delta Dental of AZ</vt:lpstr>
      <vt:lpstr>2024-25 Plan Changes</vt:lpstr>
      <vt:lpstr>2024-25 Dental Premiums</vt:lpstr>
      <vt:lpstr>VSP Vision Plan</vt:lpstr>
      <vt:lpstr>2024-25 Plan Changes</vt:lpstr>
      <vt:lpstr>Employee Assistance Program (EAP)</vt:lpstr>
      <vt:lpstr>SupportLinc</vt:lpstr>
      <vt:lpstr>Telemedicine               </vt:lpstr>
      <vt:lpstr>Teladoc</vt:lpstr>
      <vt:lpstr>2024-25 Life Insurance</vt:lpstr>
      <vt:lpstr>2024-25 Plan Changes</vt:lpstr>
      <vt:lpstr>2024-25 Wellness</vt:lpstr>
      <vt:lpstr>AzMT L.I.V.E.</vt:lpstr>
      <vt:lpstr>Virgin Pulse</vt:lpstr>
      <vt:lpstr>Digital Physical Therapy</vt:lpstr>
      <vt:lpstr>Stay Informed</vt:lpstr>
      <vt:lpstr>What’s Next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APACHE JUNCTION 2016-17 OPEN ENROLLMENT</dc:title>
  <dc:creator>Jaime Schulenberg</dc:creator>
  <cp:lastModifiedBy>Jaime Schulenberg</cp:lastModifiedBy>
  <cp:revision>67</cp:revision>
  <cp:lastPrinted>2021-05-07T16:11:25Z</cp:lastPrinted>
  <dcterms:created xsi:type="dcterms:W3CDTF">2016-05-09T18:31:30Z</dcterms:created>
  <dcterms:modified xsi:type="dcterms:W3CDTF">2024-04-19T19:38:13Z</dcterms:modified>
</cp:coreProperties>
</file>